
<file path=[Content_Types].xml><?xml version="1.0" encoding="utf-8"?>
<Types xmlns="http://schemas.openxmlformats.org/package/2006/content-types">
  <Default Extension="gif" ContentType="image/gif"/>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slideLayouts/slideLayout2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7" r:id="rId5"/>
    <p:sldMasterId id="2147483695" r:id="rId6"/>
    <p:sldMasterId id="2147483684" r:id="rId7"/>
    <p:sldMasterId id="2147483705" r:id="rId8"/>
    <p:sldMasterId id="2147483702" r:id="rId9"/>
  </p:sldMasterIdLst>
  <p:notesMasterIdLst>
    <p:notesMasterId r:id="rId74"/>
  </p:notesMasterIdLst>
  <p:handoutMasterIdLst>
    <p:handoutMasterId r:id="rId75"/>
  </p:handoutMasterIdLst>
  <p:sldIdLst>
    <p:sldId id="271" r:id="rId10"/>
    <p:sldId id="272" r:id="rId11"/>
    <p:sldId id="259" r:id="rId12"/>
    <p:sldId id="269" r:id="rId13"/>
    <p:sldId id="270" r:id="rId14"/>
    <p:sldId id="273" r:id="rId15"/>
    <p:sldId id="293" r:id="rId16"/>
    <p:sldId id="294" r:id="rId17"/>
    <p:sldId id="261" r:id="rId18"/>
    <p:sldId id="267" r:id="rId19"/>
    <p:sldId id="318" r:id="rId20"/>
    <p:sldId id="307" r:id="rId21"/>
    <p:sldId id="306" r:id="rId22"/>
    <p:sldId id="305" r:id="rId23"/>
    <p:sldId id="260" r:id="rId24"/>
    <p:sldId id="298" r:id="rId25"/>
    <p:sldId id="274" r:id="rId26"/>
    <p:sldId id="303" r:id="rId27"/>
    <p:sldId id="285" r:id="rId28"/>
    <p:sldId id="300" r:id="rId29"/>
    <p:sldId id="299" r:id="rId30"/>
    <p:sldId id="286" r:id="rId31"/>
    <p:sldId id="301" r:id="rId32"/>
    <p:sldId id="287" r:id="rId33"/>
    <p:sldId id="288" r:id="rId34"/>
    <p:sldId id="290" r:id="rId35"/>
    <p:sldId id="291" r:id="rId36"/>
    <p:sldId id="292" r:id="rId37"/>
    <p:sldId id="310" r:id="rId38"/>
    <p:sldId id="313" r:id="rId39"/>
    <p:sldId id="327" r:id="rId40"/>
    <p:sldId id="328" r:id="rId41"/>
    <p:sldId id="330" r:id="rId42"/>
    <p:sldId id="319" r:id="rId43"/>
    <p:sldId id="331" r:id="rId44"/>
    <p:sldId id="308" r:id="rId45"/>
    <p:sldId id="332" r:id="rId46"/>
    <p:sldId id="336" r:id="rId47"/>
    <p:sldId id="320" r:id="rId48"/>
    <p:sldId id="338" r:id="rId49"/>
    <p:sldId id="333" r:id="rId50"/>
    <p:sldId id="334" r:id="rId51"/>
    <p:sldId id="295" r:id="rId52"/>
    <p:sldId id="296" r:id="rId53"/>
    <p:sldId id="316" r:id="rId54"/>
    <p:sldId id="317" r:id="rId55"/>
    <p:sldId id="321" r:id="rId56"/>
    <p:sldId id="339" r:id="rId57"/>
    <p:sldId id="341" r:id="rId58"/>
    <p:sldId id="315" r:id="rId59"/>
    <p:sldId id="314" r:id="rId60"/>
    <p:sldId id="350" r:id="rId61"/>
    <p:sldId id="351" r:id="rId62"/>
    <p:sldId id="352" r:id="rId63"/>
    <p:sldId id="353" r:id="rId64"/>
    <p:sldId id="355" r:id="rId65"/>
    <p:sldId id="354" r:id="rId66"/>
    <p:sldId id="356" r:id="rId67"/>
    <p:sldId id="357" r:id="rId68"/>
    <p:sldId id="358" r:id="rId69"/>
    <p:sldId id="349" r:id="rId70"/>
    <p:sldId id="343" r:id="rId71"/>
    <p:sldId id="346" r:id="rId72"/>
    <p:sldId id="347"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fore the session" id="{9248E0E9-B469-42C5-B521-34DBB63F9E0C}">
          <p14:sldIdLst>
            <p14:sldId id="271"/>
            <p14:sldId id="272"/>
            <p14:sldId id="259"/>
            <p14:sldId id="269"/>
            <p14:sldId id="270"/>
          </p14:sldIdLst>
        </p14:section>
        <p14:section name="Intro" id="{9BCE8471-468A-4538-82B3-E4E62B0A593E}">
          <p14:sldIdLst>
            <p14:sldId id="273"/>
            <p14:sldId id="293"/>
            <p14:sldId id="294"/>
            <p14:sldId id="261"/>
            <p14:sldId id="267"/>
            <p14:sldId id="318"/>
            <p14:sldId id="307"/>
            <p14:sldId id="306"/>
            <p14:sldId id="305"/>
            <p14:sldId id="260"/>
            <p14:sldId id="298"/>
            <p14:sldId id="274"/>
            <p14:sldId id="303"/>
          </p14:sldIdLst>
        </p14:section>
        <p14:section name="Identity Types &amp; Credentials" id="{7B4C8584-5749-2E43-8D44-FE5757745918}">
          <p14:sldIdLst>
            <p14:sldId id="285"/>
            <p14:sldId id="300"/>
            <p14:sldId id="299"/>
            <p14:sldId id="286"/>
            <p14:sldId id="301"/>
            <p14:sldId id="287"/>
            <p14:sldId id="288"/>
            <p14:sldId id="290"/>
            <p14:sldId id="291"/>
            <p14:sldId id="292"/>
          </p14:sldIdLst>
        </p14:section>
        <p14:section name="Applications &amp; Resources" id="{4CE0DB14-3D5C-B44E-BBC4-A466C19442BD}">
          <p14:sldIdLst>
            <p14:sldId id="310"/>
            <p14:sldId id="313"/>
            <p14:sldId id="327"/>
            <p14:sldId id="328"/>
            <p14:sldId id="330"/>
            <p14:sldId id="319"/>
            <p14:sldId id="331"/>
            <p14:sldId id="308"/>
            <p14:sldId id="332"/>
          </p14:sldIdLst>
        </p14:section>
        <p14:section name="Permissions &amp; Scopes" id="{767F8586-AAB5-044B-8B96-B4EE133FC3F0}">
          <p14:sldIdLst>
            <p14:sldId id="336"/>
            <p14:sldId id="320"/>
            <p14:sldId id="338"/>
            <p14:sldId id="333"/>
            <p14:sldId id="334"/>
            <p14:sldId id="295"/>
            <p14:sldId id="296"/>
          </p14:sldIdLst>
        </p14:section>
        <p14:section name="Tokens &amp; Auth Flows" id="{108F969E-DE8A-4E45-AEFC-E957DF112047}">
          <p14:sldIdLst>
            <p14:sldId id="316"/>
            <p14:sldId id="317"/>
            <p14:sldId id="321"/>
            <p14:sldId id="339"/>
            <p14:sldId id="341"/>
            <p14:sldId id="315"/>
            <p14:sldId id="314"/>
            <p14:sldId id="350"/>
            <p14:sldId id="351"/>
            <p14:sldId id="352"/>
            <p14:sldId id="353"/>
            <p14:sldId id="355"/>
            <p14:sldId id="354"/>
            <p14:sldId id="356"/>
            <p14:sldId id="357"/>
            <p14:sldId id="358"/>
            <p14:sldId id="349"/>
            <p14:sldId id="343"/>
            <p14:sldId id="346"/>
            <p14:sldId id="34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FFFF"/>
    <a:srgbClr val="5EFB68"/>
    <a:srgbClr val="C7C7C7"/>
    <a:srgbClr val="1E1E1E"/>
    <a:srgbClr val="686769"/>
    <a:srgbClr val="FFFC67"/>
    <a:srgbClr val="767171"/>
    <a:srgbClr val="009B00"/>
    <a:srgbClr val="BC0000"/>
    <a:srgbClr val="00A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71" autoAdjust="0"/>
    <p:restoredTop sz="83333" autoAdjust="0"/>
  </p:normalViewPr>
  <p:slideViewPr>
    <p:cSldViewPr snapToGrid="0">
      <p:cViewPr varScale="1">
        <p:scale>
          <a:sx n="105" d="100"/>
          <a:sy n="105" d="100"/>
        </p:scale>
        <p:origin x="1944"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200" d="100"/>
          <a:sy n="200" d="100"/>
        </p:scale>
        <p:origin x="3360" y="-252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BDC4E67-8CB2-26CB-9842-22F9A691D9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CE31EB5F-53B0-CDA3-72A4-3FA9BE40D0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440670-43D7-400A-ABC5-B69E064DBB37}" type="datetimeFigureOut">
              <a:rPr lang="en-GB" smtClean="0"/>
              <a:t>26/06/2024</a:t>
            </a:fld>
            <a:endParaRPr lang="en-GB"/>
          </a:p>
        </p:txBody>
      </p:sp>
      <p:sp>
        <p:nvSpPr>
          <p:cNvPr id="4" name="Espace réservé du pied de page 3">
            <a:extLst>
              <a:ext uri="{FF2B5EF4-FFF2-40B4-BE49-F238E27FC236}">
                <a16:creationId xmlns:a16="http://schemas.microsoft.com/office/drawing/2014/main" id="{00EB1E06-E4F0-A1A2-1EFB-AD58FA1AF7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47061963-6110-4C16-C593-C8C56E4881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274045-2E90-4839-9E75-1C1FCF04B584}" type="slidenum">
              <a:rPr lang="en-GB" smtClean="0"/>
              <a:t>‹#›</a:t>
            </a:fld>
            <a:endParaRPr lang="en-GB"/>
          </a:p>
        </p:txBody>
      </p:sp>
    </p:spTree>
    <p:extLst>
      <p:ext uri="{BB962C8B-B14F-4D97-AF65-F5344CB8AC3E}">
        <p14:creationId xmlns:p14="http://schemas.microsoft.com/office/powerpoint/2010/main" val="214018307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20:04:00.244"/>
    </inkml:context>
    <inkml:brush xml:id="br0">
      <inkml:brushProperty name="width" value="0.1" units="cm"/>
      <inkml:brushProperty name="height" value="0.1" units="cm"/>
    </inkml:brush>
  </inkml:definitions>
  <inkml:trace contextRef="#ctx0" brushRef="#br0">0 1 24575,'3'0'0,"-1"0"0,0 0 0,1 1 0,-1 0 0,0-1 0,1 1 0,-1 0 0,0 0 0,0 0 0,0 0 0,1 0 0,-1 1 0,1 1 0,8 4 0,66 45 0,73 68 0,35 38-498,-7 8 0,197 239 0,-273-280 367,-6 5 0,-5 4 1,-6 3-1,97 216 0,-145-260 130,-4 0-1,-4 2 1,-5 1-1,-3 2 1,-5 0-1,-4 0 1,-2 161-1,-14-42-500,-34 226-1,25-361-4523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18:10:27.431"/>
    </inkml:context>
    <inkml:brush xml:id="br0">
      <inkml:brushProperty name="width" value="0.1" units="cm"/>
      <inkml:brushProperty name="height" value="0.1" units="cm"/>
      <inkml:brushProperty name="color" value="#316198"/>
    </inkml:brush>
  </inkml:definitions>
  <inkml:trace contextRef="#ctx0" brushRef="#br0">1 267 24575,'20'0'0,"6"0"0,-15 4 0,11-3 0,-8 7 0,5-7 0,-1 8 0,-3-4 0,3 4 0,-4-4 0,5 4 0,-5-4 0,4 0 0,-8-1 0,4 0 0,-5-3 0,0 8 0,1-8 0,-1 3 0,0-4 0,1 4 0,-1-3 0,-4 7 0,3-7 0,-7 8 0,8-8 0,-8 7 0,7-7 0,-3 7 0,5-7 0,-1 8 0,0-17 0,2-8 0,-5-15 0,10-19 0,-13 17 0,11-4 0,-13 22 0,8-11 0,-4 13 0,0-9 0,-1 13 0,0-1 0,1 5 0,1-3 0,2 7 0,-7-8 0,3 4 0,0 0 0,-3-4 0,8 8 0,-8-7 0,7 7 0,-7-7 0,7 7 0,-3-8 0,1 4 0,2 0 0,-7-4 0,7 4 0,-3-4 0,1-1 0,2 5 0,-7-3 0,3 6 0,-4-2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18:10:29.263"/>
    </inkml:context>
    <inkml:brush xml:id="br0">
      <inkml:brushProperty name="width" value="0.1" units="cm"/>
      <inkml:brushProperty name="height" value="0.1" units="cm"/>
      <inkml:brushProperty name="color" value="#316198"/>
    </inkml:brush>
  </inkml:definitions>
  <inkml:trace contextRef="#ctx0" brushRef="#br0">0 1 24575,'10'9'0,"3"43"0,-2 3 0,-5 20 0,10-14 0,-15-30 0,5 8 0,-1-18 0,-4 4 0,3-12 0,-4-4 0,0 1 0,0-1 0,0 5 0,0 0 0,0 5 0,0-1 0,0-3 0,0-2 0,0-7 0,0-2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18:10:33.585"/>
    </inkml:context>
    <inkml:brush xml:id="br0">
      <inkml:brushProperty name="width" value="0.1" units="cm"/>
      <inkml:brushProperty name="height" value="0.1" units="cm"/>
      <inkml:brushProperty name="color" value="#316198"/>
    </inkml:brush>
  </inkml:definitions>
  <inkml:trace contextRef="#ctx0" brushRef="#br0">0 19 24575,'15'0'0,"2"0"0,-2 0 0,3 0 0,1 0 0,-4 0 0,2 0 0,-6-4 0,2 3 0,-4-3 0,1 0 0,-1 3 0,0-4 0,1 5 0,-1 0 0,0 0 0,1 0 0,-1 0 0,0 0 0,1 0 0,-1 0 0,0 0 0,5 0 0,-4 0 0,4 0 0,-5 0 0,0 0 0,1 0 0,-5 9 0,-1 1 0,-8 9 0,-3 9 0,-5 4 0,4 9 0,-4 0 0,10 0 0,-10 0 0,6-10 0,-1-2 0,3-15 0,4 0 0,0-5 0,0 0 0,0 1 0,0-1 0,-4 5 0,3-4 0,-3 3 0,-1-3 0,4-1 0,-3 0 0,4 1 0,0-1 0,-4 0 0,3 1 0,-3-5 0,4-1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18:10:34.489"/>
    </inkml:context>
    <inkml:brush xml:id="br0">
      <inkml:brushProperty name="width" value="0.1" units="cm"/>
      <inkml:brushProperty name="height" value="0.1" units="cm"/>
      <inkml:brushProperty name="color" value="#316198"/>
    </inkml:brush>
  </inkml:definitions>
  <inkml:trace contextRef="#ctx0" brushRef="#br0">1 1 24575,'14'0'0,"0"0"0,-5 0 0,0 0 0,1 0 0,-1 0 0,0 0 0,0 0 0,5 0 0,0 0 0,15 0 0,-12 0 0,11 0 0,-18 0 0,8 0 0,-8 0 0,4 0 0,-5 0 0,0 0 0,0 0 0,1 0 0,-1 0 0,0 0 0,1 0 0,3 0 0,-2 0 0,2 0 0,-4 0 0,1 0 0,-1 0 0,0 0 0,1 0 0,-1 0 0,0 0 0,1 0 0,-1 0 0,0 0 0,-4 0 0,0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18:10:36.560"/>
    </inkml:context>
    <inkml:brush xml:id="br0">
      <inkml:brushProperty name="width" value="0.1" units="cm"/>
      <inkml:brushProperty name="height" value="0.1" units="cm"/>
      <inkml:brushProperty name="color" value="#316198"/>
    </inkml:brush>
  </inkml:definitions>
  <inkml:trace contextRef="#ctx0" brushRef="#br0">180 475 24575,'-14'0'0,"0"-4"0,5 3 0,-1-8 0,5 4 0,-4 0 0,4-4 0,0 4 0,-3 0 0,7-3 0,-8 2 0,4 1 0,0-3 0,-4 2 0,8-3 0,-7 4 0,7-4 0,-8 0 0,4-2 0,0-2 0,-4-1 0,8 0 0,-3-1 0,0 1 0,3 1 0,-7-2 0,7 1 0,-4-14 0,5 11 0,-4-12 0,3 10 0,-3 0 0,4 5 0,0-4 0,0 8 0,0-4 0,4 9 0,-3-4 0,3 4 0,0 0 0,-3-8 0,8 11 0,-8-10 0,7 11 0,-3-8 0,5 8 0,-1-3 0,0 4 0,-4-4 0,4 3 0,-4-3 0,4 4 0,0 0 0,1 0 0,-1 0 0,0 0 0,1 0 0,-1 0 0,5 0 0,-4 0 0,3 0 0,-3 0 0,-1 0 0,0 0 0,1 0 0,-5 4 0,3 1 0,-3 0 0,5 3 0,-1-2 0,-4 3 0,3-4 0,-2 3 0,3-2 0,0 3 0,-4 0 0,4 1 0,-4-1 0,0 0 0,3 0 0,-7 1 0,8-1 0,-8 0 0,7 1 0,-7-1 0,3 0 0,0 1 0,-3-1 0,4 0 0,-1 1 0,-3-1 0,3 5 0,-4-4 0,4 3 0,-3-3 0,3-1 0,-4 0 0,0 1 0,0-1 0,0 0 0,0 1 0,0-1 0,0 0 0,-4 1 0,3-1 0,-3 4 0,0-2 0,3 2 0,-8-8 0,8 4 0,-3-4 0,0 0 0,3 3 0,-8-7 0,8 8 0,-7-8 0,7 7 0,-8-7 0,4 3 0,0 0 0,-4-3 0,4 8 0,-4-8 0,-1 3 0,1 0 0,-1-3 0,1 3 0,0-4 0,-1 0 0,1 0 0,3 0 0,2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18:10:39.439"/>
    </inkml:context>
    <inkml:brush xml:id="br0">
      <inkml:brushProperty name="width" value="0.1" units="cm"/>
      <inkml:brushProperty name="height" value="0.1" units="cm"/>
      <inkml:brushProperty name="color" value="#316198"/>
    </inkml:brush>
  </inkml:definitions>
  <inkml:trace contextRef="#ctx0" brushRef="#br0">180 463 24575,'-14'-5'0,"4"-3"0,2 7 0,2-4 0,1 1 0,-3 3 0,7-7 0,-8 7 0,4-8 0,0 4 0,-3 0 0,6-4 0,-6 4 0,7-4 0,-7 3 0,2-2 0,-3 3 0,-1-5 0,5 1 0,-3 0 0,7-1 0,-8 1 0,8-1 0,-7 1 0,7-1 0,-3 1 0,0-1 0,2-3 0,-2 2 0,4-2 0,-4-1 0,3 0 0,-3-1 0,4 1 0,0 5 0,0-1 0,0 1 0,0 0 0,0-1 0,0 1 0,0-1 0,4 1 0,-3-1 0,3 1 0,0 4 0,-3-4 0,8 8 0,-8-7 0,7 3 0,-3-5 0,4 1 0,1-1 0,-1 5 0,0-3 0,1 7 0,-1-4 0,-4 1 0,4 3 0,-4-3 0,4 4 0,0 0 0,1 0 0,-1 0 0,0 0 0,1 0 0,-1 0 0,0 0 0,1 0 0,-1 0 0,0 4 0,1 1 0,-1 5 0,0-1 0,1 0 0,-1 1 0,0-1 0,1 0 0,-1 0 0,-4 1 0,3-5 0,-7 3 0,8-7 0,-8 8 0,7-4 0,-7 4 0,7 0 0,-7 1 0,4 3 0,-1-2 0,-3 2 0,3-4 0,0 5 0,-3-4 0,3 4 0,0-5 0,-3 0 0,3 1 0,-4-1 0,0 0 0,0 1 0,5-1 0,-4 0 0,3 1 0,-4-1 0,0 0 0,0 1 0,0-1 0,0 0 0,0 1 0,0-1 0,0 0 0,-4-4 0,3 4 0,-4-4 0,1 0 0,3 3 0,-7-3 0,2 5 0,1-1 0,-3 0 0,3 1 0,-5-1 0,1 0 0,-1-3 0,1 2 0,-1-7 0,1 7 0,-1-7 0,5 8 0,-3-8 0,3 3 0,-5-4 0,5 0 0,1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18:10:44.055"/>
    </inkml:context>
    <inkml:brush xml:id="br0">
      <inkml:brushProperty name="width" value="0.1" units="cm"/>
      <inkml:brushProperty name="height" value="0.1" units="cm"/>
      <inkml:brushProperty name="color" value="#316198"/>
    </inkml:brush>
  </inkml:definitions>
  <inkml:trace contextRef="#ctx0" brushRef="#br0">218 472 24575,'-15'0'0,"2"0"0,3 0 0,1 0 0,-1 0 0,1 0 0,0 0 0,-1 0 0,1-4 0,-1-1 0,1-5 0,-1 1 0,1 4 0,4-4 0,-4 8 0,8-7 0,-7 3 0,3-5 0,-1 1 0,-2-5 0,7 4 0,-7-4 0,6 5 0,-2-1 0,0 1 0,3-1 0,-3 1 0,0-1 0,3 1 0,-4-1 0,1 1 0,3 0 0,-3-1 0,4-3 0,0 2 0,0-7 0,0 4 0,0-1 0,0 1 0,0 5 0,0 0 0,0-1 0,0 1 0,0-1 0,0 1 0,0-1 0,0 1 0,8 0 0,-6-1 0,11 5 0,-8-4 0,4 4 0,1 0 0,-1-3 0,0 2 0,1-3 0,-1 4 0,-4-4 0,3 8 0,-7-7 0,8 7 0,-4-3 0,4 4 0,0 0 0,1 0 0,-1 0 0,0 0 0,1 0 0,3 0 0,-2 0 0,2 0 0,-4 0 0,1 4 0,-1-3 0,0 7 0,1-7 0,-1 7 0,0-3 0,1 1 0,-5 2 0,3-7 0,-7 7 0,7-7 0,-7 8 0,8-8 0,-8 7 0,7-3 0,-7 4 0,7 1 0,-7-1 0,8-4 0,-8 4 0,7-4 0,-7 4 0,7 0 0,-7 1 0,8-1 0,-8 0 0,7 1 0,-7-1 0,3 0 0,-4 1 0,4-5 0,-3 3 0,4-3 0,-5 5 0,0 3 0,0-3 0,-5 4 0,4-5 0,-3 1 0,4-1 0,0 0 0,0 1 0,-4-5 0,3 3 0,-3-3 0,-1 5 0,4-1 0,-7 0 0,7 0 0,-7 1 0,7-1 0,-8-4 0,8 4 0,-7-8 0,2 3 0,1 0 0,-3 1 0,3 0 0,-1 4 0,-2-8 0,7 7 0,-8-7 0,4 3 0,0 0 0,-3-3 0,7 8 0,-8-8 0,4 7 0,0-7 0,0 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18:10:47.195"/>
    </inkml:context>
    <inkml:brush xml:id="br0">
      <inkml:brushProperty name="width" value="0.1" units="cm"/>
      <inkml:brushProperty name="height" value="0.1" units="cm"/>
      <inkml:brushProperty name="color" value="#316198"/>
    </inkml:brush>
  </inkml:definitions>
  <inkml:trace contextRef="#ctx0" brushRef="#br0">1 24 24575,'18'0'0,"1"0"0,0 0 0,9-6 0,-6 4 0,6-4 0,-9 6 0,-1 0 0,1-4 0,0 3 0,-5-3 0,4 4 0,-8 0 0,8 0 0,-8 0 0,4 0 0,-5 0 0,4 0 0,-2 0 0,2 0 0,-3 0 0,-5 0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18:10:53.307"/>
    </inkml:context>
    <inkml:brush xml:id="br0">
      <inkml:brushProperty name="width" value="0.1" units="cm"/>
      <inkml:brushProperty name="height" value="0.1" units="cm"/>
      <inkml:brushProperty name="color" value="#316198"/>
    </inkml:brush>
  </inkml:definitions>
  <inkml:trace contextRef="#ctx0" brushRef="#br0">1 1 24575,'0'19'0,"0"-1"0,0 1 0,6 9 0,-5 4 0,5-1 0,-6 7 0,0-7 0,0 11 0,0-11 0,5-3 0,-4-13 0,3 2 0,-4-6 0,0 2 0,4-3 0,-3-1 0,3 0 0,-4 1 0,0-1 0,0-4 0,0-1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1T15:34:28.712"/>
    </inkml:context>
    <inkml:brush xml:id="br0">
      <inkml:brushProperty name="width" value="0.2" units="cm"/>
      <inkml:brushProperty name="height" value="0.2" units="cm"/>
      <inkml:brushProperty name="color" value="#FFFFFF"/>
    </inkml:brush>
  </inkml:definitions>
  <inkml:trace contextRef="#ctx0" brushRef="#br0">103 163 24575,'1'-29'0,"-2"-30"0,1 52 0,-1 1 0,0-1 0,-1 1 0,1-1 0,-1 1 0,-5-10 0,7 14 0,0 1 0,-1 0 0,0 0 0,1 0 0,-1 0 0,0 0 0,1 0 0,-1 0 0,0 0 0,0 0 0,0 0 0,0 1 0,0-1 0,0 0 0,0 1 0,0-1 0,0 0 0,0 1 0,0-1 0,0 1 0,0 0 0,-1-1 0,1 1 0,0 0 0,0 0 0,0 0 0,-1 0 0,1 0 0,0 0 0,0 0 0,-1 0 0,1 0 0,0 0 0,0 1 0,0-1 0,-2 1 0,0 1 0,-1 0 0,0 0 0,1 0 0,-1 0 0,1 1 0,0-1 0,0 1 0,0 0 0,-3 4 0,4-5-170,0 0-1,0 1 0,1-1 1,-1 0-1,1 1 0,0 0 1,-2 3-1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20:04:00.245"/>
    </inkml:context>
    <inkml:brush xml:id="br0">
      <inkml:brushProperty name="width" value="0.1" units="cm"/>
      <inkml:brushProperty name="height" value="0.1" units="cm"/>
    </inkml:brush>
  </inkml:definitions>
  <inkml:trace contextRef="#ctx0" brushRef="#br0">1 0 24575,'5'1'0,"1"-1"0,-1 1 0,0 1 0,1-1 0,-1 1 0,0 0 0,0 0 0,0 0 0,0 1 0,0 0 0,-1 0 0,8 5 0,50 51 0,-49-45 0,29 28 0,-2 2 0,-3 1 0,50 78 0,-21-5 0,-35-59 0,55 76 0,-85-133 0,1 1 0,-1-1 0,1 1 0,0-1 0,0 0 0,1 1 0,-1-1 0,0 0 0,1-1 0,-1 1 0,1 0 0,-1-1 0,1 1 0,0-1 0,0 0 0,0 0 0,0 0 0,-1 0 0,1 0 0,0-1 0,1 1 0,-1-1 0,0 0 0,0 0 0,0 0 0,0-1 0,0 1 0,0 0 0,0-1 0,0 0 0,0 0 0,0 0 0,-1 0 0,1 0 0,0-1 0,0 1 0,-1-1 0,1 0 0,2-3 0,11-8 0,-1-1 0,0-1 0,-1-1 0,22-32 0,-17 23 0,289-389 0,-303 408-195,-1 1 0,1-1 0,0 1 0,1 0 0,-1 0 0,7-4 0,4 1-6631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1T15:37:34.173"/>
    </inkml:context>
    <inkml:brush xml:id="br0">
      <inkml:brushProperty name="width" value="0.1" units="cm"/>
      <inkml:brushProperty name="height" value="0.1" units="cm"/>
      <inkml:brushProperty name="color" value="#FFFFFF"/>
    </inkml:brush>
  </inkml:definitions>
  <inkml:trace contextRef="#ctx0" brushRef="#br0">0 0 24575,'11'0'0,"-3"0"0,0 0 0,-3 0 0,1 0 0,-1 0 0,0 0 0,1 0 0,-1 0 0,0 0 0,1 0 0,-3 0 0,-1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1T15:37:38.759"/>
    </inkml:context>
    <inkml:brush xml:id="br0">
      <inkml:brushProperty name="width" value="0.1" units="cm"/>
      <inkml:brushProperty name="height" value="0.1" units="cm"/>
      <inkml:brushProperty name="color" value="#FFFFFF"/>
    </inkml:brush>
  </inkml:definitions>
  <inkml:trace contextRef="#ctx0" brushRef="#br0">0 0 24575,'9'3'0,"1"0"0,-4-3 0,1 0 0,-1 0 0,-1 0 0,0 0 0,-2 0 0,0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1T15:34:28.711"/>
    </inkml:context>
    <inkml:brush xml:id="br0">
      <inkml:brushProperty name="width" value="0.2" units="cm"/>
      <inkml:brushProperty name="height" value="0.2" units="cm"/>
      <inkml:brushProperty name="color" value="#FFFFFF"/>
    </inkml:brush>
  </inkml:definitions>
  <inkml:trace contextRef="#ctx0" brushRef="#br0">103 163 24575,'1'-29'0,"-2"-30"0,1 52 0,-1 1 0,0-1 0,-1 1 0,1-1 0,-1 1 0,-5-10 0,7 14 0,0 1 0,-1 0 0,0 0 0,1 0 0,-1 0 0,0 0 0,1 0 0,-1 0 0,0 0 0,0 0 0,0 0 0,0 1 0,0-1 0,0 0 0,0 1 0,0-1 0,0 0 0,0 1 0,0-1 0,0 1 0,0 0 0,-1-1 0,1 1 0,0 0 0,0 0 0,0 0 0,-1 0 0,1 0 0,0 0 0,0 0 0,-1 0 0,1 0 0,0 0 0,0 1 0,0-1 0,-2 1 0,0 1 0,-1 0 0,0 0 0,1 0 0,-1 0 0,1 1 0,0-1 0,0 1 0,0 0 0,-3 4 0,4-5-170,0 0-1,0 1 0,1-1 1,-1 0-1,1 1 0,0 0 1,-2 3-1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6:20:28.935"/>
    </inkml:context>
    <inkml:brush xml:id="br0">
      <inkml:brushProperty name="width" value="0.1" units="cm"/>
      <inkml:brushProperty name="height" value="0.1" units="cm"/>
    </inkml:brush>
  </inkml:definitions>
  <inkml:trace contextRef="#ctx0" brushRef="#br0">8285 1283 24575,'0'-15'0,"-8"-2"0,-6-8 0,-35-6 0,-15-8 0,-13-5-2027,6 7 1,-6-2 0,-6-1 2026,2 4 0,-6 0 0,0-1 0,2 1-874,14 4 1,3 1-1,-2 1 1,-8-1 873,0 4 0,-7-1 0,-5 0 0,-1 1 0,1 1 0,4 1-723,1 0 1,4 1-1,1 2 1,-3-1-1,-7-1 723,3 2 0,-6-2 0,-4 1 0,-2-1 0,0 1 0,2 1 0,3 1-403,-4-1 0,1 2 1,1-1-1,1 2 1,2 1-1,1 1 403,-6-1 0,4 2 0,0 1 0,-1 1 0,-4 0-105,5 3 0,-4 0 0,-2 1 0,2 1 0,2 1 0,7 1 105,-9 1 0,8 1 0,0 1 0,-6-1 0,14 2 0,-6-1 0,-1 1 0,-1 0 0,2 1 0,5 0-38,-16 0 0,5 2 0,1 0 0,-5 2 38,4 0 0,-4 0 0,-1 2 0,0 0 0,4 1 66,13 1 1,1 0 0,2 2 0,-1 0 0,-2 0-67,-9 2 0,-3 1 0,0 0 0,2 1 0,4 1 0,-1 3 0,5 1 0,1 1 0,0 2 0,-1 4 0,-1 1 0,2 2 0,2-1 0,-13 3 0,3 0 0,3 1 0,9 2 0,4 2 0,7-4 1081,4-2 0,10-4-1081,-10 5 0,59-24 0,1-1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6:20:53.987"/>
    </inkml:context>
    <inkml:brush xml:id="br0">
      <inkml:brushProperty name="width" value="0.1" units="cm"/>
      <inkml:brushProperty name="height" value="0.1" units="cm"/>
    </inkml:brush>
  </inkml:definitions>
  <inkml:trace contextRef="#ctx0" brushRef="#br0">631 0 24575,'-49'51'0,"5"7"0,0 3 0,-13 8 0,17-13 0,4-6 0,14-22 0,7-13 0,2-2 0,3-4 0,1 0 0,0 1 0,-1-1 0,-3 4 0,-11 5 0,-18 22 0,-12 8 0,-10 17 0,19-26 0,15-5 0,39-29 0,54-1 0,28-4 0,-17 7 0,4 0-471,0-7 1,1 3 470,9 9 0,1 2 0,-10-7 0,-2 1 0,1 5 0,-4 1 0,-18-1 0,-1-1 0,8 0 0,1 1 0,-8 6 0,-1-2 0,1-8 0,-1 0 0,0 8 0,-4-1 0,15-8 0,-15 7 0,-31-8 0,-12-3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6:21:07.582"/>
    </inkml:context>
    <inkml:brush xml:id="br0">
      <inkml:brushProperty name="width" value="0.1" units="cm"/>
      <inkml:brushProperty name="height" value="0.1" units="cm"/>
    </inkml:brush>
  </inkml:definitions>
  <inkml:trace contextRef="#ctx0" brushRef="#br0">1 0 24575,'0'0'0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6:21:08.633"/>
    </inkml:context>
    <inkml:brush xml:id="br0">
      <inkml:brushProperty name="width" value="0.1" units="cm"/>
      <inkml:brushProperty name="height" value="0.1" units="cm"/>
    </inkml:brush>
  </inkml:definitions>
  <inkml:trace contextRef="#ctx0" brushRef="#br0">432 1 24575,'-20'0'0,"3"0"0,7 0 0,1 0 0,0 0 0,-1 0 0,1 0 0,0 0 0,-1 0 0,-3 0 0,-1 0 0,-15 0 0,8 0 0,-7 0 0,13 4 0,2-3 0,4 3 0,-1 0 0,1-3 0,0 3 0,-1 0 0,1 1 0,0 5 0,-1-1 0,-3 0 0,2 0 0,-2 1 0,4-1 0,-1 0 0,5 0 0,-3 0 0,3 5 0,-1-4 0,-2 3 0,3-4 0,0 1 0,-3 3 0,6-3 0,-2 4 0,4-5 0,-4 0 0,3 0 0,-3 0 0,4 1 0,0-1 0,0 0 0,0 0 0,0 0 0,0 1 0,4 3 0,-3-3 0,7 3 0,-3-3 0,5-5 0,-5 3 0,3-7 0,-3 7 0,4-3 0,0 0 0,1 4 0,-1-8 0,0 7 0,0-3 0,1 0 0,3 3 0,-3-7 0,8 8 0,-4-8 0,0 3 0,-1-4 0,-3 4 0,-1-3 0,4 3 0,-3 0 0,8-3 0,-8 3 0,7-4 0,-2 4 0,-1-3 0,4 3 0,-4-4 0,0 0 0,0 0 0,-5 0 0,4 0 0,-3 0 0,4 0 0,-5 0 0,0 0 0,0 0 0,0 0 0,1 0 0,-1-4 0,0 3 0,-4-7 0,3 7 0,-7-8 0,8 8 0,-4-3 0,4 4 0,0 0 0,-4 0 0,-1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6:21:09.883"/>
    </inkml:context>
    <inkml:brush xml:id="br0">
      <inkml:brushProperty name="width" value="0.1" units="cm"/>
      <inkml:brushProperty name="height" value="0.1" units="cm"/>
    </inkml:brush>
  </inkml:definitions>
  <inkml:trace contextRef="#ctx0" brushRef="#br0">1 426 24575,'0'-14'0,"0"-4"0,0 4 0,0-5 0,0 0 0,0-9 0,0 7 0,0-17 0,0 17 0,0-8 0,0 11 0,0-1 0,0 1 0,0-1 0,0 1 0,0 3 0,0 2 0,0 3 0,0 1 0,0 0 0,0-1 0,0 1 0,0 0 0,0-1 0,0 1 0,0 4 0,0 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6:21:12.059"/>
    </inkml:context>
    <inkml:brush xml:id="br0">
      <inkml:brushProperty name="width" value="0.1" units="cm"/>
      <inkml:brushProperty name="height" value="0.1" units="cm"/>
    </inkml:brush>
  </inkml:definitions>
  <inkml:trace contextRef="#ctx0" brushRef="#br0">252 47 24575,'-9'-5'0,"4"-3"0,-3 6 0,2-2 0,-3 0 0,0 3 0,-1-3 0,5 0 0,-3 3 0,3-3 0,-5 4 0,1 0 0,4-4 0,-3 2 0,2-2 0,-3 4 0,0 0 0,-1 4 0,1-3 0,0 8 0,-1-8 0,5 7 0,-3-7 0,3 7 0,-5-3 0,1 4 0,0 1 0,-1-1 0,5 0 0,-3 0 0,7 0 0,-7 1 0,7-1 0,-4 0 0,5 0 0,0 1 0,0-1 0,0 0 0,0 0 0,4-4 0,-2 3 0,6-6 0,-3 6 0,4-7 0,0 7 0,0-7 0,1 7 0,-1-7 0,0 3 0,0 0 0,1-3 0,-1 3 0,0-4 0,0 0 0,4 0 0,-2 0 0,2 0 0,-4 0 0,0 0 0,1 0 0,-1 0 0,4 0 0,-3-4 0,12-1 0,-11 0 0,7-3 0,-9 2 0,0 1 0,0-3 0,0 3 0,1-5 0,-5 1 0,3 0 0,-7-1 0,7 1 0,-7 0 0,3-1 0,-4 1 0,0 0 0,0-1 0,4 5 0,-3 5 0,8 5 0,-8 9 0,11 0 0,-6 4 0,7-3 0,-3 2 0,-1-7 0,0 4 0,0-5 0,-4 0 0,3 0 0,-6 1 0,6-5 0,-7 3 0,7-3 0,-3 0 0,0 3 0,3-3 0,-7 5 0,8-5 0,-8 3 0,7-3 0,-7 4 0,7-4 0,-7-1 0,3-4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6:21:13.417"/>
    </inkml:context>
    <inkml:brush xml:id="br0">
      <inkml:brushProperty name="width" value="0.1" units="cm"/>
      <inkml:brushProperty name="height" value="0.1" units="cm"/>
    </inkml:brush>
  </inkml:definitions>
  <inkml:trace contextRef="#ctx0" brushRef="#br0">28 233 24575,'0'-14'0,"0"-4"0,0 4 0,-4-5 0,3 1 0,-7-1 0,7 1 0,-3-1 0,0 5 0,2 0 0,-2 1 0,4 2 0,0-2 0,0 4 0,0-1 0,0 5 0,0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8T13:07:30.783"/>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0 0,'3005'18,"-1338"12,1668 14,-1285-9,-1580-24,2429 4,-1764-18,-512 3,-441-13,-43-1,343 11,-281 4,-164-1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6:21:18.901"/>
    </inkml:context>
    <inkml:brush xml:id="br0">
      <inkml:brushProperty name="width" value="0.1" units="cm"/>
      <inkml:brushProperty name="height" value="0.1" units="cm"/>
    </inkml:brush>
  </inkml:definitions>
  <inkml:trace contextRef="#ctx0" brushRef="#br0">19 19 24575,'-5'-9'0,"-3"4"0,7 1 0,-4 4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6:21:47.177"/>
    </inkml:context>
    <inkml:brush xml:id="br0">
      <inkml:brushProperty name="width" value="0.1" units="cm"/>
      <inkml:brushProperty name="height" value="0.1" units="cm"/>
    </inkml:brush>
  </inkml:definitions>
  <inkml:trace contextRef="#ctx0" brushRef="#br0">1 292 24575,'0'-15'0,"0"2"0,0-9 0,0 10 0,0-14 0,0 12 0,0-5 0,0 5 0,0 0 0,0 1 0,0 2 0,0-16 0,0 10 0,0-11 0,0 13 0,0 2 0,4 3 0,-3 1 0,3 12 0,-4 3 0,0 23 0,0-9 0,0 9 0,0-11 0,0 10 0,0-11 0,0 11 0,0-18 0,0 3 0,-4-4 0,3-12 0,1-3 0,1-13 0,7 1 0,-7-1 0,7 5 0,-7 0 0,7 9 0,-3 1 0,9 0 0,0-1 0,5-9 0,9 8 0,-7-6 0,7 2 0,-14 4 0,0-6 0,-5 11 0,0-3 0,0 4 0,-4 4 0,4 1 0,-8 4 0,7-4 0,-7 3 0,3-2 0,-4 3 0,4 0 0,-3 0 0,3 0 0,-4 1 0,8-9 0,-2-7 0,8-4 0,-1-7 0,-3 6 0,4-2 0,-5 3 0,-4 1 0,3 4 0,-7-3 0,7 7 0,-3-8 0,5 8 0,-1-3 0,0 4 0,0 0 0,1 0 0,-1 0 0,0 0 0,0 0 0,0 4 0,1 1 0,-1 5 0,0-1 0,0-4 0,0 3 0,1-3 0,-1 4 0,0 1 0,0-1 0,-4 0 0,4 0 0,-4 0 0,0 1 0,3-1 0,-7 0 0,7 0 0,-7 0 0,3 1 0,-4-1 0,0 0 0,0 0 0,0 1 0,0-1 0,4 0 0,-2 0 0,2 0 0,-4 1 0,0-1 0,0 0 0,0 0 0,0-4 0,0-1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6:22:12.103"/>
    </inkml:context>
    <inkml:brush xml:id="br0">
      <inkml:brushProperty name="width" value="0.1" units="cm"/>
      <inkml:brushProperty name="height" value="0.1" units="cm"/>
    </inkml:brush>
  </inkml:definitions>
  <inkml:trace contextRef="#ctx0" brushRef="#br0">294 0 24575,'-15'0'0,"2"0"0,4 0 0,-1 0 0,-13 0 0,6 0 0,-11 4 0,-1-3 0,8 8 0,-7-4 0,9 4 0,5 0 0,0-4 0,5-1 0,0-4 0,-1 0 0,5 4 0,-3-3 0,3 8 0,0-4 0,4 4 0,7 0 0,3 0 0,-4 5 0,3-4 0,-3 3 0,0-4 0,4-3 0,-8 2 0,7-3 0,-3 0 0,0 3 0,3-7 0,-3 7 0,5-7 0,-1 8 0,0-8 0,0 3 0,0 0 0,1-3 0,-1 3 0,0-4 0,0 0 0,9 0 0,-7 0 0,6 4 0,-7-3 0,-1 3 0,0-4 0,0 0 0,0 0 0,1 4 0,-1-3 0,0 3 0,0-4 0,0 0 0,1 0 0,-1 4 0,-4 2 0,-1 3 0,-4 0 0,0 0 0,0 5 0,-4 0 0,-1 0 0,-5 0 0,5-1 0,-3-7 0,7 6 0,-7-11 0,7 7 0,-8-7 0,4 4 0,0-1 0,-3-3 0,2 3 0,-17 2 0,6-5 0,-11 9 0,9-9 0,1 8 0,-1-8 0,5 3 0,0-4 0,5 0 0,0 0 0,-1 0 0,1 0 0,0 0 0,-1 0 0,1 0 0,0 0 0,-1 0 0,1 0 0,4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8T13:07:30.784"/>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1 173,'4455'0,"-2828"-43,-221 1,-736 37,584-9,-5-30,-441 20,505 24,-1286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8T13:10:09.718"/>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2,'7140'0,"-4532"68,-354 0,-1182-60,938 13,-8 51,-706-35,807-37,-2058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8T13:10:09.719"/>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8,'5892'0,"-3741"57,-293-1,-971-49,770 11,-5 39,-582-25,665-32,-1700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8T13:10:09.720"/>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2,'4834'0,"-3069"46,-239 0,-800-41,635 10,-6 33,-478-22,547-26,-1393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8T13:10:09.721"/>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1 263,'6759'0,"-4291"-66,-337 2,-1113 56,883-13,-7-45,-666 29,761 37,-1947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18:10:22.966"/>
    </inkml:context>
    <inkml:brush xml:id="br0">
      <inkml:brushProperty name="width" value="0.1" units="cm"/>
      <inkml:brushProperty name="height" value="0.1" units="cm"/>
      <inkml:brushProperty name="color" value="#316198"/>
    </inkml:brush>
  </inkml:definitions>
  <inkml:trace contextRef="#ctx0" brushRef="#br0">1 1 24575,'51'0'0,"34"21"0,16 17 0,-24 3 0,2 10 0,5 7 0,-11-6 0,6 7 0,2 4 0,-3 1 0,-6-3 0,-2 1 0,-5 0 0,-4 0 0,-2 0 0,-4-2 0,0 2 0,-7-4 0,-12-8 0,-5 26 0,-26-60 0,0 1 0,-5-12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B03A4-75C9-4E3D-9183-2102CA9AEC33}" type="datetimeFigureOut">
              <a:rPr lang="en-GB" smtClean="0"/>
              <a:t>26/06/2024</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39206-A81D-4F76-8486-302187992F73}" type="slidenum">
              <a:rPr lang="en-GB" smtClean="0"/>
              <a:t>‹#›</a:t>
            </a:fld>
            <a:endParaRPr lang="en-GB"/>
          </a:p>
        </p:txBody>
      </p:sp>
    </p:spTree>
    <p:extLst>
      <p:ext uri="{BB962C8B-B14F-4D97-AF65-F5344CB8AC3E}">
        <p14:creationId xmlns:p14="http://schemas.microsoft.com/office/powerpoint/2010/main" val="3230807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High-bandwidth_Digital_Content_Protection"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vimeo.com/thorstenbutz/byourself" TargetMode="External"/><Relationship Id="rId4" Type="http://schemas.openxmlformats.org/officeDocument/2006/relationships/image" Target="../media/image14.png"/></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5800" y="4400549"/>
            <a:ext cx="2743200" cy="4467225"/>
          </a:xfrm>
        </p:spPr>
        <p:txBody>
          <a:bodyPr/>
          <a:lstStyle/>
          <a:p>
            <a:pPr>
              <a:lnSpc>
                <a:spcPct val="110000"/>
              </a:lnSpc>
            </a:pPr>
            <a:r>
              <a:rPr lang="en-US" sz="900" b="1" dirty="0">
                <a:latin typeface="Aptos" panose="020B0004020202020204" pitchFamily="34" charset="0"/>
              </a:rPr>
              <a:t>The fine print (additional information)</a:t>
            </a:r>
          </a:p>
          <a:p>
            <a:pPr>
              <a:lnSpc>
                <a:spcPct val="110000"/>
              </a:lnSpc>
            </a:pPr>
            <a:endParaRPr lang="en-US" sz="900" dirty="0">
              <a:latin typeface="Aptos" panose="020B0004020202020204" pitchFamily="34" charset="0"/>
            </a:endParaRPr>
          </a:p>
          <a:p>
            <a:pPr>
              <a:lnSpc>
                <a:spcPct val="110000"/>
              </a:lnSpc>
            </a:pPr>
            <a:r>
              <a:rPr lang="en-US" sz="900" dirty="0">
                <a:latin typeface="Aptos" panose="020B0004020202020204" pitchFamily="34" charset="0"/>
              </a:rPr>
              <a:t>Why should you care about HDCP? </a:t>
            </a:r>
          </a:p>
          <a:p>
            <a:pPr>
              <a:lnSpc>
                <a:spcPct val="110000"/>
              </a:lnSpc>
            </a:pPr>
            <a:endParaRPr lang="en-US" sz="900" dirty="0">
              <a:latin typeface="Aptos" panose="020B0004020202020204" pitchFamily="34" charset="0"/>
            </a:endParaRPr>
          </a:p>
          <a:p>
            <a:pPr>
              <a:lnSpc>
                <a:spcPct val="110000"/>
              </a:lnSpc>
            </a:pPr>
            <a:r>
              <a:rPr lang="en-US" sz="900" dirty="0">
                <a:latin typeface="Aptos" panose="020B0004020202020204" pitchFamily="34" charset="0"/>
              </a:rPr>
              <a:t>"</a:t>
            </a:r>
            <a:r>
              <a:rPr lang="en-US" sz="900" i="1" dirty="0">
                <a:latin typeface="Aptos" panose="020B0004020202020204" pitchFamily="34" charset="0"/>
              </a:rPr>
              <a:t>High-bandwidth Digital Content Protection (HDCP) is a form of digital copy protection developed by Intel Corporation to prevent copying of digital audio and video content as it travels across connections. Types of connections include DisplayPort (DP), Digital Visual Interface (DVI), and High-Definition Multimedia Interface (HDMI), as well as less popular or now deprecated protocols like Gigabit Video Interface (GVIF) and Unified Display Interface (UDI).</a:t>
            </a:r>
            <a:r>
              <a:rPr lang="en-US" sz="900" dirty="0">
                <a:latin typeface="Aptos" panose="020B0004020202020204" pitchFamily="34" charset="0"/>
              </a:rPr>
              <a:t>"</a:t>
            </a:r>
          </a:p>
          <a:p>
            <a:pPr>
              <a:lnSpc>
                <a:spcPct val="110000"/>
              </a:lnSpc>
            </a:pPr>
            <a:r>
              <a:rPr lang="de-DE" sz="900" dirty="0">
                <a:latin typeface="Aptos" panose="020B0004020202020204" pitchFamily="34" charset="0"/>
                <a:hlinkClick r:id="rId3"/>
              </a:rPr>
              <a:t>https://en.wikipedia.org/wiki/High-bandwidth_Digital_Content_Protection</a:t>
            </a:r>
            <a:endParaRPr lang="de-DE" sz="900" dirty="0">
              <a:latin typeface="Aptos" panose="020B0004020202020204" pitchFamily="34" charset="0"/>
            </a:endParaRPr>
          </a:p>
          <a:p>
            <a:pPr>
              <a:lnSpc>
                <a:spcPct val="110000"/>
              </a:lnSpc>
            </a:pPr>
            <a:endParaRPr lang="de-DE" sz="900" dirty="0">
              <a:latin typeface="Aptos" panose="020B0004020202020204" pitchFamily="34" charset="0"/>
            </a:endParaRPr>
          </a:p>
          <a:p>
            <a:pPr>
              <a:lnSpc>
                <a:spcPct val="110000"/>
              </a:lnSpc>
            </a:pPr>
            <a:r>
              <a:rPr lang="de-DE" sz="900" dirty="0" err="1">
                <a:latin typeface="Aptos" panose="020B0004020202020204" pitchFamily="34" charset="0"/>
              </a:rPr>
              <a:t>Some</a:t>
            </a:r>
            <a:r>
              <a:rPr lang="de-DE" sz="900" dirty="0">
                <a:latin typeface="Aptos" panose="020B0004020202020204" pitchFamily="34" charset="0"/>
              </a:rPr>
              <a:t> </a:t>
            </a:r>
            <a:r>
              <a:rPr lang="de-DE" sz="900" dirty="0" err="1">
                <a:latin typeface="Aptos" panose="020B0004020202020204" pitchFamily="34" charset="0"/>
              </a:rPr>
              <a:t>notebooks</a:t>
            </a:r>
            <a:r>
              <a:rPr lang="de-DE" sz="900" dirty="0">
                <a:latin typeface="Aptos" panose="020B0004020202020204" pitchFamily="34" charset="0"/>
              </a:rPr>
              <a:t> </a:t>
            </a:r>
            <a:r>
              <a:rPr lang="de-DE" sz="900" dirty="0" err="1">
                <a:latin typeface="Aptos" panose="020B0004020202020204" pitchFamily="34" charset="0"/>
              </a:rPr>
              <a:t>ignore</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HDCP </a:t>
            </a:r>
            <a:r>
              <a:rPr lang="de-DE" sz="900" dirty="0" err="1">
                <a:latin typeface="Aptos" panose="020B0004020202020204" pitchFamily="34" charset="0"/>
              </a:rPr>
              <a:t>standard</a:t>
            </a:r>
            <a:r>
              <a:rPr lang="de-DE" sz="900" dirty="0">
                <a:latin typeface="Aptos" panose="020B0004020202020204" pitchFamily="34" charset="0"/>
              </a:rPr>
              <a:t>, </a:t>
            </a:r>
            <a:r>
              <a:rPr lang="de-DE" sz="900" dirty="0" err="1">
                <a:latin typeface="Aptos" panose="020B0004020202020204" pitchFamily="34" charset="0"/>
              </a:rPr>
              <a:t>some</a:t>
            </a:r>
            <a:r>
              <a:rPr lang="de-DE" sz="900" dirty="0">
                <a:latin typeface="Aptos" panose="020B0004020202020204" pitchFamily="34" charset="0"/>
              </a:rPr>
              <a:t> </a:t>
            </a:r>
            <a:r>
              <a:rPr lang="de-DE" sz="900" dirty="0" err="1">
                <a:latin typeface="Aptos" panose="020B0004020202020204" pitchFamily="34" charset="0"/>
              </a:rPr>
              <a:t>vendors</a:t>
            </a:r>
            <a:r>
              <a:rPr lang="de-DE" sz="900" dirty="0">
                <a:latin typeface="Aptos" panose="020B0004020202020204" pitchFamily="34" charset="0"/>
              </a:rPr>
              <a:t> </a:t>
            </a:r>
            <a:r>
              <a:rPr lang="de-DE" sz="900" dirty="0" err="1">
                <a:latin typeface="Aptos" panose="020B0004020202020204" pitchFamily="34" charset="0"/>
              </a:rPr>
              <a:t>comply</a:t>
            </a:r>
            <a:r>
              <a:rPr lang="de-DE" sz="900" dirty="0">
                <a:latin typeface="Aptos" panose="020B0004020202020204" pitchFamily="34" charset="0"/>
              </a:rPr>
              <a:t> </a:t>
            </a:r>
            <a:r>
              <a:rPr lang="de-DE" sz="900" dirty="0" err="1">
                <a:latin typeface="Aptos" panose="020B0004020202020204" pitchFamily="34" charset="0"/>
              </a:rPr>
              <a:t>with</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a:t>
            </a:r>
            <a:r>
              <a:rPr lang="de-DE" sz="900" dirty="0" err="1">
                <a:latin typeface="Aptos" panose="020B0004020202020204" pitchFamily="34" charset="0"/>
              </a:rPr>
              <a:t>standard</a:t>
            </a:r>
            <a:r>
              <a:rPr lang="de-DE" sz="900" dirty="0">
                <a:latin typeface="Aptos" panose="020B0004020202020204" pitchFamily="34" charset="0"/>
              </a:rPr>
              <a:t>. Apple and Microsoft </a:t>
            </a:r>
            <a:r>
              <a:rPr lang="de-DE" sz="900" dirty="0" err="1">
                <a:latin typeface="Aptos" panose="020B0004020202020204" pitchFamily="34" charset="0"/>
              </a:rPr>
              <a:t>are</a:t>
            </a:r>
            <a:r>
              <a:rPr lang="de-DE" sz="900" dirty="0">
                <a:latin typeface="Aptos" panose="020B0004020202020204" pitchFamily="34" charset="0"/>
              </a:rPr>
              <a:t> </a:t>
            </a:r>
            <a:r>
              <a:rPr lang="de-DE" sz="900" dirty="0" err="1">
                <a:latin typeface="Aptos" panose="020B0004020202020204" pitchFamily="34" charset="0"/>
              </a:rPr>
              <a:t>somehow</a:t>
            </a:r>
            <a:r>
              <a:rPr lang="de-DE" sz="900" dirty="0">
                <a:latin typeface="Aptos" panose="020B0004020202020204" pitchFamily="34" charset="0"/>
              </a:rPr>
              <a:t> </a:t>
            </a:r>
            <a:r>
              <a:rPr lang="de-DE" sz="900" dirty="0" err="1">
                <a:latin typeface="Aptos" panose="020B0004020202020204" pitchFamily="34" charset="0"/>
              </a:rPr>
              <a:t>famous</a:t>
            </a:r>
            <a:r>
              <a:rPr lang="de-DE" sz="900" dirty="0">
                <a:latin typeface="Aptos" panose="020B0004020202020204" pitchFamily="34" charset="0"/>
              </a:rPr>
              <a:t> </a:t>
            </a:r>
            <a:r>
              <a:rPr lang="de-DE" sz="900" dirty="0" err="1">
                <a:latin typeface="Aptos" panose="020B0004020202020204" pitchFamily="34" charset="0"/>
              </a:rPr>
              <a:t>for</a:t>
            </a:r>
            <a:r>
              <a:rPr lang="de-DE" sz="900" dirty="0">
                <a:latin typeface="Aptos" panose="020B0004020202020204" pitchFamily="34" charset="0"/>
              </a:rPr>
              <a:t> </a:t>
            </a:r>
            <a:r>
              <a:rPr lang="de-DE" sz="900" dirty="0" err="1">
                <a:latin typeface="Aptos" panose="020B0004020202020204" pitchFamily="34" charset="0"/>
              </a:rPr>
              <a:t>strictly</a:t>
            </a:r>
            <a:r>
              <a:rPr lang="de-DE" sz="900" dirty="0">
                <a:latin typeface="Aptos" panose="020B0004020202020204" pitchFamily="34" charset="0"/>
              </a:rPr>
              <a:t> </a:t>
            </a:r>
            <a:r>
              <a:rPr lang="de-DE" sz="900" dirty="0" err="1">
                <a:latin typeface="Aptos" panose="020B0004020202020204" pitchFamily="34" charset="0"/>
              </a:rPr>
              <a:t>following</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HDCP </a:t>
            </a:r>
            <a:r>
              <a:rPr lang="de-DE" sz="900" dirty="0" err="1">
                <a:latin typeface="Aptos" panose="020B0004020202020204" pitchFamily="34" charset="0"/>
              </a:rPr>
              <a:t>guidelines</a:t>
            </a:r>
            <a:r>
              <a:rPr lang="de-DE" sz="900" dirty="0">
                <a:latin typeface="Aptos" panose="020B0004020202020204" pitchFamily="34" charset="0"/>
              </a:rPr>
              <a:t>. </a:t>
            </a:r>
            <a:r>
              <a:rPr lang="de-DE" sz="900" dirty="0" err="1">
                <a:latin typeface="Aptos" panose="020B0004020202020204" pitchFamily="34" charset="0"/>
              </a:rPr>
              <a:t>Sadly</a:t>
            </a:r>
            <a:r>
              <a:rPr lang="de-DE" sz="900" dirty="0">
                <a:latin typeface="Aptos" panose="020B0004020202020204" pitchFamily="34" charset="0"/>
              </a:rPr>
              <a:t>, </a:t>
            </a:r>
            <a:r>
              <a:rPr lang="de-DE" sz="900" dirty="0" err="1">
                <a:latin typeface="Aptos" panose="020B0004020202020204" pitchFamily="34" charset="0"/>
              </a:rPr>
              <a:t>we</a:t>
            </a:r>
            <a:r>
              <a:rPr lang="de-DE" sz="900" dirty="0">
                <a:latin typeface="Aptos" panose="020B0004020202020204" pitchFamily="34" charset="0"/>
              </a:rPr>
              <a:t> will not </a:t>
            </a:r>
            <a:r>
              <a:rPr lang="de-DE" sz="900" dirty="0" err="1">
                <a:latin typeface="Aptos" panose="020B0004020202020204" pitchFamily="34" charset="0"/>
              </a:rPr>
              <a:t>be</a:t>
            </a:r>
            <a:r>
              <a:rPr lang="de-DE" sz="900" dirty="0">
                <a:latin typeface="Aptos" panose="020B0004020202020204" pitchFamily="34" charset="0"/>
              </a:rPr>
              <a:t> </a:t>
            </a:r>
            <a:r>
              <a:rPr lang="de-DE" sz="900" dirty="0" err="1">
                <a:latin typeface="Aptos" panose="020B0004020202020204" pitchFamily="34" charset="0"/>
              </a:rPr>
              <a:t>able</a:t>
            </a:r>
            <a:r>
              <a:rPr lang="de-DE" sz="900" dirty="0">
                <a:latin typeface="Aptos" panose="020B0004020202020204" pitchFamily="34" charset="0"/>
              </a:rPr>
              <a:t> </a:t>
            </a:r>
            <a:r>
              <a:rPr lang="de-DE" sz="900" dirty="0" err="1">
                <a:latin typeface="Aptos" panose="020B0004020202020204" pitchFamily="34" charset="0"/>
              </a:rPr>
              <a:t>to</a:t>
            </a:r>
            <a:r>
              <a:rPr lang="de-DE" sz="900" dirty="0">
                <a:latin typeface="Aptos" panose="020B0004020202020204" pitchFamily="34" charset="0"/>
              </a:rPr>
              <a:t> </a:t>
            </a:r>
            <a:r>
              <a:rPr lang="de-DE" sz="900" dirty="0" err="1">
                <a:latin typeface="Aptos" panose="020B0004020202020204" pitchFamily="34" charset="0"/>
              </a:rPr>
              <a:t>guarantee</a:t>
            </a:r>
            <a:r>
              <a:rPr lang="de-DE" sz="900" dirty="0">
                <a:latin typeface="Aptos" panose="020B0004020202020204" pitchFamily="34" charset="0"/>
              </a:rPr>
              <a:t>, </a:t>
            </a:r>
            <a:r>
              <a:rPr lang="de-DE" sz="900" dirty="0" err="1">
                <a:latin typeface="Aptos" panose="020B0004020202020204" pitchFamily="34" charset="0"/>
              </a:rPr>
              <a:t>that</a:t>
            </a:r>
            <a:r>
              <a:rPr lang="de-DE" sz="900" dirty="0">
                <a:latin typeface="Aptos" panose="020B0004020202020204" pitchFamily="34" charset="0"/>
              </a:rPr>
              <a:t> </a:t>
            </a:r>
            <a:r>
              <a:rPr lang="de-DE" sz="900" dirty="0" err="1">
                <a:latin typeface="Aptos" panose="020B0004020202020204" pitchFamily="34" charset="0"/>
              </a:rPr>
              <a:t>your</a:t>
            </a:r>
            <a:r>
              <a:rPr lang="de-DE" sz="900" dirty="0">
                <a:latin typeface="Aptos" panose="020B0004020202020204" pitchFamily="34" charset="0"/>
              </a:rPr>
              <a:t> </a:t>
            </a:r>
            <a:r>
              <a:rPr lang="de-DE" sz="900" dirty="0" err="1">
                <a:latin typeface="Aptos" panose="020B0004020202020204" pitchFamily="34" charset="0"/>
              </a:rPr>
              <a:t>session</a:t>
            </a:r>
            <a:r>
              <a:rPr lang="de-DE" sz="900" dirty="0">
                <a:latin typeface="Aptos" panose="020B0004020202020204" pitchFamily="34" charset="0"/>
              </a:rPr>
              <a:t> </a:t>
            </a:r>
            <a:r>
              <a:rPr lang="de-DE" sz="900" dirty="0" err="1">
                <a:latin typeface="Aptos" panose="020B0004020202020204" pitchFamily="34" charset="0"/>
              </a:rPr>
              <a:t>can</a:t>
            </a:r>
            <a:r>
              <a:rPr lang="de-DE" sz="900" dirty="0">
                <a:latin typeface="Aptos" panose="020B0004020202020204" pitchFamily="34" charset="0"/>
              </a:rPr>
              <a:t> </a:t>
            </a:r>
            <a:r>
              <a:rPr lang="de-DE" sz="900" dirty="0" err="1">
                <a:latin typeface="Aptos" panose="020B0004020202020204" pitchFamily="34" charset="0"/>
              </a:rPr>
              <a:t>be</a:t>
            </a:r>
            <a:r>
              <a:rPr lang="de-DE" sz="900" dirty="0">
                <a:latin typeface="Aptos" panose="020B0004020202020204" pitchFamily="34" charset="0"/>
              </a:rPr>
              <a:t> </a:t>
            </a:r>
            <a:r>
              <a:rPr lang="de-DE" sz="900" dirty="0" err="1">
                <a:latin typeface="Aptos" panose="020B0004020202020204" pitchFamily="34" charset="0"/>
              </a:rPr>
              <a:t>recorded</a:t>
            </a:r>
            <a:r>
              <a:rPr lang="de-DE" sz="900" dirty="0">
                <a:latin typeface="Aptos" panose="020B0004020202020204" pitchFamily="34" charset="0"/>
              </a:rPr>
              <a:t> in </a:t>
            </a:r>
            <a:r>
              <a:rPr lang="de-DE" sz="900" dirty="0" err="1">
                <a:latin typeface="Aptos" panose="020B0004020202020204" pitchFamily="34" charset="0"/>
              </a:rPr>
              <a:t>the</a:t>
            </a:r>
            <a:r>
              <a:rPr lang="de-DE" sz="900" dirty="0">
                <a:latin typeface="Aptos" panose="020B0004020202020204" pitchFamily="34" charset="0"/>
              </a:rPr>
              <a:t> </a:t>
            </a:r>
            <a:r>
              <a:rPr lang="de-DE" sz="900" dirty="0" err="1">
                <a:latin typeface="Aptos" panose="020B0004020202020204" pitchFamily="34" charset="0"/>
              </a:rPr>
              <a:t>latter</a:t>
            </a:r>
            <a:r>
              <a:rPr lang="de-DE" sz="900" dirty="0">
                <a:latin typeface="Aptos" panose="020B0004020202020204" pitchFamily="34" charset="0"/>
              </a:rPr>
              <a:t> </a:t>
            </a:r>
            <a:r>
              <a:rPr lang="de-DE" sz="900" dirty="0" err="1">
                <a:latin typeface="Aptos" panose="020B0004020202020204" pitchFamily="34" charset="0"/>
              </a:rPr>
              <a:t>case</a:t>
            </a:r>
            <a:r>
              <a:rPr lang="de-DE" sz="900" dirty="0">
                <a:latin typeface="Aptos" panose="020B0004020202020204" pitchFamily="34" charset="0"/>
              </a:rPr>
              <a:t>.</a:t>
            </a:r>
          </a:p>
          <a:p>
            <a:pPr>
              <a:lnSpc>
                <a:spcPct val="110000"/>
              </a:lnSpc>
            </a:pPr>
            <a:endParaRPr lang="de-DE" sz="900" dirty="0">
              <a:latin typeface="Aptos" panose="020B0004020202020204" pitchFamily="34" charset="0"/>
            </a:endParaRPr>
          </a:p>
          <a:p>
            <a:pPr>
              <a:lnSpc>
                <a:spcPct val="110000"/>
              </a:lnSpc>
            </a:pPr>
            <a:r>
              <a:rPr lang="de-DE" sz="900" dirty="0">
                <a:latin typeface="Aptos" panose="020B0004020202020204" pitchFamily="34" charset="0"/>
              </a:rPr>
              <a:t>But </a:t>
            </a:r>
            <a:r>
              <a:rPr lang="de-DE" sz="900" dirty="0" err="1">
                <a:latin typeface="Aptos" panose="020B0004020202020204" pitchFamily="34" charset="0"/>
              </a:rPr>
              <a:t>you</a:t>
            </a:r>
            <a:r>
              <a:rPr lang="de-DE" sz="900" dirty="0">
                <a:latin typeface="Aptos" panose="020B0004020202020204" pitchFamily="34" charset="0"/>
              </a:rPr>
              <a:t> </a:t>
            </a:r>
            <a:r>
              <a:rPr lang="de-DE" sz="900" dirty="0" err="1">
                <a:latin typeface="Aptos" panose="020B0004020202020204" pitchFamily="34" charset="0"/>
              </a:rPr>
              <a:t>can</a:t>
            </a:r>
            <a:r>
              <a:rPr lang="de-DE" sz="900" dirty="0">
                <a:latin typeface="Aptos" panose="020B0004020202020204" pitchFamily="34" charset="0"/>
              </a:rPr>
              <a:t> do simple </a:t>
            </a:r>
            <a:r>
              <a:rPr lang="de-DE" sz="900" dirty="0" err="1">
                <a:latin typeface="Aptos" panose="020B0004020202020204" pitchFamily="34" charset="0"/>
              </a:rPr>
              <a:t>things</a:t>
            </a:r>
            <a:r>
              <a:rPr lang="de-DE" sz="900" dirty="0">
                <a:latin typeface="Aptos" panose="020B0004020202020204" pitchFamily="34" charset="0"/>
              </a:rPr>
              <a:t>, </a:t>
            </a:r>
            <a:r>
              <a:rPr lang="de-DE" sz="900" dirty="0" err="1">
                <a:latin typeface="Aptos" panose="020B0004020202020204" pitchFamily="34" charset="0"/>
              </a:rPr>
              <a:t>to</a:t>
            </a:r>
            <a:r>
              <a:rPr lang="de-DE" sz="900" dirty="0">
                <a:latin typeface="Aptos" panose="020B0004020202020204" pitchFamily="34" charset="0"/>
              </a:rPr>
              <a:t>  </a:t>
            </a:r>
            <a:r>
              <a:rPr lang="de-DE" sz="900" dirty="0" err="1">
                <a:latin typeface="Aptos" panose="020B0004020202020204" pitchFamily="34" charset="0"/>
              </a:rPr>
              <a:t>overcome</a:t>
            </a:r>
            <a:r>
              <a:rPr lang="de-DE" sz="900" dirty="0">
                <a:latin typeface="Aptos" panose="020B0004020202020204" pitchFamily="34" charset="0"/>
              </a:rPr>
              <a:t> </a:t>
            </a:r>
            <a:r>
              <a:rPr lang="de-DE" sz="900" dirty="0" err="1">
                <a:latin typeface="Aptos" panose="020B0004020202020204" pitchFamily="34" charset="0"/>
              </a:rPr>
              <a:t>these</a:t>
            </a:r>
            <a:r>
              <a:rPr lang="de-DE" sz="900" dirty="0">
                <a:latin typeface="Aptos" panose="020B0004020202020204" pitchFamily="34" charset="0"/>
              </a:rPr>
              <a:t> </a:t>
            </a:r>
            <a:r>
              <a:rPr lang="de-DE" sz="900" dirty="0" err="1">
                <a:latin typeface="Aptos" panose="020B0004020202020204" pitchFamily="34" charset="0"/>
              </a:rPr>
              <a:t>problems</a:t>
            </a:r>
            <a:r>
              <a:rPr lang="de-DE" sz="900" dirty="0">
                <a:latin typeface="Aptos" panose="020B0004020202020204" pitchFamily="34" charset="0"/>
              </a:rPr>
              <a:t>. </a:t>
            </a:r>
            <a:r>
              <a:rPr lang="en-US" sz="900" dirty="0">
                <a:latin typeface="Aptos" panose="020B0004020202020204" pitchFamily="34" charset="0"/>
              </a:rPr>
              <a:t>It is also very likely that you presented with your notebook before. So you will know, if this worked </a:t>
            </a:r>
            <a:r>
              <a:rPr lang="en-US" sz="900" dirty="0" err="1">
                <a:latin typeface="Aptos" panose="020B0004020202020204" pitchFamily="34" charset="0"/>
              </a:rPr>
              <a:t>fine.If</a:t>
            </a:r>
            <a:r>
              <a:rPr lang="en-US" sz="900" dirty="0">
                <a:latin typeface="Aptos" panose="020B0004020202020204" pitchFamily="34" charset="0"/>
              </a:rPr>
              <a:t> you are in doubt and if the agenda allows, try a dry-run a day before and connect everything.</a:t>
            </a:r>
          </a:p>
          <a:p>
            <a:pPr>
              <a:lnSpc>
                <a:spcPct val="110000"/>
              </a:lnSpc>
            </a:pPr>
            <a:endParaRPr lang="en-US" sz="900" dirty="0">
              <a:latin typeface="Aptos" panose="020B0004020202020204" pitchFamily="34" charset="0"/>
            </a:endParaRPr>
          </a:p>
          <a:p>
            <a:pPr>
              <a:lnSpc>
                <a:spcPct val="110000"/>
              </a:lnSpc>
            </a:pPr>
            <a:endParaRPr lang="de-DE" sz="900" dirty="0">
              <a:latin typeface="Aptos" panose="020B0004020202020204" pitchFamily="34" charset="0"/>
            </a:endParaRPr>
          </a:p>
        </p:txBody>
      </p:sp>
      <p:sp>
        <p:nvSpPr>
          <p:cNvPr id="4" name="Foliennummernplatzhalter 3"/>
          <p:cNvSpPr>
            <a:spLocks noGrp="1"/>
          </p:cNvSpPr>
          <p:nvPr>
            <p:ph type="sldNum" sz="quarter" idx="5"/>
          </p:nvPr>
        </p:nvSpPr>
        <p:spPr/>
        <p:txBody>
          <a:bodyPr/>
          <a:lstStyle/>
          <a:p>
            <a:fld id="{A7839206-A81D-4F76-8486-302187992F73}" type="slidenum">
              <a:rPr lang="en-GB" smtClean="0"/>
              <a:t>1</a:t>
            </a:fld>
            <a:endParaRPr lang="en-GB"/>
          </a:p>
        </p:txBody>
      </p:sp>
      <p:pic>
        <p:nvPicPr>
          <p:cNvPr id="5" name="Grafik 4" descr="https://www.amazon.de/gp/product/B09F2N17H5/ref=ppx_yo_dt_b_asin_title_o09_s00">
            <a:extLst>
              <a:ext uri="{FF2B5EF4-FFF2-40B4-BE49-F238E27FC236}">
                <a16:creationId xmlns:a16="http://schemas.microsoft.com/office/drawing/2014/main" id="{E466A8E6-289E-2C4E-027A-1D532F5BF0BF}"/>
              </a:ext>
            </a:extLst>
          </p:cNvPr>
          <p:cNvPicPr>
            <a:picLocks noChangeAspect="1"/>
          </p:cNvPicPr>
          <p:nvPr/>
        </p:nvPicPr>
        <p:blipFill>
          <a:blip r:embed="rId4"/>
          <a:stretch>
            <a:fillRect/>
          </a:stretch>
        </p:blipFill>
        <p:spPr>
          <a:xfrm>
            <a:off x="3699256" y="5256530"/>
            <a:ext cx="2202687" cy="1967734"/>
          </a:xfrm>
          <a:prstGeom prst="rect">
            <a:avLst/>
          </a:prstGeom>
        </p:spPr>
      </p:pic>
      <p:sp>
        <p:nvSpPr>
          <p:cNvPr id="6" name="Notizenplatzhalter 2">
            <a:extLst>
              <a:ext uri="{FF2B5EF4-FFF2-40B4-BE49-F238E27FC236}">
                <a16:creationId xmlns:a16="http://schemas.microsoft.com/office/drawing/2014/main" id="{6C2E4E82-CC92-21BA-6CC9-5E1EC16B971C}"/>
              </a:ext>
            </a:extLst>
          </p:cNvPr>
          <p:cNvSpPr txBox="1">
            <a:spLocks/>
          </p:cNvSpPr>
          <p:nvPr/>
        </p:nvSpPr>
        <p:spPr>
          <a:xfrm>
            <a:off x="3429000" y="4400548"/>
            <a:ext cx="2743200" cy="4467225"/>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lnSpc>
                <a:spcPct val="110000"/>
              </a:lnSpc>
            </a:pPr>
            <a:r>
              <a:rPr lang="en-US" sz="900">
                <a:latin typeface="Aptos" panose="020B0004020202020204" pitchFamily="34" charset="0"/>
              </a:rPr>
              <a:t>In general you can easily bypass HDCP restrictions with a cheap splitter (the cheaper the better), just like the one you see below. This is an example device that we bought for 16 euros (in Germany). </a:t>
            </a:r>
          </a:p>
          <a:p>
            <a:pPr>
              <a:lnSpc>
                <a:spcPct val="110000"/>
              </a:lnSpc>
            </a:pPr>
            <a:r>
              <a:rPr lang="en-US" sz="900">
                <a:latin typeface="Aptos" panose="020B0004020202020204" pitchFamily="34" charset="0"/>
              </a:rPr>
              <a:t>Ask us, we will lend you such a device.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Thorsten also gave a whole presentation about "Broadcasting yourself" -  easy steps to record yourself and create a (backup) session recording on your own. If you want to invest your time and dive deeper, take a look at his recordings and notes:</a:t>
            </a:r>
            <a:endParaRPr lang="de-DE" sz="900">
              <a:latin typeface="Aptos" panose="020B0004020202020204" pitchFamily="34" charset="0"/>
            </a:endParaRPr>
          </a:p>
          <a:p>
            <a:pPr>
              <a:lnSpc>
                <a:spcPct val="110000"/>
              </a:lnSpc>
              <a:spcAft>
                <a:spcPts val="1000"/>
              </a:spcAft>
            </a:pPr>
            <a:r>
              <a:rPr lang="de-DE" sz="900">
                <a:latin typeface="Aptos" panose="020B0004020202020204" pitchFamily="34" charset="0"/>
                <a:hlinkClick r:id="rId5"/>
              </a:rPr>
              <a:t>https://vimeo.com/thorstenbutz/byourself</a:t>
            </a:r>
            <a:endParaRPr lang="de-DE" sz="900">
              <a:latin typeface="Aptos" panose="020B0004020202020204" pitchFamily="34" charset="0"/>
            </a:endParaRPr>
          </a:p>
          <a:p>
            <a:pPr>
              <a:lnSpc>
                <a:spcPct val="110000"/>
              </a:lnSpc>
            </a:pPr>
            <a:r>
              <a:rPr lang="en-US" sz="900">
                <a:latin typeface="Aptos" panose="020B0004020202020204" pitchFamily="34" charset="0"/>
              </a:rPr>
              <a:t>This is of course completely voluntary, but perhaps you will find it helpful.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endParaRPr lang="en-DE" sz="900">
              <a:latin typeface="Aptos" panose="020B0004020202020204" pitchFamily="34" charset="0"/>
            </a:endParaRPr>
          </a:p>
        </p:txBody>
      </p:sp>
    </p:spTree>
    <p:extLst>
      <p:ext uri="{BB962C8B-B14F-4D97-AF65-F5344CB8AC3E}">
        <p14:creationId xmlns:p14="http://schemas.microsoft.com/office/powerpoint/2010/main" val="414027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17</a:t>
            </a:fld>
            <a:endParaRPr lang="en-GB"/>
          </a:p>
        </p:txBody>
      </p:sp>
    </p:spTree>
    <p:extLst>
      <p:ext uri="{BB962C8B-B14F-4D97-AF65-F5344CB8AC3E}">
        <p14:creationId xmlns:p14="http://schemas.microsoft.com/office/powerpoint/2010/main" val="19093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18</a:t>
            </a:fld>
            <a:endParaRPr lang="en-GB"/>
          </a:p>
        </p:txBody>
      </p:sp>
    </p:spTree>
    <p:extLst>
      <p:ext uri="{BB962C8B-B14F-4D97-AF65-F5344CB8AC3E}">
        <p14:creationId xmlns:p14="http://schemas.microsoft.com/office/powerpoint/2010/main" val="600594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21</a:t>
            </a:fld>
            <a:endParaRPr lang="en-GB"/>
          </a:p>
        </p:txBody>
      </p:sp>
    </p:spTree>
    <p:extLst>
      <p:ext uri="{BB962C8B-B14F-4D97-AF65-F5344CB8AC3E}">
        <p14:creationId xmlns:p14="http://schemas.microsoft.com/office/powerpoint/2010/main" val="3640980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learn.microsoft.com</a:t>
            </a:r>
            <a:r>
              <a:rPr lang="en-US" dirty="0"/>
              <a:t>/</a:t>
            </a:r>
            <a:r>
              <a:rPr lang="en-US" dirty="0" err="1"/>
              <a:t>en</a:t>
            </a:r>
            <a:r>
              <a:rPr lang="en-US" dirty="0"/>
              <a:t>-us/</a:t>
            </a:r>
            <a:r>
              <a:rPr lang="en-US" dirty="0" err="1"/>
              <a:t>entra</a:t>
            </a:r>
            <a:r>
              <a:rPr lang="en-US" dirty="0"/>
              <a:t>/identity-platform/reference-app-manifest</a:t>
            </a:r>
          </a:p>
        </p:txBody>
      </p:sp>
      <p:sp>
        <p:nvSpPr>
          <p:cNvPr id="4" name="Slide Number Placeholder 3"/>
          <p:cNvSpPr>
            <a:spLocks noGrp="1"/>
          </p:cNvSpPr>
          <p:nvPr>
            <p:ph type="sldNum" sz="quarter" idx="5"/>
          </p:nvPr>
        </p:nvSpPr>
        <p:spPr/>
        <p:txBody>
          <a:bodyPr/>
          <a:lstStyle/>
          <a:p>
            <a:fld id="{A7839206-A81D-4F76-8486-302187992F73}" type="slidenum">
              <a:rPr lang="en-GB" smtClean="0"/>
              <a:t>29</a:t>
            </a:fld>
            <a:endParaRPr lang="en-GB"/>
          </a:p>
        </p:txBody>
      </p:sp>
    </p:spTree>
    <p:extLst>
      <p:ext uri="{BB962C8B-B14F-4D97-AF65-F5344CB8AC3E}">
        <p14:creationId xmlns:p14="http://schemas.microsoft.com/office/powerpoint/2010/main" val="1198394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35min</a:t>
            </a:r>
          </a:p>
        </p:txBody>
      </p:sp>
      <p:sp>
        <p:nvSpPr>
          <p:cNvPr id="4" name="Slide Number Placeholder 3"/>
          <p:cNvSpPr>
            <a:spLocks noGrp="1"/>
          </p:cNvSpPr>
          <p:nvPr>
            <p:ph type="sldNum" sz="quarter" idx="5"/>
          </p:nvPr>
        </p:nvSpPr>
        <p:spPr/>
        <p:txBody>
          <a:bodyPr/>
          <a:lstStyle/>
          <a:p>
            <a:fld id="{A7839206-A81D-4F76-8486-302187992F73}" type="slidenum">
              <a:rPr lang="en-GB" smtClean="0"/>
              <a:t>30</a:t>
            </a:fld>
            <a:endParaRPr lang="en-GB"/>
          </a:p>
        </p:txBody>
      </p:sp>
    </p:spTree>
    <p:extLst>
      <p:ext uri="{BB962C8B-B14F-4D97-AF65-F5344CB8AC3E}">
        <p14:creationId xmlns:p14="http://schemas.microsoft.com/office/powerpoint/2010/main" val="573206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learn.microsoft.com</a:t>
            </a:r>
            <a:r>
              <a:rPr lang="en-US" dirty="0"/>
              <a:t>/</a:t>
            </a:r>
            <a:r>
              <a:rPr lang="en-US" dirty="0" err="1"/>
              <a:t>en</a:t>
            </a:r>
            <a:r>
              <a:rPr lang="en-US" dirty="0"/>
              <a:t>-us/troubleshoot/azure/</a:t>
            </a:r>
            <a:r>
              <a:rPr lang="en-US" dirty="0" err="1"/>
              <a:t>entra</a:t>
            </a:r>
            <a:r>
              <a:rPr lang="en-US" dirty="0"/>
              <a:t>/</a:t>
            </a:r>
            <a:r>
              <a:rPr lang="en-US" dirty="0" err="1"/>
              <a:t>entra</a:t>
            </a:r>
            <a:r>
              <a:rPr lang="en-US" dirty="0"/>
              <a:t>-id/governance/verify-first-party-apps-sign-in</a:t>
            </a:r>
          </a:p>
          <a:p>
            <a:r>
              <a:rPr lang="en-US" dirty="0"/>
              <a:t>List of a bunch of Microsoft application IDs</a:t>
            </a:r>
          </a:p>
          <a:p>
            <a:endParaRPr lang="en-US" dirty="0"/>
          </a:p>
          <a:p>
            <a:r>
              <a:rPr lang="en-US" dirty="0"/>
              <a:t>Some first-party (Microsoft) applications don’t show up with Service Principals in your tenant, such as Azure PowerShell. You can however technically create a service principal for your tenant and extend its permissions.</a:t>
            </a:r>
          </a:p>
        </p:txBody>
      </p:sp>
      <p:sp>
        <p:nvSpPr>
          <p:cNvPr id="4" name="Slide Number Placeholder 3"/>
          <p:cNvSpPr>
            <a:spLocks noGrp="1"/>
          </p:cNvSpPr>
          <p:nvPr>
            <p:ph type="sldNum" sz="quarter" idx="5"/>
          </p:nvPr>
        </p:nvSpPr>
        <p:spPr/>
        <p:txBody>
          <a:bodyPr/>
          <a:lstStyle/>
          <a:p>
            <a:fld id="{A7839206-A81D-4F76-8486-302187992F73}" type="slidenum">
              <a:rPr lang="en-GB" smtClean="0"/>
              <a:t>32</a:t>
            </a:fld>
            <a:endParaRPr lang="en-GB"/>
          </a:p>
        </p:txBody>
      </p:sp>
    </p:spTree>
    <p:extLst>
      <p:ext uri="{BB962C8B-B14F-4D97-AF65-F5344CB8AC3E}">
        <p14:creationId xmlns:p14="http://schemas.microsoft.com/office/powerpoint/2010/main" val="2717922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learn.microsoft.com</a:t>
            </a:r>
            <a:r>
              <a:rPr lang="en-US" dirty="0"/>
              <a:t>/</a:t>
            </a:r>
            <a:r>
              <a:rPr lang="en-US" dirty="0" err="1"/>
              <a:t>en</a:t>
            </a:r>
            <a:r>
              <a:rPr lang="en-US" dirty="0"/>
              <a:t>-us/troubleshoot/azure/</a:t>
            </a:r>
            <a:r>
              <a:rPr lang="en-US" dirty="0" err="1"/>
              <a:t>entra</a:t>
            </a:r>
            <a:r>
              <a:rPr lang="en-US" dirty="0"/>
              <a:t>/</a:t>
            </a:r>
            <a:r>
              <a:rPr lang="en-US" dirty="0" err="1"/>
              <a:t>entra</a:t>
            </a:r>
            <a:r>
              <a:rPr lang="en-US" dirty="0"/>
              <a:t>-id/governance/verify-first-party-apps-sign-in</a:t>
            </a:r>
          </a:p>
          <a:p>
            <a:r>
              <a:rPr lang="en-US" dirty="0"/>
              <a:t>List of a bunch of Microsoft application IDs</a:t>
            </a:r>
          </a:p>
          <a:p>
            <a:endParaRPr lang="en-US" dirty="0"/>
          </a:p>
          <a:p>
            <a:r>
              <a:rPr lang="en-US" dirty="0"/>
              <a:t>Some first-party (Microsoft) applications don’t show up with Service Principals in your tenant, such as Azure PowerShell. You can however technically create a service principal for your tenant and extend its permissions.</a:t>
            </a:r>
          </a:p>
        </p:txBody>
      </p:sp>
      <p:sp>
        <p:nvSpPr>
          <p:cNvPr id="4" name="Slide Number Placeholder 3"/>
          <p:cNvSpPr>
            <a:spLocks noGrp="1"/>
          </p:cNvSpPr>
          <p:nvPr>
            <p:ph type="sldNum" sz="quarter" idx="5"/>
          </p:nvPr>
        </p:nvSpPr>
        <p:spPr/>
        <p:txBody>
          <a:bodyPr/>
          <a:lstStyle/>
          <a:p>
            <a:fld id="{A7839206-A81D-4F76-8486-302187992F73}" type="slidenum">
              <a:rPr lang="en-GB" smtClean="0"/>
              <a:t>33</a:t>
            </a:fld>
            <a:endParaRPr lang="en-GB"/>
          </a:p>
        </p:txBody>
      </p:sp>
    </p:spTree>
    <p:extLst>
      <p:ext uri="{BB962C8B-B14F-4D97-AF65-F5344CB8AC3E}">
        <p14:creationId xmlns:p14="http://schemas.microsoft.com/office/powerpoint/2010/main" val="3759371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39</a:t>
            </a:fld>
            <a:endParaRPr lang="en-GB"/>
          </a:p>
        </p:txBody>
      </p:sp>
    </p:spTree>
    <p:extLst>
      <p:ext uri="{BB962C8B-B14F-4D97-AF65-F5344CB8AC3E}">
        <p14:creationId xmlns:p14="http://schemas.microsoft.com/office/powerpoint/2010/main" val="1520785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51</a:t>
            </a:fld>
            <a:endParaRPr lang="en-GB"/>
          </a:p>
        </p:txBody>
      </p:sp>
    </p:spTree>
    <p:extLst>
      <p:ext uri="{BB962C8B-B14F-4D97-AF65-F5344CB8AC3E}">
        <p14:creationId xmlns:p14="http://schemas.microsoft.com/office/powerpoint/2010/main" val="1927547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52</a:t>
            </a:fld>
            <a:endParaRPr lang="en-GB"/>
          </a:p>
        </p:txBody>
      </p:sp>
    </p:spTree>
    <p:extLst>
      <p:ext uri="{BB962C8B-B14F-4D97-AF65-F5344CB8AC3E}">
        <p14:creationId xmlns:p14="http://schemas.microsoft.com/office/powerpoint/2010/main" val="1920921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2</a:t>
            </a:fld>
            <a:endParaRPr lang="en-GB"/>
          </a:p>
        </p:txBody>
      </p:sp>
    </p:spTree>
    <p:extLst>
      <p:ext uri="{BB962C8B-B14F-4D97-AF65-F5344CB8AC3E}">
        <p14:creationId xmlns:p14="http://schemas.microsoft.com/office/powerpoint/2010/main" val="302026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53</a:t>
            </a:fld>
            <a:endParaRPr lang="en-GB"/>
          </a:p>
        </p:txBody>
      </p:sp>
    </p:spTree>
    <p:extLst>
      <p:ext uri="{BB962C8B-B14F-4D97-AF65-F5344CB8AC3E}">
        <p14:creationId xmlns:p14="http://schemas.microsoft.com/office/powerpoint/2010/main" val="26621268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54</a:t>
            </a:fld>
            <a:endParaRPr lang="en-GB"/>
          </a:p>
        </p:txBody>
      </p:sp>
    </p:spTree>
    <p:extLst>
      <p:ext uri="{BB962C8B-B14F-4D97-AF65-F5344CB8AC3E}">
        <p14:creationId xmlns:p14="http://schemas.microsoft.com/office/powerpoint/2010/main" val="2033142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55</a:t>
            </a:fld>
            <a:endParaRPr lang="en-GB"/>
          </a:p>
        </p:txBody>
      </p:sp>
    </p:spTree>
    <p:extLst>
      <p:ext uri="{BB962C8B-B14F-4D97-AF65-F5344CB8AC3E}">
        <p14:creationId xmlns:p14="http://schemas.microsoft.com/office/powerpoint/2010/main" val="504271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56</a:t>
            </a:fld>
            <a:endParaRPr lang="en-GB"/>
          </a:p>
        </p:txBody>
      </p:sp>
    </p:spTree>
    <p:extLst>
      <p:ext uri="{BB962C8B-B14F-4D97-AF65-F5344CB8AC3E}">
        <p14:creationId xmlns:p14="http://schemas.microsoft.com/office/powerpoint/2010/main" val="26907818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57</a:t>
            </a:fld>
            <a:endParaRPr lang="en-GB"/>
          </a:p>
        </p:txBody>
      </p:sp>
    </p:spTree>
    <p:extLst>
      <p:ext uri="{BB962C8B-B14F-4D97-AF65-F5344CB8AC3E}">
        <p14:creationId xmlns:p14="http://schemas.microsoft.com/office/powerpoint/2010/main" val="4160235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58</a:t>
            </a:fld>
            <a:endParaRPr lang="en-GB"/>
          </a:p>
        </p:txBody>
      </p:sp>
    </p:spTree>
    <p:extLst>
      <p:ext uri="{BB962C8B-B14F-4D97-AF65-F5344CB8AC3E}">
        <p14:creationId xmlns:p14="http://schemas.microsoft.com/office/powerpoint/2010/main" val="1889031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59</a:t>
            </a:fld>
            <a:endParaRPr lang="en-GB"/>
          </a:p>
        </p:txBody>
      </p:sp>
    </p:spTree>
    <p:extLst>
      <p:ext uri="{BB962C8B-B14F-4D97-AF65-F5344CB8AC3E}">
        <p14:creationId xmlns:p14="http://schemas.microsoft.com/office/powerpoint/2010/main" val="1398018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60</a:t>
            </a:fld>
            <a:endParaRPr lang="en-GB"/>
          </a:p>
        </p:txBody>
      </p:sp>
    </p:spTree>
    <p:extLst>
      <p:ext uri="{BB962C8B-B14F-4D97-AF65-F5344CB8AC3E}">
        <p14:creationId xmlns:p14="http://schemas.microsoft.com/office/powerpoint/2010/main" val="3023628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psconfdemo@pipe.how</a:t>
            </a:r>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61</a:t>
            </a:fld>
            <a:endParaRPr lang="en-GB"/>
          </a:p>
        </p:txBody>
      </p:sp>
    </p:spTree>
    <p:extLst>
      <p:ext uri="{BB962C8B-B14F-4D97-AF65-F5344CB8AC3E}">
        <p14:creationId xmlns:p14="http://schemas.microsoft.com/office/powerpoint/2010/main" val="40980551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64</a:t>
            </a:fld>
            <a:endParaRPr lang="en-GB"/>
          </a:p>
        </p:txBody>
      </p:sp>
    </p:spTree>
    <p:extLst>
      <p:ext uri="{BB962C8B-B14F-4D97-AF65-F5344CB8AC3E}">
        <p14:creationId xmlns:p14="http://schemas.microsoft.com/office/powerpoint/2010/main" val="2487465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3</a:t>
            </a:fld>
            <a:endParaRPr lang="en-GB"/>
          </a:p>
        </p:txBody>
      </p:sp>
    </p:spTree>
    <p:extLst>
      <p:ext uri="{BB962C8B-B14F-4D97-AF65-F5344CB8AC3E}">
        <p14:creationId xmlns:p14="http://schemas.microsoft.com/office/powerpoint/2010/main" val="4198534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4</a:t>
            </a:fld>
            <a:endParaRPr lang="en-GB"/>
          </a:p>
        </p:txBody>
      </p:sp>
    </p:spTree>
    <p:extLst>
      <p:ext uri="{BB962C8B-B14F-4D97-AF65-F5344CB8AC3E}">
        <p14:creationId xmlns:p14="http://schemas.microsoft.com/office/powerpoint/2010/main" val="18827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5</a:t>
            </a:fld>
            <a:endParaRPr lang="en-GB"/>
          </a:p>
        </p:txBody>
      </p:sp>
    </p:spTree>
    <p:extLst>
      <p:ext uri="{BB962C8B-B14F-4D97-AF65-F5344CB8AC3E}">
        <p14:creationId xmlns:p14="http://schemas.microsoft.com/office/powerpoint/2010/main" val="2166726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6</a:t>
            </a:fld>
            <a:endParaRPr lang="en-GB"/>
          </a:p>
        </p:txBody>
      </p:sp>
    </p:spTree>
    <p:extLst>
      <p:ext uri="{BB962C8B-B14F-4D97-AF65-F5344CB8AC3E}">
        <p14:creationId xmlns:p14="http://schemas.microsoft.com/office/powerpoint/2010/main" val="497465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10</a:t>
            </a:fld>
            <a:endParaRPr lang="en-GB"/>
          </a:p>
        </p:txBody>
      </p:sp>
    </p:spTree>
    <p:extLst>
      <p:ext uri="{BB962C8B-B14F-4D97-AF65-F5344CB8AC3E}">
        <p14:creationId xmlns:p14="http://schemas.microsoft.com/office/powerpoint/2010/main" val="2611684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risk permissions can cause catastrophic damage if used improperly</a:t>
            </a:r>
          </a:p>
        </p:txBody>
      </p:sp>
      <p:sp>
        <p:nvSpPr>
          <p:cNvPr id="4" name="Slide Number Placeholder 3"/>
          <p:cNvSpPr>
            <a:spLocks noGrp="1"/>
          </p:cNvSpPr>
          <p:nvPr>
            <p:ph type="sldNum" sz="quarter" idx="5"/>
          </p:nvPr>
        </p:nvSpPr>
        <p:spPr/>
        <p:txBody>
          <a:bodyPr/>
          <a:lstStyle/>
          <a:p>
            <a:fld id="{A7839206-A81D-4F76-8486-302187992F73}" type="slidenum">
              <a:rPr lang="en-GB" smtClean="0"/>
              <a:t>13</a:t>
            </a:fld>
            <a:endParaRPr lang="en-GB"/>
          </a:p>
        </p:txBody>
      </p:sp>
    </p:spTree>
    <p:extLst>
      <p:ext uri="{BB962C8B-B14F-4D97-AF65-F5344CB8AC3E}">
        <p14:creationId xmlns:p14="http://schemas.microsoft.com/office/powerpoint/2010/main" val="1480014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15</a:t>
            </a:fld>
            <a:endParaRPr lang="en-GB"/>
          </a:p>
        </p:txBody>
      </p:sp>
    </p:spTree>
    <p:extLst>
      <p:ext uri="{BB962C8B-B14F-4D97-AF65-F5344CB8AC3E}">
        <p14:creationId xmlns:p14="http://schemas.microsoft.com/office/powerpoint/2010/main" val="25393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342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26B-2105-B752-1559-A5E7E358065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CB2030-5E24-3C76-AF6E-BEABDB29D9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0EF88D-DEBE-FA6D-7C2B-49DE203B9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53025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F04B-2070-B32A-26F9-689ACEB1798E}"/>
              </a:ext>
            </a:extLst>
          </p:cNvPr>
          <p:cNvSpPr>
            <a:spLocks noGrp="1"/>
          </p:cNvSpPr>
          <p:nvPr>
            <p:ph type="title"/>
          </p:nvPr>
        </p:nvSpPr>
        <p:spPr>
          <a:xfrm>
            <a:off x="839788" y="365125"/>
            <a:ext cx="97215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351C8F-389D-6D1D-529E-8F7B5D256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7AB8FD-3AC0-420A-CD1A-4BB2C4DEB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E0881B-0B39-A9CB-08B8-7FA6C0D98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27CCB1-27F7-D503-AC18-183950FAE8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54728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4D49-1A5A-DFCF-8CA7-93B2889E2B5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65019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470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FA22-F0C4-1510-0E4C-953C802C4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86368D-1D41-F3F9-3D07-85EFF2CFB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83765E-1500-5380-7D29-9BED9AFAF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64134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9606-9316-A7A0-65BC-635A494F0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637042-5D0D-C650-5659-376D12BF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EF090A-47F3-1576-D5A3-105EE3376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7489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B042-3840-06BB-E1DF-E9094D8198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CC1C5E-7112-083E-8A66-4B30A4DD39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7364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F0C1-723F-8331-7203-2AD1CA3085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200EBD9-8D5A-98D4-BC92-CE5E1C756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6686437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02-8931-7832-6C93-86B82B6865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5BBC0C-D418-7F75-653D-7BD01A94C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525098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3987-4D9C-734A-F0DD-FA7C5E5BF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8C8F2A-06F7-926F-11A3-0E18B5E01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160611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416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26B-2105-B752-1559-A5E7E358065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CB2030-5E24-3C76-AF6E-BEABDB29D9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0EF88D-DEBE-FA6D-7C2B-49DE203B9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283845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F04B-2070-B32A-26F9-689ACEB1798E}"/>
              </a:ext>
            </a:extLst>
          </p:cNvPr>
          <p:cNvSpPr>
            <a:spLocks noGrp="1"/>
          </p:cNvSpPr>
          <p:nvPr>
            <p:ph type="title"/>
          </p:nvPr>
        </p:nvSpPr>
        <p:spPr>
          <a:xfrm>
            <a:off x="839788" y="365125"/>
            <a:ext cx="97215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351C8F-389D-6D1D-529E-8F7B5D256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7AB8FD-3AC0-420A-CD1A-4BB2C4DEB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E0881B-0B39-A9CB-08B8-7FA6C0D98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27CCB1-27F7-D503-AC18-183950FAE8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670815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4D49-1A5A-DFCF-8CA7-93B2889E2B5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8981460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9599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FA22-F0C4-1510-0E4C-953C802C4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86368D-1D41-F3F9-3D07-85EFF2CFB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83765E-1500-5380-7D29-9BED9AFAF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898894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9606-9316-A7A0-65BC-635A494F0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637042-5D0D-C650-5659-376D12BF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EF090A-47F3-1576-D5A3-105EE3376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1343094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B042-3840-06BB-E1DF-E9094D8198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CC1C5E-7112-083E-8A66-4B30A4DD39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189737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02-8931-7832-6C93-86B82B6865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5BBC0C-D418-7F75-653D-7BD01A94C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95170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ly blue">
    <p:bg>
      <p:bgPr>
        <a:solidFill>
          <a:srgbClr val="34629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61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ly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66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659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4C786-AD10-7D88-1933-9D7659D256DF}"/>
              </a:ext>
            </a:extLst>
          </p:cNvPr>
          <p:cNvSpPr>
            <a:spLocks noGrp="1"/>
          </p:cNvSpPr>
          <p:nvPr>
            <p:ph idx="1"/>
          </p:nvPr>
        </p:nvSpPr>
        <p:spPr>
          <a:xfrm>
            <a:off x="3467314" y="1852863"/>
            <a:ext cx="7886486" cy="4324100"/>
          </a:xfrm>
          <a:prstGeom prst="rect">
            <a:avLst/>
          </a:prstGeom>
        </p:spPr>
        <p:txBody>
          <a:bodyPr vert="horz" lIns="91440" tIns="45720" rIns="91440" bIns="45720" rtlCol="0">
            <a:normAutofit/>
          </a:bodyPr>
          <a:lstStyle/>
          <a:p>
            <a:pPr lvl="0"/>
            <a:r>
              <a:rPr lang="en-US"/>
              <a:t>Your bio</a:t>
            </a:r>
            <a:endParaRPr lang="en-GB"/>
          </a:p>
        </p:txBody>
      </p:sp>
      <p:sp>
        <p:nvSpPr>
          <p:cNvPr id="4" name="Title Placeholder 1">
            <a:extLst>
              <a:ext uri="{FF2B5EF4-FFF2-40B4-BE49-F238E27FC236}">
                <a16:creationId xmlns:a16="http://schemas.microsoft.com/office/drawing/2014/main" id="{1BA7B894-6BCA-2B29-BA04-8AAB1735BFFD}"/>
              </a:ext>
            </a:extLst>
          </p:cNvPr>
          <p:cNvSpPr>
            <a:spLocks noGrp="1"/>
          </p:cNvSpPr>
          <p:nvPr>
            <p:ph type="title"/>
          </p:nvPr>
        </p:nvSpPr>
        <p:spPr>
          <a:xfrm>
            <a:off x="3467313" y="324853"/>
            <a:ext cx="7886485" cy="1325563"/>
          </a:xfrm>
          <a:prstGeom prst="rect">
            <a:avLst/>
          </a:prstGeom>
        </p:spPr>
        <p:txBody>
          <a:bodyPr vert="horz" lIns="91440" tIns="45720" rIns="91440" bIns="45720" rtlCol="0" anchor="ctr">
            <a:normAutofit/>
          </a:bodyPr>
          <a:lstStyle/>
          <a:p>
            <a:r>
              <a:rPr lang="en-US"/>
              <a:t>Speaker’s name</a:t>
            </a:r>
            <a:endParaRPr lang="en-GB"/>
          </a:p>
        </p:txBody>
      </p:sp>
      <p:pic>
        <p:nvPicPr>
          <p:cNvPr id="8" name="Image 6" descr="Une image contenant texte&#10;&#10;Description générée automatiquement">
            <a:extLst>
              <a:ext uri="{FF2B5EF4-FFF2-40B4-BE49-F238E27FC236}">
                <a16:creationId xmlns:a16="http://schemas.microsoft.com/office/drawing/2014/main" id="{3253B513-650E-CF1B-6DC4-E91ABFD9C17B}"/>
              </a:ext>
            </a:extLst>
          </p:cNvPr>
          <p:cNvPicPr/>
          <p:nvPr userDrawn="1"/>
        </p:nvPicPr>
        <p:blipFill>
          <a:blip r:embed="rId2">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9" name="Espace réservé du numéro de diapositive 5">
            <a:extLst>
              <a:ext uri="{FF2B5EF4-FFF2-40B4-BE49-F238E27FC236}">
                <a16:creationId xmlns:a16="http://schemas.microsoft.com/office/drawing/2014/main" id="{044EABF4-FFAC-BECE-90E3-8CC36BD8413F}"/>
              </a:ext>
            </a:extLst>
          </p:cNvPr>
          <p:cNvSpPr txBox="1">
            <a:spLocks/>
          </p:cNvSpPr>
          <p:nvPr userDrawn="1"/>
        </p:nvSpPr>
        <p:spPr>
          <a:xfrm>
            <a:off x="8441357" y="6371457"/>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a:t>
            </a:r>
            <a:r>
              <a:rPr lang="en-GB" b="1" dirty="0" err="1">
                <a:solidFill>
                  <a:srgbClr val="346296"/>
                </a:solidFill>
              </a:rPr>
              <a:t>PalmEmanuel</a:t>
            </a:r>
            <a:endParaRPr lang="en-GB" b="1" dirty="0">
              <a:solidFill>
                <a:srgbClr val="346296"/>
              </a:solidFill>
            </a:endParaRPr>
          </a:p>
        </p:txBody>
      </p:sp>
      <p:pic>
        <p:nvPicPr>
          <p:cNvPr id="10" name="Image 10" descr="Une image contenant capture d’écran, ligne, Graphique, Bleu électrique&#10;&#10;Description générée automatiquement">
            <a:extLst>
              <a:ext uri="{FF2B5EF4-FFF2-40B4-BE49-F238E27FC236}">
                <a16:creationId xmlns:a16="http://schemas.microsoft.com/office/drawing/2014/main" id="{F0D034A2-4002-EEEF-E4C2-5F12F7B085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8234" y="6441419"/>
            <a:ext cx="248745" cy="254529"/>
          </a:xfrm>
          <a:prstGeom prst="rect">
            <a:avLst/>
          </a:prstGeom>
        </p:spPr>
      </p:pic>
      <p:pic>
        <p:nvPicPr>
          <p:cNvPr id="11" name="Graphic 56">
            <a:extLst>
              <a:ext uri="{FF2B5EF4-FFF2-40B4-BE49-F238E27FC236}">
                <a16:creationId xmlns:a16="http://schemas.microsoft.com/office/drawing/2014/main" id="{1395A48A-7B30-103C-8151-0AFF5D73A9D4}"/>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7799236" y="6404088"/>
            <a:ext cx="327439" cy="320756"/>
          </a:xfrm>
          <a:prstGeom prst="rect">
            <a:avLst/>
          </a:prstGeom>
          <a:effectLst/>
        </p:spPr>
      </p:pic>
      <p:pic>
        <p:nvPicPr>
          <p:cNvPr id="12" name="Picture 11" descr="A blue and black logo&#10;&#10;Description automatically generated">
            <a:extLst>
              <a:ext uri="{FF2B5EF4-FFF2-40B4-BE49-F238E27FC236}">
                <a16:creationId xmlns:a16="http://schemas.microsoft.com/office/drawing/2014/main" id="{2DDC7C20-BFB2-BA80-93BD-10B3440508F8}"/>
              </a:ext>
            </a:extLst>
          </p:cNvPr>
          <p:cNvPicPr>
            <a:picLocks noChangeAspect="1"/>
          </p:cNvPicPr>
          <p:nvPr userDrawn="1"/>
        </p:nvPicPr>
        <p:blipFill>
          <a:blip r:embed="rId6">
            <a:extLst>
              <a:ext uri="{BEBA8EAE-BF5A-486C-A8C5-ECC9F3942E4B}">
                <a14:imgProps xmlns:a14="http://schemas.microsoft.com/office/drawing/2010/main">
                  <a14:imgLayer r:embed="rId7">
                    <a14:imgEffect>
                      <a14:colorTemperature colorTemp="11500"/>
                    </a14:imgEffect>
                    <a14:imgEffect>
                      <a14:saturation sat="82000"/>
                    </a14:imgEffect>
                    <a14:imgEffect>
                      <a14:brightnessContrast bright="-5000" contrast="-1000"/>
                    </a14:imgEffect>
                  </a14:imgLayer>
                </a14:imgProps>
              </a:ext>
              <a:ext uri="{28A0092B-C50C-407E-A947-70E740481C1C}">
                <a14:useLocalDpi xmlns:a14="http://schemas.microsoft.com/office/drawing/2010/main" val="0"/>
              </a:ext>
            </a:extLst>
          </a:blip>
          <a:stretch>
            <a:fillRect/>
          </a:stretch>
        </p:blipFill>
        <p:spPr>
          <a:xfrm>
            <a:off x="8185558" y="6417149"/>
            <a:ext cx="299384" cy="299382"/>
          </a:xfrm>
          <a:prstGeom prst="rect">
            <a:avLst/>
          </a:prstGeom>
        </p:spPr>
      </p:pic>
    </p:spTree>
    <p:extLst>
      <p:ext uri="{BB962C8B-B14F-4D97-AF65-F5344CB8AC3E}">
        <p14:creationId xmlns:p14="http://schemas.microsoft.com/office/powerpoint/2010/main" val="1603374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F0C1-723F-8331-7203-2AD1CA3085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200EBD9-8D5A-98D4-BC92-CE5E1C756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4172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02-8931-7832-6C93-86B82B6865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5BBC0C-D418-7F75-653D-7BD01A94C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280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3987-4D9C-734A-F0DD-FA7C5E5BF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8C8F2A-06F7-926F-11A3-0E18B5E01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76032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8.png"/><Relationship Id="rId18" Type="http://schemas.openxmlformats.org/officeDocument/2006/relationships/image" Target="../media/image6.sv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image" Target="../media/image1.png"/><Relationship Id="rId17" Type="http://schemas.openxmlformats.org/officeDocument/2006/relationships/image" Target="../media/image5.png"/><Relationship Id="rId2" Type="http://schemas.openxmlformats.org/officeDocument/2006/relationships/slideLayout" Target="../slideLayouts/slideLayout8.xml"/><Relationship Id="rId16" Type="http://schemas.openxmlformats.org/officeDocument/2006/relationships/image" Target="../media/image4.png"/><Relationship Id="rId20" Type="http://schemas.microsoft.com/office/2007/relationships/hdphoto" Target="../media/hdphoto2.wdp"/><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4.xml"/><Relationship Id="rId5" Type="http://schemas.openxmlformats.org/officeDocument/2006/relationships/slideLayout" Target="../slideLayouts/slideLayout11.xml"/><Relationship Id="rId15" Type="http://schemas.openxmlformats.org/officeDocument/2006/relationships/image" Target="../media/image3.png"/><Relationship Id="rId10" Type="http://schemas.openxmlformats.org/officeDocument/2006/relationships/slideLayout" Target="../slideLayouts/slideLayout16.xml"/><Relationship Id="rId19" Type="http://schemas.openxmlformats.org/officeDocument/2006/relationships/image" Target="../media/image7.png"/><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9.sv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8.png"/><Relationship Id="rId18" Type="http://schemas.openxmlformats.org/officeDocument/2006/relationships/image" Target="../media/image12.sv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image" Target="../media/image1.png"/><Relationship Id="rId17" Type="http://schemas.openxmlformats.org/officeDocument/2006/relationships/image" Target="../media/image11.png"/><Relationship Id="rId2" Type="http://schemas.openxmlformats.org/officeDocument/2006/relationships/slideLayout" Target="../slideLayouts/slideLayout18.xml"/><Relationship Id="rId16" Type="http://schemas.openxmlformats.org/officeDocument/2006/relationships/image" Target="../media/image10.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5.xml"/><Relationship Id="rId5" Type="http://schemas.openxmlformats.org/officeDocument/2006/relationships/slideLayout" Target="../slideLayouts/slideLayout21.xml"/><Relationship Id="rId15" Type="http://schemas.openxmlformats.org/officeDocument/2006/relationships/image" Target="../media/image3.png"/><Relationship Id="rId10" Type="http://schemas.openxmlformats.org/officeDocument/2006/relationships/slideLayout" Target="../slideLayouts/slideLayout26.xml"/><Relationship Id="rId19" Type="http://schemas.openxmlformats.org/officeDocument/2006/relationships/image" Target="../media/image13.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9.sv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27.xml"/><Relationship Id="rId6" Type="http://schemas.openxmlformats.org/officeDocument/2006/relationships/image" Target="../media/image3.png"/><Relationship Id="rId5" Type="http://schemas.openxmlformats.org/officeDocument/2006/relationships/image" Target="../media/image9.sv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Image 13" descr="Une image contenant texte&#10;&#10;Description générée automatiquement">
            <a:extLst>
              <a:ext uri="{FF2B5EF4-FFF2-40B4-BE49-F238E27FC236}">
                <a16:creationId xmlns:a16="http://schemas.microsoft.com/office/drawing/2014/main" id="{46B6AA1A-3151-3AC2-83FB-1C6A4D626CE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pic>
        <p:nvPicPr>
          <p:cNvPr id="3" name="Image 2">
            <a:extLst>
              <a:ext uri="{FF2B5EF4-FFF2-40B4-BE49-F238E27FC236}">
                <a16:creationId xmlns:a16="http://schemas.microsoft.com/office/drawing/2014/main" id="{E38E8CAF-D224-9556-511F-8D65E9383F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0591" y="137310"/>
            <a:ext cx="4166241" cy="1426795"/>
          </a:xfrm>
          <a:prstGeom prst="rect">
            <a:avLst/>
          </a:prstGeom>
        </p:spPr>
      </p:pic>
      <p:pic>
        <p:nvPicPr>
          <p:cNvPr id="6" name="Image 5" descr="Une image contenant Graphique, graphisme, Police, conception&#10;&#10;Description générée automatiquement">
            <a:extLst>
              <a:ext uri="{FF2B5EF4-FFF2-40B4-BE49-F238E27FC236}">
                <a16:creationId xmlns:a16="http://schemas.microsoft.com/office/drawing/2014/main" id="{CCCA1A86-84F6-61BC-265D-986050007E3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1859" y="6085270"/>
            <a:ext cx="2677091" cy="635445"/>
          </a:xfrm>
          <a:prstGeom prst="rect">
            <a:avLst/>
          </a:prstGeom>
        </p:spPr>
      </p:pic>
    </p:spTree>
    <p:extLst>
      <p:ext uri="{BB962C8B-B14F-4D97-AF65-F5344CB8AC3E}">
        <p14:creationId xmlns:p14="http://schemas.microsoft.com/office/powerpoint/2010/main" val="1739929472"/>
      </p:ext>
    </p:extLst>
  </p:cSld>
  <p:clrMap bg1="lt1" tx1="dk1" bg2="lt2" tx2="dk2" accent1="accent1" accent2="accent2" accent3="accent3" accent4="accent4" accent5="accent5" accent6="accent6" hlink="hlink" folHlink="folHlink"/>
  <p:sldLayoutIdLst>
    <p:sldLayoutId id="2147483649"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427B60B6-58D4-7B9F-C29A-CE66AF93F596}"/>
              </a:ext>
            </a:extLst>
          </p:cNvPr>
          <p:cNvSpPr txBox="1">
            <a:spLocks/>
          </p:cNvSpPr>
          <p:nvPr userDrawn="1"/>
        </p:nvSpPr>
        <p:spPr>
          <a:xfrm>
            <a:off x="0" y="1"/>
            <a:ext cx="12192000" cy="6858000"/>
          </a:xfrm>
          <a:prstGeom prst="rect">
            <a:avLst/>
          </a:prstGeom>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5000">
                <a:latin typeface="Stencil" panose="040409050D0802020404" pitchFamily="82" charset="0"/>
              </a:rPr>
              <a:t> </a:t>
            </a:r>
            <a:endParaRPr lang="en-DE" sz="25000">
              <a:latin typeface="Stencil" panose="040409050D0802020404" pitchFamily="82" charset="0"/>
            </a:endParaRPr>
          </a:p>
        </p:txBody>
      </p:sp>
    </p:spTree>
    <p:extLst>
      <p:ext uri="{BB962C8B-B14F-4D97-AF65-F5344CB8AC3E}">
        <p14:creationId xmlns:p14="http://schemas.microsoft.com/office/powerpoint/2010/main" val="201887762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531744"/>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26197"/>
        </a:solidFill>
        <a:effectLst/>
      </p:bgPr>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1B01AB94-EEA2-3211-2551-34A16625A107}"/>
              </a:ext>
            </a:extLst>
          </p:cNvPr>
          <p:cNvPicPr>
            <a:picLocks noGrp="1" noRot="1" noChangeAspect="1" noMove="1" noResize="1" noEditPoints="1" noAdjustHandles="1" noChangeArrowheads="1" noChangeShapeType="1" noCrop="1"/>
          </p:cNvPicPr>
          <p:nvPr userDrawn="1"/>
        </p:nvPicPr>
        <p:blipFill>
          <a:blip r:embed="rId12">
            <a:extLst>
              <a:ext uri="{28A0092B-C50C-407E-A947-70E740481C1C}">
                <a14:useLocalDpi xmlns:a14="http://schemas.microsoft.com/office/drawing/2010/main" val="0"/>
              </a:ext>
            </a:extLst>
          </a:blip>
          <a:stretch>
            <a:fillRect/>
          </a:stretch>
        </p:blipFill>
        <p:spPr>
          <a:xfrm>
            <a:off x="2369" y="0"/>
            <a:ext cx="12189631" cy="6858000"/>
          </a:xfrm>
          <a:prstGeom prst="rect">
            <a:avLst/>
          </a:prstGeom>
          <a:solidFill>
            <a:schemeClr val="bg1"/>
          </a:solidFill>
        </p:spPr>
      </p:pic>
      <p:sp>
        <p:nvSpPr>
          <p:cNvPr id="2" name="Title Placeholder 1">
            <a:extLst>
              <a:ext uri="{FF2B5EF4-FFF2-40B4-BE49-F238E27FC236}">
                <a16:creationId xmlns:a16="http://schemas.microsoft.com/office/drawing/2014/main" id="{4157010D-0C09-8FBA-F719-A4ED7C3FC593}"/>
              </a:ext>
            </a:extLst>
          </p:cNvPr>
          <p:cNvSpPr>
            <a:spLocks noGrp="1"/>
          </p:cNvSpPr>
          <p:nvPr>
            <p:ph type="title"/>
          </p:nvPr>
        </p:nvSpPr>
        <p:spPr>
          <a:xfrm>
            <a:off x="838200" y="365125"/>
            <a:ext cx="973328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C054D6-CB61-3142-2199-DDEA2FD48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Espace réservé du numéro de diapositive 5">
            <a:extLst>
              <a:ext uri="{FF2B5EF4-FFF2-40B4-BE49-F238E27FC236}">
                <a16:creationId xmlns:a16="http://schemas.microsoft.com/office/drawing/2014/main" id="{6122872C-58E4-4D8E-43AD-82C6D51A6C2A}"/>
              </a:ext>
            </a:extLst>
          </p:cNvPr>
          <p:cNvSpPr txBox="1">
            <a:spLocks/>
          </p:cNvSpPr>
          <p:nvPr userDrawn="1"/>
        </p:nvSpPr>
        <p:spPr>
          <a:xfrm>
            <a:off x="8441357" y="6371457"/>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a:t>
            </a:r>
            <a:r>
              <a:rPr lang="en-GB" b="1" dirty="0" err="1">
                <a:solidFill>
                  <a:srgbClr val="346296"/>
                </a:solidFill>
              </a:rPr>
              <a:t>PalmEmanuel</a:t>
            </a:r>
            <a:endParaRPr lang="en-GB" b="1" dirty="0">
              <a:solidFill>
                <a:srgbClr val="346296"/>
              </a:solidFill>
            </a:endParaRPr>
          </a:p>
        </p:txBody>
      </p:sp>
      <p:pic>
        <p:nvPicPr>
          <p:cNvPr id="8" name="Graphique 7">
            <a:extLst>
              <a:ext uri="{FF2B5EF4-FFF2-40B4-BE49-F238E27FC236}">
                <a16:creationId xmlns:a16="http://schemas.microsoft.com/office/drawing/2014/main" id="{59BD5C5E-FB1B-A32E-1927-AB6A3C9A666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822738" y="196674"/>
            <a:ext cx="1062038" cy="904875"/>
          </a:xfrm>
          <a:prstGeom prst="rect">
            <a:avLst/>
          </a:prstGeom>
        </p:spPr>
      </p:pic>
      <p:pic>
        <p:nvPicPr>
          <p:cNvPr id="6" name="Image 5" descr="Une image contenant Graphique, graphisme, Police, conception&#10;&#10;Description générée automatiquement">
            <a:extLst>
              <a:ext uri="{FF2B5EF4-FFF2-40B4-BE49-F238E27FC236}">
                <a16:creationId xmlns:a16="http://schemas.microsoft.com/office/drawing/2014/main" id="{E930E345-9F23-9F70-8149-3EF195727FE3}"/>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15325" y="1147877"/>
            <a:ext cx="1266793" cy="300691"/>
          </a:xfrm>
          <a:prstGeom prst="rect">
            <a:avLst/>
          </a:prstGeom>
        </p:spPr>
      </p:pic>
      <p:pic>
        <p:nvPicPr>
          <p:cNvPr id="11" name="Image 10" descr="Une image contenant capture d’écran, ligne, Graphique, Bleu électrique&#10;&#10;Description générée automatiquement">
            <a:extLst>
              <a:ext uri="{FF2B5EF4-FFF2-40B4-BE49-F238E27FC236}">
                <a16:creationId xmlns:a16="http://schemas.microsoft.com/office/drawing/2014/main" id="{8F580B04-0A71-F403-17DA-BF3F734827E2}"/>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7508234" y="6441419"/>
            <a:ext cx="248745" cy="254529"/>
          </a:xfrm>
          <a:prstGeom prst="rect">
            <a:avLst/>
          </a:prstGeom>
        </p:spPr>
      </p:pic>
      <p:pic>
        <p:nvPicPr>
          <p:cNvPr id="12" name="Graphic 56">
            <a:extLst>
              <a:ext uri="{FF2B5EF4-FFF2-40B4-BE49-F238E27FC236}">
                <a16:creationId xmlns:a16="http://schemas.microsoft.com/office/drawing/2014/main" id="{363592F2-5CD8-1AA4-A22B-C9946C39F4C3}"/>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7799236" y="6404088"/>
            <a:ext cx="327439" cy="320756"/>
          </a:xfrm>
          <a:prstGeom prst="rect">
            <a:avLst/>
          </a:prstGeom>
          <a:effectLst/>
        </p:spPr>
      </p:pic>
      <p:pic>
        <p:nvPicPr>
          <p:cNvPr id="29" name="Picture 28" descr="A blue and black logo&#10;&#10;Description automatically generated">
            <a:extLst>
              <a:ext uri="{FF2B5EF4-FFF2-40B4-BE49-F238E27FC236}">
                <a16:creationId xmlns:a16="http://schemas.microsoft.com/office/drawing/2014/main" id="{BD831F57-8B1A-C4FF-EF88-6D44545AAC9D}"/>
              </a:ext>
            </a:extLst>
          </p:cNvPr>
          <p:cNvPicPr>
            <a:picLocks noChangeAspect="1"/>
          </p:cNvPicPr>
          <p:nvPr userDrawn="1"/>
        </p:nvPicPr>
        <p:blipFill>
          <a:blip r:embed="rId19">
            <a:extLst>
              <a:ext uri="{BEBA8EAE-BF5A-486C-A8C5-ECC9F3942E4B}">
                <a14:imgProps xmlns:a14="http://schemas.microsoft.com/office/drawing/2010/main">
                  <a14:imgLayer r:embed="rId20">
                    <a14:imgEffect>
                      <a14:colorTemperature colorTemp="11500"/>
                    </a14:imgEffect>
                    <a14:imgEffect>
                      <a14:saturation sat="82000"/>
                    </a14:imgEffect>
                    <a14:imgEffect>
                      <a14:brightnessContrast bright="-5000" contrast="-1000"/>
                    </a14:imgEffect>
                  </a14:imgLayer>
                </a14:imgProps>
              </a:ext>
              <a:ext uri="{28A0092B-C50C-407E-A947-70E740481C1C}">
                <a14:useLocalDpi xmlns:a14="http://schemas.microsoft.com/office/drawing/2010/main" val="0"/>
              </a:ext>
            </a:extLst>
          </a:blip>
          <a:stretch>
            <a:fillRect/>
          </a:stretch>
        </p:blipFill>
        <p:spPr>
          <a:xfrm>
            <a:off x="8185558" y="6417149"/>
            <a:ext cx="299384" cy="299382"/>
          </a:xfrm>
          <a:prstGeom prst="rect">
            <a:avLst/>
          </a:prstGeom>
        </p:spPr>
      </p:pic>
    </p:spTree>
    <p:extLst>
      <p:ext uri="{BB962C8B-B14F-4D97-AF65-F5344CB8AC3E}">
        <p14:creationId xmlns:p14="http://schemas.microsoft.com/office/powerpoint/2010/main" val="25776997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xStyles>
    <p:title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26197"/>
        </a:solidFill>
        <a:effectLst/>
      </p:bgPr>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1B01AB94-EEA2-3211-2551-34A16625A107}"/>
              </a:ext>
            </a:extLst>
          </p:cNvPr>
          <p:cNvPicPr>
            <a:picLocks noGrp="1" noRot="1" noChangeAspect="1" noMove="1" noResize="1" noEditPoints="1" noAdjustHandles="1" noChangeArrowheads="1" noChangeShapeType="1" noCrop="1"/>
          </p:cNvPicPr>
          <p:nvPr userDrawn="1"/>
        </p:nvPicPr>
        <p:blipFill>
          <a:blip r:embed="rId12">
            <a:extLst>
              <a:ext uri="{28A0092B-C50C-407E-A947-70E740481C1C}">
                <a14:useLocalDpi xmlns:a14="http://schemas.microsoft.com/office/drawing/2010/main" val="0"/>
              </a:ext>
            </a:extLst>
          </a:blip>
          <a:stretch>
            <a:fillRect/>
          </a:stretch>
        </p:blipFill>
        <p:spPr>
          <a:xfrm>
            <a:off x="2369" y="0"/>
            <a:ext cx="12189631" cy="6858000"/>
          </a:xfrm>
          <a:prstGeom prst="rect">
            <a:avLst/>
          </a:prstGeom>
          <a:solidFill>
            <a:srgbClr val="1E1E1E"/>
          </a:solidFill>
        </p:spPr>
      </p:pic>
      <p:sp>
        <p:nvSpPr>
          <p:cNvPr id="2" name="Title Placeholder 1">
            <a:extLst>
              <a:ext uri="{FF2B5EF4-FFF2-40B4-BE49-F238E27FC236}">
                <a16:creationId xmlns:a16="http://schemas.microsoft.com/office/drawing/2014/main" id="{4157010D-0C09-8FBA-F719-A4ED7C3FC593}"/>
              </a:ext>
            </a:extLst>
          </p:cNvPr>
          <p:cNvSpPr>
            <a:spLocks noGrp="1"/>
          </p:cNvSpPr>
          <p:nvPr>
            <p:ph type="title"/>
          </p:nvPr>
        </p:nvSpPr>
        <p:spPr>
          <a:xfrm>
            <a:off x="838200" y="365125"/>
            <a:ext cx="973328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C054D6-CB61-3142-2199-DDEA2FD48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Espace réservé du numéro de diapositive 5">
            <a:extLst>
              <a:ext uri="{FF2B5EF4-FFF2-40B4-BE49-F238E27FC236}">
                <a16:creationId xmlns:a16="http://schemas.microsoft.com/office/drawing/2014/main" id="{6122872C-58E4-4D8E-43AD-82C6D51A6C2A}"/>
              </a:ext>
            </a:extLst>
          </p:cNvPr>
          <p:cNvSpPr txBox="1">
            <a:spLocks/>
          </p:cNvSpPr>
          <p:nvPr userDrawn="1"/>
        </p:nvSpPr>
        <p:spPr>
          <a:xfrm>
            <a:off x="8441357" y="6371457"/>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chemeClr val="bg1"/>
                </a:solidFill>
              </a:rPr>
              <a:t>@</a:t>
            </a:r>
            <a:r>
              <a:rPr lang="en-GB" b="1" dirty="0" err="1">
                <a:solidFill>
                  <a:schemeClr val="bg1"/>
                </a:solidFill>
              </a:rPr>
              <a:t>PalmEmanuel</a:t>
            </a:r>
            <a:endParaRPr lang="en-GB" b="1" dirty="0">
              <a:solidFill>
                <a:schemeClr val="bg1"/>
              </a:solidFill>
            </a:endParaRPr>
          </a:p>
        </p:txBody>
      </p:sp>
      <p:pic>
        <p:nvPicPr>
          <p:cNvPr id="8" name="Graphique 7">
            <a:extLst>
              <a:ext uri="{FF2B5EF4-FFF2-40B4-BE49-F238E27FC236}">
                <a16:creationId xmlns:a16="http://schemas.microsoft.com/office/drawing/2014/main" id="{59BD5C5E-FB1B-A32E-1927-AB6A3C9A666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822738" y="196674"/>
            <a:ext cx="1062038" cy="904875"/>
          </a:xfrm>
          <a:prstGeom prst="rect">
            <a:avLst/>
          </a:prstGeom>
        </p:spPr>
      </p:pic>
      <p:pic>
        <p:nvPicPr>
          <p:cNvPr id="6" name="Image 5" descr="Une image contenant Graphique, graphisme, Police, conception&#10;&#10;Description générée automatiquement">
            <a:extLst>
              <a:ext uri="{FF2B5EF4-FFF2-40B4-BE49-F238E27FC236}">
                <a16:creationId xmlns:a16="http://schemas.microsoft.com/office/drawing/2014/main" id="{E930E345-9F23-9F70-8149-3EF195727FE3}"/>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15325" y="1147877"/>
            <a:ext cx="1266793" cy="300691"/>
          </a:xfrm>
          <a:prstGeom prst="rect">
            <a:avLst/>
          </a:prstGeom>
        </p:spPr>
      </p:pic>
      <p:pic>
        <p:nvPicPr>
          <p:cNvPr id="11" name="Image 10">
            <a:extLst>
              <a:ext uri="{FF2B5EF4-FFF2-40B4-BE49-F238E27FC236}">
                <a16:creationId xmlns:a16="http://schemas.microsoft.com/office/drawing/2014/main" id="{8F580B04-0A71-F403-17DA-BF3F734827E2}"/>
              </a:ext>
            </a:extLst>
          </p:cNvPr>
          <p:cNvPicPr>
            <a:picLocks noChangeAspect="1"/>
          </p:cNvPicPr>
          <p:nvPr userDrawn="1"/>
        </p:nvPicPr>
        <p:blipFill>
          <a:blip r:embed="rId16">
            <a:extLst>
              <a:ext uri="{28A0092B-C50C-407E-A947-70E740481C1C}">
                <a14:useLocalDpi xmlns:a14="http://schemas.microsoft.com/office/drawing/2010/main" val="0"/>
              </a:ext>
            </a:extLst>
          </a:blip>
          <a:srcRect/>
          <a:stretch/>
        </p:blipFill>
        <p:spPr>
          <a:xfrm>
            <a:off x="7508234" y="6441616"/>
            <a:ext cx="248745" cy="254134"/>
          </a:xfrm>
          <a:prstGeom prst="rect">
            <a:avLst/>
          </a:prstGeom>
        </p:spPr>
      </p:pic>
      <p:pic>
        <p:nvPicPr>
          <p:cNvPr id="12" name="Graphic 56">
            <a:extLst>
              <a:ext uri="{FF2B5EF4-FFF2-40B4-BE49-F238E27FC236}">
                <a16:creationId xmlns:a16="http://schemas.microsoft.com/office/drawing/2014/main" id="{363592F2-5CD8-1AA4-A22B-C9946C39F4C3}"/>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7799236" y="6404088"/>
            <a:ext cx="327439" cy="320756"/>
          </a:xfrm>
          <a:prstGeom prst="rect">
            <a:avLst/>
          </a:prstGeom>
          <a:effectLst/>
        </p:spPr>
      </p:pic>
      <p:pic>
        <p:nvPicPr>
          <p:cNvPr id="29" name="Picture 28">
            <a:extLst>
              <a:ext uri="{FF2B5EF4-FFF2-40B4-BE49-F238E27FC236}">
                <a16:creationId xmlns:a16="http://schemas.microsoft.com/office/drawing/2014/main" id="{BD831F57-8B1A-C4FF-EF88-6D44545AAC9D}"/>
              </a:ext>
            </a:extLst>
          </p:cNvPr>
          <p:cNvPicPr>
            <a:picLocks noChangeAspect="1"/>
          </p:cNvPicPr>
          <p:nvPr userDrawn="1"/>
        </p:nvPicPr>
        <p:blipFill>
          <a:blip r:embed="rId19">
            <a:extLst>
              <a:ext uri="{28A0092B-C50C-407E-A947-70E740481C1C}">
                <a14:useLocalDpi xmlns:a14="http://schemas.microsoft.com/office/drawing/2010/main" val="0"/>
              </a:ext>
            </a:extLst>
          </a:blip>
          <a:srcRect/>
          <a:stretch/>
        </p:blipFill>
        <p:spPr>
          <a:xfrm>
            <a:off x="8185559" y="6417149"/>
            <a:ext cx="299382" cy="299382"/>
          </a:xfrm>
          <a:prstGeom prst="rect">
            <a:avLst/>
          </a:prstGeom>
          <a:noFill/>
        </p:spPr>
      </p:pic>
    </p:spTree>
    <p:extLst>
      <p:ext uri="{BB962C8B-B14F-4D97-AF65-F5344CB8AC3E}">
        <p14:creationId xmlns:p14="http://schemas.microsoft.com/office/powerpoint/2010/main" val="385283677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Lst>
  <p:txStyles>
    <p:titleStyle>
      <a:lvl1pPr algn="l" defTabSz="914400" rtl="0" eaLnBrk="1" latinLnBrk="0" hangingPunct="1">
        <a:lnSpc>
          <a:spcPct val="90000"/>
        </a:lnSpc>
        <a:spcBef>
          <a:spcPct val="0"/>
        </a:spcBef>
        <a:buNone/>
        <a:defRPr sz="5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26197"/>
        </a:solidFill>
        <a:effectLst/>
      </p:bgPr>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1B01AB94-EEA2-3211-2551-34A16625A107}"/>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369" y="0"/>
            <a:ext cx="12189631" cy="6858000"/>
          </a:xfrm>
          <a:prstGeom prst="rect">
            <a:avLst/>
          </a:prstGeom>
          <a:solidFill>
            <a:schemeClr val="bg1"/>
          </a:solidFill>
        </p:spPr>
      </p:pic>
      <p:sp>
        <p:nvSpPr>
          <p:cNvPr id="2" name="Title Placeholder 1">
            <a:extLst>
              <a:ext uri="{FF2B5EF4-FFF2-40B4-BE49-F238E27FC236}">
                <a16:creationId xmlns:a16="http://schemas.microsoft.com/office/drawing/2014/main" id="{4157010D-0C09-8FBA-F719-A4ED7C3FC593}"/>
              </a:ext>
            </a:extLst>
          </p:cNvPr>
          <p:cNvSpPr>
            <a:spLocks noGrp="1"/>
          </p:cNvSpPr>
          <p:nvPr>
            <p:ph type="title"/>
          </p:nvPr>
        </p:nvSpPr>
        <p:spPr>
          <a:xfrm>
            <a:off x="838200" y="365125"/>
            <a:ext cx="973328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C054D6-CB61-3142-2199-DDEA2FD48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Graphique 7">
            <a:extLst>
              <a:ext uri="{FF2B5EF4-FFF2-40B4-BE49-F238E27FC236}">
                <a16:creationId xmlns:a16="http://schemas.microsoft.com/office/drawing/2014/main" id="{59BD5C5E-FB1B-A32E-1927-AB6A3C9A666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22738" y="196674"/>
            <a:ext cx="1062038" cy="904875"/>
          </a:xfrm>
          <a:prstGeom prst="rect">
            <a:avLst/>
          </a:prstGeom>
        </p:spPr>
      </p:pic>
      <p:pic>
        <p:nvPicPr>
          <p:cNvPr id="6" name="Image 5" descr="Une image contenant Graphique, graphisme, Police, conception&#10;&#10;Description générée automatiquement">
            <a:extLst>
              <a:ext uri="{FF2B5EF4-FFF2-40B4-BE49-F238E27FC236}">
                <a16:creationId xmlns:a16="http://schemas.microsoft.com/office/drawing/2014/main" id="{E930E345-9F23-9F70-8149-3EF195727FE3}"/>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715325" y="1147877"/>
            <a:ext cx="1266793" cy="300691"/>
          </a:xfrm>
          <a:prstGeom prst="rect">
            <a:avLst/>
          </a:prstGeom>
        </p:spPr>
      </p:pic>
    </p:spTree>
    <p:extLst>
      <p:ext uri="{BB962C8B-B14F-4D97-AF65-F5344CB8AC3E}">
        <p14:creationId xmlns:p14="http://schemas.microsoft.com/office/powerpoint/2010/main" val="153368672"/>
      </p:ext>
    </p:extLst>
  </p:cSld>
  <p:clrMap bg1="lt1" tx1="dk1" bg2="lt2" tx2="dk2" accent1="accent1" accent2="accent2" accent3="accent3" accent4="accent4" accent5="accent5" accent6="accent6" hlink="hlink" folHlink="folHlink"/>
  <p:sldLayoutIdLst>
    <p:sldLayoutId id="2147483704" r:id="rId1"/>
  </p:sldLayoutIdLst>
  <p:txStyles>
    <p:title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43.png"/><Relationship Id="rId7" Type="http://schemas.openxmlformats.org/officeDocument/2006/relationships/image" Target="../media/image13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customXml" Target="../ink/ink1.xml"/><Relationship Id="rId5" Type="http://schemas.openxmlformats.org/officeDocument/2006/relationships/image" Target="../media/image45.png"/><Relationship Id="rId4" Type="http://schemas.openxmlformats.org/officeDocument/2006/relationships/image" Target="../media/image44.jpg"/><Relationship Id="rId9" Type="http://schemas.openxmlformats.org/officeDocument/2006/relationships/image" Target="../media/image140.png"/></Relationships>
</file>

<file path=ppt/slides/_rels/slide1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hyperlink" Target="https://aka.ms/cloudpermissionsrisksreport"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450.png"/><Relationship Id="rId5" Type="http://schemas.openxmlformats.org/officeDocument/2006/relationships/customXml" Target="../ink/ink4.xml"/><Relationship Id="rId4" Type="http://schemas.openxmlformats.org/officeDocument/2006/relationships/image" Target="../media/image440.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customXml" Target="../ink/ink5.xml"/><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customXml" Target="../ink/ink6.xml"/></Relationships>
</file>

<file path=ppt/slides/_rels/slide23.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customXml" Target="../ink/ink7.xml"/><Relationship Id="rId1" Type="http://schemas.openxmlformats.org/officeDocument/2006/relationships/slideLayout" Target="../slideLayouts/slideLayout8.xml"/><Relationship Id="rId5" Type="http://schemas.openxmlformats.org/officeDocument/2006/relationships/image" Target="../media/image490.png"/><Relationship Id="rId4" Type="http://schemas.openxmlformats.org/officeDocument/2006/relationships/customXml" Target="../ink/ink8.xml"/></Relationships>
</file>

<file path=ppt/slides/_rels/slide24.xml.rels><?xml version="1.0" encoding="UTF-8" standalone="yes"?>
<Relationships xmlns="http://schemas.openxmlformats.org/package/2006/relationships"><Relationship Id="rId3" Type="http://schemas.openxmlformats.org/officeDocument/2006/relationships/image" Target="../media/image52.svg"/><Relationship Id="rId7" Type="http://schemas.openxmlformats.org/officeDocument/2006/relationships/image" Target="../media/image50.svg"/><Relationship Id="rId2" Type="http://schemas.openxmlformats.org/officeDocument/2006/relationships/image" Target="../media/image51.png"/><Relationship Id="rId1" Type="http://schemas.openxmlformats.org/officeDocument/2006/relationships/slideLayout" Target="../slideLayouts/slideLayout8.xml"/><Relationship Id="rId6" Type="http://schemas.openxmlformats.org/officeDocument/2006/relationships/image" Target="../media/image49.png"/><Relationship Id="rId5" Type="http://schemas.openxmlformats.org/officeDocument/2006/relationships/image" Target="../media/image54.sv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6.svg"/><Relationship Id="rId7" Type="http://schemas.openxmlformats.org/officeDocument/2006/relationships/image" Target="../media/image50.svg"/><Relationship Id="rId2" Type="http://schemas.openxmlformats.org/officeDocument/2006/relationships/image" Target="../media/image55.png"/><Relationship Id="rId1" Type="http://schemas.openxmlformats.org/officeDocument/2006/relationships/slideLayout" Target="../slideLayouts/slideLayout8.xml"/><Relationship Id="rId6" Type="http://schemas.openxmlformats.org/officeDocument/2006/relationships/image" Target="../media/image49.png"/><Relationship Id="rId5" Type="http://schemas.openxmlformats.org/officeDocument/2006/relationships/image" Target="../media/image54.sv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8.svg"/><Relationship Id="rId7" Type="http://schemas.openxmlformats.org/officeDocument/2006/relationships/image" Target="../media/image50.svg"/><Relationship Id="rId2" Type="http://schemas.openxmlformats.org/officeDocument/2006/relationships/image" Target="../media/image57.png"/><Relationship Id="rId1" Type="http://schemas.openxmlformats.org/officeDocument/2006/relationships/slideLayout" Target="../slideLayouts/slideLayout8.xml"/><Relationship Id="rId6" Type="http://schemas.openxmlformats.org/officeDocument/2006/relationships/image" Target="../media/image49.png"/><Relationship Id="rId5" Type="http://schemas.openxmlformats.org/officeDocument/2006/relationships/image" Target="../media/image54.sv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4.svg"/><Relationship Id="rId7" Type="http://schemas.openxmlformats.org/officeDocument/2006/relationships/image" Target="../media/image50.svg"/><Relationship Id="rId2" Type="http://schemas.openxmlformats.org/officeDocument/2006/relationships/image" Target="../media/image53.png"/><Relationship Id="rId1" Type="http://schemas.openxmlformats.org/officeDocument/2006/relationships/slideLayout" Target="../slideLayouts/slideLayout8.xml"/><Relationship Id="rId6" Type="http://schemas.openxmlformats.org/officeDocument/2006/relationships/image" Target="../media/image49.png"/><Relationship Id="rId5" Type="http://schemas.openxmlformats.org/officeDocument/2006/relationships/image" Target="../media/image58.sv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55.png"/><Relationship Id="rId7" Type="http://schemas.openxmlformats.org/officeDocument/2006/relationships/image" Target="../media/image53.png"/><Relationship Id="rId2" Type="http://schemas.openxmlformats.org/officeDocument/2006/relationships/image" Target="../media/image59.png"/><Relationship Id="rId1" Type="http://schemas.openxmlformats.org/officeDocument/2006/relationships/slideLayout" Target="../slideLayouts/slideLayout8.xml"/><Relationship Id="rId6" Type="http://schemas.openxmlformats.org/officeDocument/2006/relationships/image" Target="../media/image50.svg"/><Relationship Id="rId11" Type="http://schemas.openxmlformats.org/officeDocument/2006/relationships/image" Target="../media/image60.png"/><Relationship Id="rId5" Type="http://schemas.openxmlformats.org/officeDocument/2006/relationships/image" Target="../media/image49.png"/><Relationship Id="rId10" Type="http://schemas.openxmlformats.org/officeDocument/2006/relationships/image" Target="../media/image58.svg"/><Relationship Id="rId4" Type="http://schemas.openxmlformats.org/officeDocument/2006/relationships/image" Target="../media/image56.svg"/><Relationship Id="rId9" Type="http://schemas.openxmlformats.org/officeDocument/2006/relationships/image" Target="../media/image57.png"/></Relationships>
</file>

<file path=ppt/slides/_rels/slide29.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7.png"/><Relationship Id="rId18" Type="http://schemas.openxmlformats.org/officeDocument/2006/relationships/image" Target="../media/image72.svg"/><Relationship Id="rId3" Type="http://schemas.openxmlformats.org/officeDocument/2006/relationships/image" Target="../media/image61.png"/><Relationship Id="rId7" Type="http://schemas.openxmlformats.org/officeDocument/2006/relationships/image" Target="../media/image55.png"/><Relationship Id="rId12" Type="http://schemas.openxmlformats.org/officeDocument/2006/relationships/image" Target="../media/image66.svg"/><Relationship Id="rId17" Type="http://schemas.openxmlformats.org/officeDocument/2006/relationships/image" Target="../media/image71.png"/><Relationship Id="rId2" Type="http://schemas.openxmlformats.org/officeDocument/2006/relationships/notesSlide" Target="../notesSlides/notesSlide13.xml"/><Relationship Id="rId16" Type="http://schemas.openxmlformats.org/officeDocument/2006/relationships/image" Target="../media/image70.svg"/><Relationship Id="rId1" Type="http://schemas.openxmlformats.org/officeDocument/2006/relationships/slideLayout" Target="../slideLayouts/slideLayout8.xml"/><Relationship Id="rId6" Type="http://schemas.openxmlformats.org/officeDocument/2006/relationships/image" Target="../media/image50.svg"/><Relationship Id="rId11" Type="http://schemas.openxmlformats.org/officeDocument/2006/relationships/image" Target="../media/image65.png"/><Relationship Id="rId5" Type="http://schemas.openxmlformats.org/officeDocument/2006/relationships/image" Target="../media/image49.png"/><Relationship Id="rId15" Type="http://schemas.openxmlformats.org/officeDocument/2006/relationships/image" Target="../media/image69.png"/><Relationship Id="rId10" Type="http://schemas.openxmlformats.org/officeDocument/2006/relationships/image" Target="../media/image64.svg"/><Relationship Id="rId4" Type="http://schemas.openxmlformats.org/officeDocument/2006/relationships/image" Target="../media/image62.svg"/><Relationship Id="rId9" Type="http://schemas.openxmlformats.org/officeDocument/2006/relationships/image" Target="../media/image63.png"/><Relationship Id="rId14" Type="http://schemas.openxmlformats.org/officeDocument/2006/relationships/image" Target="../media/image6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55.png"/><Relationship Id="rId7"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75.svg"/><Relationship Id="rId11" Type="http://schemas.openxmlformats.org/officeDocument/2006/relationships/image" Target="../media/image54.svg"/><Relationship Id="rId5" Type="http://schemas.openxmlformats.org/officeDocument/2006/relationships/image" Target="../media/image74.png"/><Relationship Id="rId10" Type="http://schemas.openxmlformats.org/officeDocument/2006/relationships/image" Target="../media/image53.png"/><Relationship Id="rId4" Type="http://schemas.openxmlformats.org/officeDocument/2006/relationships/image" Target="../media/image56.svg"/><Relationship Id="rId9" Type="http://schemas.openxmlformats.org/officeDocument/2006/relationships/image" Target="../media/image76.png"/></Relationships>
</file>

<file path=ppt/slides/_rels/slide3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55.png"/><Relationship Id="rId7"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75.svg"/><Relationship Id="rId5" Type="http://schemas.openxmlformats.org/officeDocument/2006/relationships/image" Target="../media/image74.png"/><Relationship Id="rId10" Type="http://schemas.openxmlformats.org/officeDocument/2006/relationships/image" Target="../media/image54.svg"/><Relationship Id="rId4" Type="http://schemas.openxmlformats.org/officeDocument/2006/relationships/image" Target="../media/image56.svg"/><Relationship Id="rId9"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svg"/><Relationship Id="rId3" Type="http://schemas.openxmlformats.org/officeDocument/2006/relationships/image" Target="../media/image78.svg"/><Relationship Id="rId7" Type="http://schemas.openxmlformats.org/officeDocument/2006/relationships/image" Target="../media/image75.svg"/><Relationship Id="rId12" Type="http://schemas.openxmlformats.org/officeDocument/2006/relationships/image" Target="../media/image83.png"/><Relationship Id="rId17" Type="http://schemas.openxmlformats.org/officeDocument/2006/relationships/image" Target="../media/image88.svg"/><Relationship Id="rId2" Type="http://schemas.openxmlformats.org/officeDocument/2006/relationships/image" Target="../media/image77.png"/><Relationship Id="rId16" Type="http://schemas.openxmlformats.org/officeDocument/2006/relationships/image" Target="../media/image87.png"/><Relationship Id="rId1" Type="http://schemas.openxmlformats.org/officeDocument/2006/relationships/slideLayout" Target="../slideLayouts/slideLayout8.xml"/><Relationship Id="rId6" Type="http://schemas.openxmlformats.org/officeDocument/2006/relationships/image" Target="../media/image74.png"/><Relationship Id="rId11" Type="http://schemas.openxmlformats.org/officeDocument/2006/relationships/image" Target="../media/image82.svg"/><Relationship Id="rId5" Type="http://schemas.openxmlformats.org/officeDocument/2006/relationships/image" Target="../media/image56.svg"/><Relationship Id="rId15" Type="http://schemas.openxmlformats.org/officeDocument/2006/relationships/image" Target="../media/image86.svg"/><Relationship Id="rId10" Type="http://schemas.openxmlformats.org/officeDocument/2006/relationships/image" Target="../media/image81.png"/><Relationship Id="rId4" Type="http://schemas.openxmlformats.org/officeDocument/2006/relationships/image" Target="../media/image55.png"/><Relationship Id="rId9" Type="http://schemas.openxmlformats.org/officeDocument/2006/relationships/image" Target="../media/image80.svg"/><Relationship Id="rId14" Type="http://schemas.openxmlformats.org/officeDocument/2006/relationships/image" Target="../media/image85.png"/></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75.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96.png"/><Relationship Id="rId18" Type="http://schemas.openxmlformats.org/officeDocument/2006/relationships/customXml" Target="../ink/ink16.xml"/><Relationship Id="rId3" Type="http://schemas.openxmlformats.org/officeDocument/2006/relationships/image" Target="../media/image90.svg"/><Relationship Id="rId21" Type="http://schemas.openxmlformats.org/officeDocument/2006/relationships/image" Target="../media/image100.png"/><Relationship Id="rId7" Type="http://schemas.openxmlformats.org/officeDocument/2006/relationships/image" Target="../media/image93.png"/><Relationship Id="rId12" Type="http://schemas.openxmlformats.org/officeDocument/2006/relationships/customXml" Target="../ink/ink13.xml"/><Relationship Id="rId17" Type="http://schemas.openxmlformats.org/officeDocument/2006/relationships/image" Target="../media/image98.png"/><Relationship Id="rId25" Type="http://schemas.openxmlformats.org/officeDocument/2006/relationships/image" Target="../media/image78.svg"/><Relationship Id="rId2" Type="http://schemas.openxmlformats.org/officeDocument/2006/relationships/image" Target="../media/image89.png"/><Relationship Id="rId16" Type="http://schemas.openxmlformats.org/officeDocument/2006/relationships/customXml" Target="../ink/ink15.xml"/><Relationship Id="rId20" Type="http://schemas.openxmlformats.org/officeDocument/2006/relationships/customXml" Target="../ink/ink17.xml"/><Relationship Id="rId1" Type="http://schemas.openxmlformats.org/officeDocument/2006/relationships/slideLayout" Target="../slideLayouts/slideLayout8.xml"/><Relationship Id="rId6" Type="http://schemas.openxmlformats.org/officeDocument/2006/relationships/customXml" Target="../ink/ink10.xml"/><Relationship Id="rId11" Type="http://schemas.openxmlformats.org/officeDocument/2006/relationships/image" Target="../media/image95.png"/><Relationship Id="rId24" Type="http://schemas.openxmlformats.org/officeDocument/2006/relationships/image" Target="../media/image77.png"/><Relationship Id="rId5" Type="http://schemas.openxmlformats.org/officeDocument/2006/relationships/image" Target="../media/image920.png"/><Relationship Id="rId15" Type="http://schemas.openxmlformats.org/officeDocument/2006/relationships/image" Target="../media/image97.png"/><Relationship Id="rId23" Type="http://schemas.openxmlformats.org/officeDocument/2006/relationships/image" Target="../media/image101.png"/><Relationship Id="rId10" Type="http://schemas.openxmlformats.org/officeDocument/2006/relationships/customXml" Target="../ink/ink12.xml"/><Relationship Id="rId19" Type="http://schemas.openxmlformats.org/officeDocument/2006/relationships/image" Target="../media/image99.png"/><Relationship Id="rId4" Type="http://schemas.openxmlformats.org/officeDocument/2006/relationships/customXml" Target="../ink/ink9.xml"/><Relationship Id="rId9" Type="http://schemas.openxmlformats.org/officeDocument/2006/relationships/image" Target="../media/image94.png"/><Relationship Id="rId14" Type="http://schemas.openxmlformats.org/officeDocument/2006/relationships/customXml" Target="../ink/ink14.xml"/><Relationship Id="rId22" Type="http://schemas.openxmlformats.org/officeDocument/2006/relationships/customXml" Target="../ink/ink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105.svg"/><Relationship Id="rId3" Type="http://schemas.openxmlformats.org/officeDocument/2006/relationships/image" Target="../media/image75.svg"/><Relationship Id="rId7" Type="http://schemas.openxmlformats.org/officeDocument/2006/relationships/image" Target="../media/image50.svg"/><Relationship Id="rId12" Type="http://schemas.openxmlformats.org/officeDocument/2006/relationships/image" Target="../media/image104.png"/><Relationship Id="rId2" Type="http://schemas.openxmlformats.org/officeDocument/2006/relationships/image" Target="../media/image74.png"/><Relationship Id="rId1" Type="http://schemas.openxmlformats.org/officeDocument/2006/relationships/slideLayout" Target="../slideLayouts/slideLayout8.xml"/><Relationship Id="rId6" Type="http://schemas.openxmlformats.org/officeDocument/2006/relationships/image" Target="../media/image49.png"/><Relationship Id="rId11" Type="http://schemas.openxmlformats.org/officeDocument/2006/relationships/image" Target="../media/image103.svg"/><Relationship Id="rId5" Type="http://schemas.openxmlformats.org/officeDocument/2006/relationships/image" Target="../media/image92.svg"/><Relationship Id="rId10" Type="http://schemas.openxmlformats.org/officeDocument/2006/relationships/image" Target="../media/image102.png"/><Relationship Id="rId4" Type="http://schemas.openxmlformats.org/officeDocument/2006/relationships/image" Target="../media/image91.png"/><Relationship Id="rId9" Type="http://schemas.openxmlformats.org/officeDocument/2006/relationships/image" Target="../media/image84.svg"/></Relationships>
</file>

<file path=ppt/slides/_rels/slide44.xml.rels><?xml version="1.0" encoding="UTF-8" standalone="yes"?>
<Relationships xmlns="http://schemas.openxmlformats.org/package/2006/relationships"><Relationship Id="rId8" Type="http://schemas.openxmlformats.org/officeDocument/2006/relationships/image" Target="../media/image49.png"/><Relationship Id="rId18" Type="http://schemas.openxmlformats.org/officeDocument/2006/relationships/customXml" Target="../ink/ink20.xml"/><Relationship Id="rId3" Type="http://schemas.openxmlformats.org/officeDocument/2006/relationships/image" Target="../media/image107.svg"/><Relationship Id="rId21" Type="http://schemas.openxmlformats.org/officeDocument/2006/relationships/image" Target="../media/image117.png"/><Relationship Id="rId7" Type="http://schemas.openxmlformats.org/officeDocument/2006/relationships/image" Target="../media/image109.png"/><Relationship Id="rId12" Type="http://schemas.openxmlformats.org/officeDocument/2006/relationships/customXml" Target="../ink/ink19.xml"/><Relationship Id="rId17" Type="http://schemas.openxmlformats.org/officeDocument/2006/relationships/image" Target="../media/image113.svg"/><Relationship Id="rId2" Type="http://schemas.openxmlformats.org/officeDocument/2006/relationships/image" Target="../media/image106.png"/><Relationship Id="rId16" Type="http://schemas.openxmlformats.org/officeDocument/2006/relationships/image" Target="../media/image112.png"/><Relationship Id="rId20" Type="http://schemas.openxmlformats.org/officeDocument/2006/relationships/customXml" Target="../ink/ink21.xml"/><Relationship Id="rId1" Type="http://schemas.openxmlformats.org/officeDocument/2006/relationships/slideLayout" Target="../slideLayouts/slideLayout8.xml"/><Relationship Id="rId6" Type="http://schemas.openxmlformats.org/officeDocument/2006/relationships/image" Target="../media/image108.png"/><Relationship Id="rId11" Type="http://schemas.openxmlformats.org/officeDocument/2006/relationships/image" Target="../media/image111.svg"/><Relationship Id="rId5" Type="http://schemas.openxmlformats.org/officeDocument/2006/relationships/image" Target="../media/image84.svg"/><Relationship Id="rId15" Type="http://schemas.openxmlformats.org/officeDocument/2006/relationships/image" Target="../media/image530.png"/><Relationship Id="rId10" Type="http://schemas.openxmlformats.org/officeDocument/2006/relationships/image" Target="../media/image110.png"/><Relationship Id="rId19" Type="http://schemas.openxmlformats.org/officeDocument/2006/relationships/image" Target="../media/image116.png"/><Relationship Id="rId4" Type="http://schemas.openxmlformats.org/officeDocument/2006/relationships/image" Target="../media/image83.png"/><Relationship Id="rId9" Type="http://schemas.openxmlformats.org/officeDocument/2006/relationships/image" Target="../media/image50.svg"/><Relationship Id="rId22" Type="http://schemas.openxmlformats.org/officeDocument/2006/relationships/customXml" Target="../ink/ink22.xml"/></Relationships>
</file>

<file path=ppt/slides/_rels/slide4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8.xml"/><Relationship Id="rId4" Type="http://schemas.openxmlformats.org/officeDocument/2006/relationships/image" Target="../media/image116.svg"/></Relationships>
</file>

<file path=ppt/slides/_rels/slide46.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8" Type="http://schemas.openxmlformats.org/officeDocument/2006/relationships/customXml" Target="../ink/ink26.xml"/><Relationship Id="rId13" Type="http://schemas.openxmlformats.org/officeDocument/2006/relationships/image" Target="../media/image126.png"/><Relationship Id="rId18" Type="http://schemas.openxmlformats.org/officeDocument/2006/relationships/customXml" Target="../ink/ink31.xml"/><Relationship Id="rId3" Type="http://schemas.openxmlformats.org/officeDocument/2006/relationships/image" Target="../media/image121.png"/><Relationship Id="rId21" Type="http://schemas.openxmlformats.org/officeDocument/2006/relationships/image" Target="../media/image131.png"/><Relationship Id="rId7" Type="http://schemas.openxmlformats.org/officeDocument/2006/relationships/image" Target="../media/image123.png"/><Relationship Id="rId12" Type="http://schemas.openxmlformats.org/officeDocument/2006/relationships/customXml" Target="../ink/ink28.xml"/><Relationship Id="rId17" Type="http://schemas.openxmlformats.org/officeDocument/2006/relationships/image" Target="../media/image128.png"/><Relationship Id="rId2" Type="http://schemas.openxmlformats.org/officeDocument/2006/relationships/customXml" Target="../ink/ink23.xml"/><Relationship Id="rId16" Type="http://schemas.openxmlformats.org/officeDocument/2006/relationships/customXml" Target="../ink/ink30.xml"/><Relationship Id="rId20" Type="http://schemas.openxmlformats.org/officeDocument/2006/relationships/customXml" Target="../ink/ink32.xml"/><Relationship Id="rId1" Type="http://schemas.openxmlformats.org/officeDocument/2006/relationships/slideLayout" Target="../slideLayouts/slideLayout8.xml"/><Relationship Id="rId6" Type="http://schemas.openxmlformats.org/officeDocument/2006/relationships/customXml" Target="../ink/ink25.xml"/><Relationship Id="rId11" Type="http://schemas.openxmlformats.org/officeDocument/2006/relationships/image" Target="../media/image125.png"/><Relationship Id="rId5" Type="http://schemas.openxmlformats.org/officeDocument/2006/relationships/image" Target="../media/image122.png"/><Relationship Id="rId15" Type="http://schemas.openxmlformats.org/officeDocument/2006/relationships/image" Target="../media/image127.png"/><Relationship Id="rId10" Type="http://schemas.openxmlformats.org/officeDocument/2006/relationships/customXml" Target="../ink/ink27.xml"/><Relationship Id="rId19" Type="http://schemas.openxmlformats.org/officeDocument/2006/relationships/image" Target="../media/image129.png"/><Relationship Id="rId4" Type="http://schemas.openxmlformats.org/officeDocument/2006/relationships/customXml" Target="../ink/ink24.xml"/><Relationship Id="rId9" Type="http://schemas.openxmlformats.org/officeDocument/2006/relationships/image" Target="../media/image124.png"/><Relationship Id="rId14" Type="http://schemas.openxmlformats.org/officeDocument/2006/relationships/customXml" Target="../ink/ink29.xml"/></Relationships>
</file>

<file path=ppt/slides/_rels/slide49.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8.xml"/><Relationship Id="rId1" Type="http://schemas.openxmlformats.org/officeDocument/2006/relationships/themeOverride" Target="../theme/themeOverride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7.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svg"/></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7.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image" Target="../media/image21.png"/><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gif"/></Relationships>
</file>

<file path=ppt/slides/_rels/slide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13D084F-E8FE-14E3-7A60-1AB8B95A44C2}"/>
              </a:ext>
            </a:extLst>
          </p:cNvPr>
          <p:cNvSpPr txBox="1"/>
          <p:nvPr/>
        </p:nvSpPr>
        <p:spPr>
          <a:xfrm>
            <a:off x="1046162" y="1057275"/>
            <a:ext cx="4892675" cy="5355762"/>
          </a:xfrm>
          <a:prstGeom prst="rect">
            <a:avLst/>
          </a:prstGeom>
          <a:noFill/>
        </p:spPr>
        <p:txBody>
          <a:bodyPr wrap="square" rtlCol="0">
            <a:spAutoFit/>
          </a:bodyPr>
          <a:lstStyle/>
          <a:p>
            <a:pPr>
              <a:lnSpc>
                <a:spcPct val="110000"/>
              </a:lnSpc>
            </a:pPr>
            <a:r>
              <a:rPr lang="en-US" sz="1600" dirty="0"/>
              <a:t>Dear Speaker, we are thrilled and honored to have you with us in Antwerp in 2024. Take your time and read this before you prepare your session. </a:t>
            </a:r>
          </a:p>
          <a:p>
            <a:pPr>
              <a:lnSpc>
                <a:spcPct val="110000"/>
              </a:lnSpc>
            </a:pPr>
            <a:endParaRPr lang="en-US" sz="1600" dirty="0"/>
          </a:p>
          <a:p>
            <a:pPr>
              <a:lnSpc>
                <a:spcPct val="110000"/>
              </a:lnSpc>
              <a:spcAft>
                <a:spcPts val="1000"/>
              </a:spcAft>
            </a:pPr>
            <a:r>
              <a:rPr lang="en-US" sz="1600" dirty="0"/>
              <a:t>Since most of you have been with us before, you will already know a lot about </a:t>
            </a:r>
            <a:r>
              <a:rPr lang="en-US" sz="1600" dirty="0" err="1"/>
              <a:t>PSConfEU</a:t>
            </a:r>
            <a:r>
              <a:rPr lang="en-US" sz="1600" dirty="0"/>
              <a:t>. You know that we try to capture all sessions carefully and publish your work on YouTube. </a:t>
            </a:r>
            <a:r>
              <a:rPr lang="en-US" sz="1600" b="1" u="sng" dirty="0"/>
              <a:t>There are a few easily avoidable stumbling blocks that we would like to draw your attention to: </a:t>
            </a:r>
          </a:p>
          <a:p>
            <a:pPr marL="285750" indent="-285750">
              <a:lnSpc>
                <a:spcPct val="110000"/>
              </a:lnSpc>
              <a:buClr>
                <a:srgbClr val="C00000"/>
              </a:buClr>
              <a:buFont typeface="Arial" panose="020B0604020202020204" pitchFamily="34" charset="0"/>
              <a:buChar char="•"/>
            </a:pPr>
            <a:r>
              <a:rPr lang="en-US" sz="1600" dirty="0"/>
              <a:t>Your screen resolution should be</a:t>
            </a:r>
            <a:br>
              <a:rPr lang="en-US" sz="1600" dirty="0"/>
            </a:br>
            <a:r>
              <a:rPr lang="en-US" sz="1600" dirty="0"/>
              <a:t>1920x1080 </a:t>
            </a:r>
            <a:r>
              <a:rPr lang="en-US" sz="1600" dirty="0" err="1"/>
              <a:t>px</a:t>
            </a:r>
            <a:r>
              <a:rPr lang="en-US" sz="1600" dirty="0"/>
              <a:t> (</a:t>
            </a:r>
            <a:r>
              <a:rPr lang="en-US" sz="1600" dirty="0" err="1"/>
              <a:t>FullHD</a:t>
            </a:r>
            <a:r>
              <a:rPr lang="en-US" sz="1600" dirty="0"/>
              <a:t>)</a:t>
            </a:r>
          </a:p>
          <a:p>
            <a:pPr marL="285750" indent="-285750">
              <a:lnSpc>
                <a:spcPct val="110000"/>
              </a:lnSpc>
              <a:buClr>
                <a:srgbClr val="C00000"/>
              </a:buClr>
              <a:buFont typeface="Arial" panose="020B0604020202020204" pitchFamily="34" charset="0"/>
              <a:buChar char="•"/>
            </a:pPr>
            <a:r>
              <a:rPr lang="en-US" sz="1600" dirty="0"/>
              <a:t>You should provide a full size HDMI socket</a:t>
            </a:r>
          </a:p>
          <a:p>
            <a:pPr marL="285750" indent="-285750">
              <a:lnSpc>
                <a:spcPct val="110000"/>
              </a:lnSpc>
              <a:buClr>
                <a:srgbClr val="C00000"/>
              </a:buClr>
              <a:buFont typeface="Arial" panose="020B0604020202020204" pitchFamily="34" charset="0"/>
              <a:buChar char="•"/>
            </a:pPr>
            <a:r>
              <a:rPr lang="en-US" sz="1600" dirty="0"/>
              <a:t>Mirror your screen</a:t>
            </a:r>
          </a:p>
          <a:p>
            <a:pPr marL="285750" indent="-285750">
              <a:lnSpc>
                <a:spcPct val="110000"/>
              </a:lnSpc>
              <a:buClr>
                <a:srgbClr val="C00000"/>
              </a:buClr>
              <a:buFont typeface="Arial" panose="020B0604020202020204" pitchFamily="34" charset="0"/>
              <a:buChar char="•"/>
            </a:pPr>
            <a:r>
              <a:rPr lang="en-US" sz="1600" dirty="0"/>
              <a:t>Disable "Presenter View" in PowerPoint</a:t>
            </a:r>
          </a:p>
          <a:p>
            <a:pPr marL="285750" indent="-285750">
              <a:lnSpc>
                <a:spcPct val="110000"/>
              </a:lnSpc>
              <a:buClr>
                <a:srgbClr val="C00000"/>
              </a:buClr>
              <a:buFont typeface="Arial" panose="020B0604020202020204" pitchFamily="34" charset="0"/>
              <a:buChar char="•"/>
            </a:pPr>
            <a:r>
              <a:rPr lang="en-US" sz="1600" dirty="0"/>
              <a:t>Using MAC or Surface book? </a:t>
            </a:r>
            <a:br>
              <a:rPr lang="en-US" sz="1600" dirty="0"/>
            </a:br>
            <a:r>
              <a:rPr lang="en-US" sz="1600" dirty="0"/>
              <a:t>Be aware of HDCP!</a:t>
            </a:r>
          </a:p>
          <a:p>
            <a:pPr marL="285750" indent="-285750">
              <a:lnSpc>
                <a:spcPct val="110000"/>
              </a:lnSpc>
              <a:buFont typeface="Arial" panose="020B0604020202020204" pitchFamily="34" charset="0"/>
              <a:buChar char="•"/>
            </a:pPr>
            <a:endParaRPr lang="en-US" sz="1600" dirty="0"/>
          </a:p>
          <a:p>
            <a:pPr>
              <a:lnSpc>
                <a:spcPct val="110000"/>
              </a:lnSpc>
            </a:pPr>
            <a:endParaRPr lang="en-US" sz="1600" dirty="0"/>
          </a:p>
        </p:txBody>
      </p:sp>
      <p:sp>
        <p:nvSpPr>
          <p:cNvPr id="4" name="Rechteck 3">
            <a:extLst>
              <a:ext uri="{FF2B5EF4-FFF2-40B4-BE49-F238E27FC236}">
                <a16:creationId xmlns:a16="http://schemas.microsoft.com/office/drawing/2014/main" id="{CBA44082-0847-F389-B219-CBA49C7725C2}"/>
              </a:ext>
            </a:extLst>
          </p:cNvPr>
          <p:cNvSpPr/>
          <p:nvPr/>
        </p:nvSpPr>
        <p:spPr>
          <a:xfrm>
            <a:off x="0" y="0"/>
            <a:ext cx="889000" cy="6858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4400">
                <a:latin typeface="Calibri" panose="020F0502020204030204" pitchFamily="34" charset="0"/>
                <a:ea typeface="Calibri" panose="020F0502020204030204" pitchFamily="34" charset="0"/>
                <a:cs typeface="Calibri" panose="020F0502020204030204" pitchFamily="34" charset="0"/>
              </a:rPr>
              <a:t>BURN AFTER READING</a:t>
            </a:r>
            <a:endParaRPr lang="en-DE" sz="4400">
              <a:latin typeface="Calibri" panose="020F0502020204030204" pitchFamily="34" charset="0"/>
              <a:ea typeface="Calibri" panose="020F0502020204030204" pitchFamily="34" charset="0"/>
              <a:cs typeface="Calibri" panose="020F0502020204030204" pitchFamily="34" charset="0"/>
            </a:endParaRPr>
          </a:p>
        </p:txBody>
      </p:sp>
      <p:sp>
        <p:nvSpPr>
          <p:cNvPr id="2" name="Textfeld 1">
            <a:extLst>
              <a:ext uri="{FF2B5EF4-FFF2-40B4-BE49-F238E27FC236}">
                <a16:creationId xmlns:a16="http://schemas.microsoft.com/office/drawing/2014/main" id="{A196BBFD-A430-8F6F-DBB7-52C55DB3DA2F}"/>
              </a:ext>
            </a:extLst>
          </p:cNvPr>
          <p:cNvSpPr txBox="1"/>
          <p:nvPr/>
        </p:nvSpPr>
        <p:spPr>
          <a:xfrm>
            <a:off x="5938836" y="663834"/>
            <a:ext cx="5972175" cy="6000040"/>
          </a:xfrm>
          <a:prstGeom prst="rect">
            <a:avLst/>
          </a:prstGeom>
          <a:noFill/>
        </p:spPr>
        <p:txBody>
          <a:bodyPr wrap="square" rtlCol="0">
            <a:spAutoFit/>
          </a:bodyPr>
          <a:lstStyle/>
          <a:p>
            <a:pPr>
              <a:lnSpc>
                <a:spcPct val="110000"/>
              </a:lnSpc>
              <a:spcAft>
                <a:spcPts val="800"/>
              </a:spcAft>
            </a:pPr>
            <a:r>
              <a:rPr lang="en-US" sz="1600" b="1" dirty="0" err="1">
                <a:highlight>
                  <a:srgbClr val="00FF00"/>
                </a:highlight>
              </a:rPr>
              <a:t>about_SlideDeck</a:t>
            </a:r>
            <a:endParaRPr lang="en-US" sz="1600" b="1" dirty="0">
              <a:highlight>
                <a:srgbClr val="00FF00"/>
              </a:highlight>
            </a:endParaRPr>
          </a:p>
          <a:p>
            <a:pPr>
              <a:lnSpc>
                <a:spcPct val="110000"/>
              </a:lnSpc>
            </a:pPr>
            <a:r>
              <a:rPr lang="en-US" sz="1600" dirty="0"/>
              <a:t>The actual presentation starts with slide 6 ("Session title"). The first five slides have a purely </a:t>
            </a:r>
            <a:r>
              <a:rPr lang="en-US" sz="1600" dirty="0" err="1"/>
              <a:t>organisational</a:t>
            </a:r>
            <a:r>
              <a:rPr lang="en-US" sz="1600" dirty="0"/>
              <a:t> purpose. During the break before your session, you should start the presentation with slide 2 ("Next up"), so that the audience knows that they are in the right room. It's fine if you start chatting with the audience during this break, </a:t>
            </a:r>
            <a:r>
              <a:rPr lang="en-US" sz="1600" b="1" dirty="0"/>
              <a:t>but</a:t>
            </a:r>
            <a:r>
              <a:rPr lang="en-US" sz="1600" dirty="0"/>
              <a:t> </a:t>
            </a:r>
            <a:r>
              <a:rPr lang="en-US" sz="1600" b="1" dirty="0"/>
              <a:t>we need a precise starting point for your presentation </a:t>
            </a:r>
            <a:r>
              <a:rPr lang="en-US" sz="1600" dirty="0"/>
              <a:t>in terms of editing your video. That means: </a:t>
            </a:r>
          </a:p>
          <a:p>
            <a:pPr>
              <a:lnSpc>
                <a:spcPct val="110000"/>
              </a:lnSpc>
            </a:pPr>
            <a:r>
              <a:rPr lang="en-US" sz="1600" dirty="0"/>
              <a:t>The recording of your presentation will start after the countdown. </a:t>
            </a:r>
            <a:r>
              <a:rPr lang="en-US" sz="1600" b="1" dirty="0"/>
              <a:t>Please  (RE)START talking after the countdown</a:t>
            </a:r>
            <a:r>
              <a:rPr lang="en-US" sz="1600" dirty="0"/>
              <a:t>, not during it! Otherwise your recording will start with a half sentence.  </a:t>
            </a:r>
          </a:p>
          <a:p>
            <a:pPr>
              <a:lnSpc>
                <a:spcPct val="110000"/>
              </a:lnSpc>
            </a:pPr>
            <a:r>
              <a:rPr lang="en-US" sz="1600" dirty="0"/>
              <a:t>It is not necessary to explicitly signal to the PA operator, this is your signal! </a:t>
            </a:r>
          </a:p>
          <a:p>
            <a:pPr>
              <a:lnSpc>
                <a:spcPct val="110000"/>
              </a:lnSpc>
            </a:pPr>
            <a:endParaRPr lang="en-US" sz="1600" dirty="0"/>
          </a:p>
          <a:p>
            <a:pPr>
              <a:lnSpc>
                <a:spcPct val="110000"/>
              </a:lnSpc>
            </a:pPr>
            <a:r>
              <a:rPr lang="en-US" sz="1600" dirty="0"/>
              <a:t>Finally, do you have to use this slide deck? </a:t>
            </a:r>
            <a:br>
              <a:rPr lang="en-US" sz="1600" dirty="0"/>
            </a:br>
            <a:r>
              <a:rPr lang="en-US" sz="1600" dirty="0"/>
              <a:t>No, you are free to present the way you like it. But you are asked </a:t>
            </a:r>
            <a:br>
              <a:rPr lang="en-US" sz="1600" dirty="0"/>
            </a:br>
            <a:r>
              <a:rPr lang="en-US" sz="1600" dirty="0"/>
              <a:t>to use the intro slides: countdown, session title, sponsor slide.</a:t>
            </a:r>
            <a:br>
              <a:rPr lang="en-US" sz="1600" dirty="0"/>
            </a:br>
            <a:r>
              <a:rPr lang="en-US" sz="1600" dirty="0"/>
              <a:t>Beyond that, use what is good for the cause – from no slides to sketches from your children, from </a:t>
            </a:r>
            <a:r>
              <a:rPr lang="en-US" sz="1600" dirty="0" err="1"/>
              <a:t>Jupyter</a:t>
            </a:r>
            <a:r>
              <a:rPr lang="en-US" sz="1600" dirty="0"/>
              <a:t> to $</a:t>
            </a:r>
            <a:r>
              <a:rPr lang="en-US" sz="1600" dirty="0" err="1"/>
              <a:t>youNameIt</a:t>
            </a:r>
            <a:r>
              <a:rPr lang="en-US" sz="1600" dirty="0"/>
              <a:t>. </a:t>
            </a:r>
          </a:p>
          <a:p>
            <a:pPr>
              <a:lnSpc>
                <a:spcPct val="110000"/>
              </a:lnSpc>
              <a:spcAft>
                <a:spcPts val="1000"/>
              </a:spcAft>
            </a:pPr>
            <a:r>
              <a:rPr lang="en-US" sz="1600" dirty="0"/>
              <a:t>You will find additional information in the notes below.</a:t>
            </a:r>
          </a:p>
          <a:p>
            <a:pPr>
              <a:lnSpc>
                <a:spcPct val="110000"/>
              </a:lnSpc>
            </a:pPr>
            <a:r>
              <a:rPr lang="en-US" sz="1600" i="1" dirty="0"/>
              <a:t>Sincerely, your hosts!</a:t>
            </a:r>
          </a:p>
        </p:txBody>
      </p:sp>
      <p:sp>
        <p:nvSpPr>
          <p:cNvPr id="5" name="Titel 4">
            <a:extLst>
              <a:ext uri="{FF2B5EF4-FFF2-40B4-BE49-F238E27FC236}">
                <a16:creationId xmlns:a16="http://schemas.microsoft.com/office/drawing/2014/main" id="{E2CFEAF8-3999-F242-E154-0BD39B8675DC}"/>
              </a:ext>
            </a:extLst>
          </p:cNvPr>
          <p:cNvSpPr>
            <a:spLocks noGrp="1"/>
          </p:cNvSpPr>
          <p:nvPr>
            <p:ph type="title" idx="4294967295"/>
          </p:nvPr>
        </p:nvSpPr>
        <p:spPr>
          <a:xfrm>
            <a:off x="1046161" y="66675"/>
            <a:ext cx="4892675" cy="662782"/>
          </a:xfrm>
          <a:prstGeom prst="rect">
            <a:avLst/>
          </a:prstGeom>
        </p:spPr>
        <p:txBody>
          <a:bodyPr/>
          <a:lstStyle/>
          <a:p>
            <a:r>
              <a:rPr lang="en-DE" sz="4200">
                <a:latin typeface="Calibri" panose="020F0502020204030204" pitchFamily="34" charset="0"/>
                <a:ea typeface="Calibri" panose="020F0502020204030204" pitchFamily="34" charset="0"/>
                <a:cs typeface="Calibri" panose="020F0502020204030204" pitchFamily="34" charset="0"/>
              </a:rPr>
              <a:t>R</a:t>
            </a:r>
            <a:r>
              <a:rPr lang="en-US" sz="4200">
                <a:latin typeface="Calibri" panose="020F0502020204030204" pitchFamily="34" charset="0"/>
                <a:ea typeface="Calibri" panose="020F0502020204030204" pitchFamily="34" charset="0"/>
                <a:cs typeface="Calibri" panose="020F0502020204030204" pitchFamily="34" charset="0"/>
              </a:rPr>
              <a:t>EADME</a:t>
            </a:r>
            <a:endParaRPr lang="en-DE" sz="42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1095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E0497245-7D7D-1C42-5E95-91C0ECE73A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0527" y="460234"/>
            <a:ext cx="3008627" cy="3192177"/>
          </a:xfrm>
          <a:prstGeom prst="rect">
            <a:avLst/>
          </a:prstGeom>
          <a:ln>
            <a:noFill/>
          </a:ln>
          <a:effectLst>
            <a:outerShdw blurRad="292100" dist="139700" dir="2700000" algn="tl" rotWithShape="0">
              <a:srgbClr val="333333">
                <a:alpha val="65000"/>
              </a:srgbClr>
            </a:outerShdw>
          </a:effectLst>
        </p:spPr>
      </p:pic>
      <p:sp>
        <p:nvSpPr>
          <p:cNvPr id="2" name="Titel 1">
            <a:extLst>
              <a:ext uri="{FF2B5EF4-FFF2-40B4-BE49-F238E27FC236}">
                <a16:creationId xmlns:a16="http://schemas.microsoft.com/office/drawing/2014/main" id="{B63F84C9-7486-D81C-EDE7-12CE856D5B81}"/>
              </a:ext>
            </a:extLst>
          </p:cNvPr>
          <p:cNvSpPr>
            <a:spLocks noGrp="1"/>
          </p:cNvSpPr>
          <p:nvPr>
            <p:ph type="title"/>
          </p:nvPr>
        </p:nvSpPr>
        <p:spPr>
          <a:xfrm>
            <a:off x="3467312" y="324852"/>
            <a:ext cx="7886485" cy="1325563"/>
          </a:xfrm>
        </p:spPr>
        <p:txBody>
          <a:bodyPr>
            <a:normAutofit/>
          </a:bodyPr>
          <a:lstStyle/>
          <a:p>
            <a:r>
              <a:rPr lang="sv-SE" sz="6600" dirty="0">
                <a:solidFill>
                  <a:srgbClr val="346296"/>
                </a:solidFill>
                <a:latin typeface="+mn-lt"/>
                <a:ea typeface="+mn-ea"/>
                <a:cs typeface="+mn-cs"/>
              </a:rPr>
              <a:t>Emanuel Palm</a:t>
            </a:r>
            <a:endParaRPr lang="en-DE" sz="6600" dirty="0">
              <a:solidFill>
                <a:srgbClr val="346296"/>
              </a:solidFill>
              <a:latin typeface="+mn-lt"/>
              <a:ea typeface="+mn-ea"/>
              <a:cs typeface="+mn-cs"/>
            </a:endParaRPr>
          </a:p>
        </p:txBody>
      </p:sp>
      <p:sp>
        <p:nvSpPr>
          <p:cNvPr id="3" name="TextBox 2">
            <a:extLst>
              <a:ext uri="{FF2B5EF4-FFF2-40B4-BE49-F238E27FC236}">
                <a16:creationId xmlns:a16="http://schemas.microsoft.com/office/drawing/2014/main" id="{5D5D8AC2-2168-5EF8-4C94-EB97D9336C58}"/>
              </a:ext>
            </a:extLst>
          </p:cNvPr>
          <p:cNvSpPr txBox="1"/>
          <p:nvPr/>
        </p:nvSpPr>
        <p:spPr>
          <a:xfrm>
            <a:off x="3723927" y="1202611"/>
            <a:ext cx="6154056" cy="461665"/>
          </a:xfrm>
          <a:prstGeom prst="rect">
            <a:avLst/>
          </a:prstGeom>
          <a:noFill/>
        </p:spPr>
        <p:txBody>
          <a:bodyPr wrap="square">
            <a:spAutoFit/>
          </a:bodyPr>
          <a:lstStyle/>
          <a:p>
            <a:r>
              <a:rPr lang="en-US" sz="2400" dirty="0"/>
              <a:t>Cloud Specialist @ Unwonted</a:t>
            </a:r>
            <a:endParaRPr lang="en-SE" sz="2400" dirty="0"/>
          </a:p>
        </p:txBody>
      </p:sp>
      <p:sp>
        <p:nvSpPr>
          <p:cNvPr id="4" name="Text Placeholder 2">
            <a:extLst>
              <a:ext uri="{FF2B5EF4-FFF2-40B4-BE49-F238E27FC236}">
                <a16:creationId xmlns:a16="http://schemas.microsoft.com/office/drawing/2014/main" id="{49E758F8-9E97-F3F7-9DC7-246C31A60D8E}"/>
              </a:ext>
            </a:extLst>
          </p:cNvPr>
          <p:cNvSpPr txBox="1">
            <a:spLocks/>
          </p:cNvSpPr>
          <p:nvPr/>
        </p:nvSpPr>
        <p:spPr>
          <a:xfrm>
            <a:off x="3619714" y="2005263"/>
            <a:ext cx="7886486" cy="4324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Everything-as-Code</a:t>
            </a:r>
          </a:p>
          <a:p>
            <a:pPr marL="0" indent="0">
              <a:buNone/>
            </a:pPr>
            <a:r>
              <a:rPr lang="en-US" dirty="0"/>
              <a:t>📦 Makes modules &amp; tools</a:t>
            </a:r>
          </a:p>
          <a:p>
            <a:pPr marL="0" indent="0">
              <a:buNone/>
            </a:pPr>
            <a:r>
              <a:rPr lang="en-US" dirty="0"/>
              <a:t>📃 Fan of Open Source</a:t>
            </a:r>
          </a:p>
          <a:p>
            <a:pPr marL="0" indent="0">
              <a:buNone/>
            </a:pPr>
            <a:r>
              <a:rPr lang="en-US" dirty="0"/>
              <a:t>☁️ Blogs at </a:t>
            </a:r>
            <a:r>
              <a:rPr lang="en-US" dirty="0" err="1">
                <a:solidFill>
                  <a:srgbClr val="346296"/>
                </a:solidFill>
              </a:rPr>
              <a:t>pipe.how</a:t>
            </a:r>
            <a:endParaRPr lang="en-US" dirty="0">
              <a:solidFill>
                <a:srgbClr val="346296"/>
              </a:solidFill>
            </a:endParaRPr>
          </a:p>
        </p:txBody>
      </p:sp>
      <p:pic>
        <p:nvPicPr>
          <p:cNvPr id="6" name="Picture 5" descr="A blue and white diamond with letters&#10;&#10;Description automatically generated">
            <a:extLst>
              <a:ext uri="{FF2B5EF4-FFF2-40B4-BE49-F238E27FC236}">
                <a16:creationId xmlns:a16="http://schemas.microsoft.com/office/drawing/2014/main" id="{D5F24064-96C3-7E86-4204-A61EC6C3E1D7}"/>
              </a:ext>
            </a:extLst>
          </p:cNvPr>
          <p:cNvPicPr>
            <a:picLocks noChangeAspect="1"/>
          </p:cNvPicPr>
          <p:nvPr/>
        </p:nvPicPr>
        <p:blipFill>
          <a:blip r:embed="rId4"/>
          <a:stretch>
            <a:fillRect/>
          </a:stretch>
        </p:blipFill>
        <p:spPr>
          <a:xfrm>
            <a:off x="2525143" y="1399147"/>
            <a:ext cx="502538" cy="502536"/>
          </a:xfrm>
          <a:prstGeom prst="rect">
            <a:avLst/>
          </a:prstGeom>
        </p:spPr>
      </p:pic>
      <p:pic>
        <p:nvPicPr>
          <p:cNvPr id="9" name="Picture 8" descr="A logo with a white cloud and a colorful circle&#10;&#10;Description automatically generated">
            <a:extLst>
              <a:ext uri="{FF2B5EF4-FFF2-40B4-BE49-F238E27FC236}">
                <a16:creationId xmlns:a16="http://schemas.microsoft.com/office/drawing/2014/main" id="{8CED4CD9-9CD7-408F-902E-FE34AACF53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32147" y="324853"/>
            <a:ext cx="1930668" cy="1930668"/>
          </a:xfrm>
          <a:prstGeom prst="rect">
            <a:avLst/>
          </a:prstGeom>
        </p:spPr>
      </p:pic>
      <p:sp>
        <p:nvSpPr>
          <p:cNvPr id="10" name="TextBox 9">
            <a:extLst>
              <a:ext uri="{FF2B5EF4-FFF2-40B4-BE49-F238E27FC236}">
                <a16:creationId xmlns:a16="http://schemas.microsoft.com/office/drawing/2014/main" id="{7A98566F-EEBC-2F01-6395-A7384F553FAE}"/>
              </a:ext>
            </a:extLst>
          </p:cNvPr>
          <p:cNvSpPr txBox="1"/>
          <p:nvPr/>
        </p:nvSpPr>
        <p:spPr>
          <a:xfrm>
            <a:off x="328521" y="3882833"/>
            <a:ext cx="2812637" cy="523220"/>
          </a:xfrm>
          <a:prstGeom prst="rect">
            <a:avLst/>
          </a:prstGeom>
          <a:noFill/>
        </p:spPr>
        <p:txBody>
          <a:bodyPr wrap="square" rtlCol="0">
            <a:spAutoFit/>
          </a:bodyPr>
          <a:lstStyle/>
          <a:p>
            <a:pPr algn="ctr"/>
            <a:r>
              <a:rPr lang="en-SE" sz="2800" dirty="0"/>
              <a:t>🧙</a:t>
            </a:r>
            <a:r>
              <a:rPr lang="en-US" sz="2800" dirty="0"/>
              <a:t>🍰☕🧗🥏</a:t>
            </a:r>
          </a:p>
        </p:txBody>
      </p:sp>
      <p:grpSp>
        <p:nvGrpSpPr>
          <p:cNvPr id="11" name="Group 10">
            <a:extLst>
              <a:ext uri="{FF2B5EF4-FFF2-40B4-BE49-F238E27FC236}">
                <a16:creationId xmlns:a16="http://schemas.microsoft.com/office/drawing/2014/main" id="{1BC901E8-2B1B-71DB-759F-D73497BE3846}"/>
              </a:ext>
            </a:extLst>
          </p:cNvPr>
          <p:cNvGrpSpPr/>
          <p:nvPr/>
        </p:nvGrpSpPr>
        <p:grpSpPr>
          <a:xfrm>
            <a:off x="8030248" y="4884568"/>
            <a:ext cx="817560" cy="1278360"/>
            <a:chOff x="8375688" y="4864248"/>
            <a:chExt cx="817560" cy="1278360"/>
          </a:xfrm>
        </p:grpSpPr>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0309C2D2-B91A-6DB9-AB97-D17C1EFE4D2E}"/>
                    </a:ext>
                  </a:extLst>
                </p14:cNvPr>
                <p14:cNvContentPartPr/>
                <p14:nvPr/>
              </p14:nvContentPartPr>
              <p14:xfrm>
                <a:off x="8375688" y="4864248"/>
                <a:ext cx="629280" cy="1250640"/>
              </p14:xfrm>
            </p:contentPart>
          </mc:Choice>
          <mc:Fallback xmlns="">
            <p:pic>
              <p:nvPicPr>
                <p:cNvPr id="8" name="Ink 7">
                  <a:extLst>
                    <a:ext uri="{FF2B5EF4-FFF2-40B4-BE49-F238E27FC236}">
                      <a16:creationId xmlns:a16="http://schemas.microsoft.com/office/drawing/2014/main" id="{D6169C14-5151-D4D9-8FAD-0FA4BFFCA066}"/>
                    </a:ext>
                  </a:extLst>
                </p:cNvPr>
                <p:cNvPicPr/>
                <p:nvPr/>
              </p:nvPicPr>
              <p:blipFill>
                <a:blip r:embed="rId7"/>
                <a:stretch>
                  <a:fillRect/>
                </a:stretch>
              </p:blipFill>
              <p:spPr>
                <a:xfrm>
                  <a:off x="8357688" y="4846608"/>
                  <a:ext cx="664920" cy="1286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ABA49CB0-C972-23E1-9B6B-79CAAFAD7DFA}"/>
                    </a:ext>
                  </a:extLst>
                </p14:cNvPr>
                <p14:cNvContentPartPr/>
                <p14:nvPr/>
              </p14:nvContentPartPr>
              <p14:xfrm>
                <a:off x="8787168" y="5888448"/>
                <a:ext cx="406080" cy="254160"/>
              </p14:xfrm>
            </p:contentPart>
          </mc:Choice>
          <mc:Fallback xmlns="">
            <p:pic>
              <p:nvPicPr>
                <p:cNvPr id="15" name="Ink 14">
                  <a:extLst>
                    <a:ext uri="{FF2B5EF4-FFF2-40B4-BE49-F238E27FC236}">
                      <a16:creationId xmlns:a16="http://schemas.microsoft.com/office/drawing/2014/main" id="{3C995D08-6431-7C2F-14FC-D6475CE53A6A}"/>
                    </a:ext>
                  </a:extLst>
                </p:cNvPr>
                <p:cNvPicPr/>
                <p:nvPr/>
              </p:nvPicPr>
              <p:blipFill>
                <a:blip r:embed="rId9"/>
                <a:stretch>
                  <a:fillRect/>
                </a:stretch>
              </p:blipFill>
              <p:spPr>
                <a:xfrm>
                  <a:off x="8769528" y="5870448"/>
                  <a:ext cx="441720" cy="289800"/>
                </a:xfrm>
                <a:prstGeom prst="rect">
                  <a:avLst/>
                </a:prstGeom>
              </p:spPr>
            </p:pic>
          </mc:Fallback>
        </mc:AlternateContent>
      </p:grpSp>
    </p:spTree>
    <p:extLst>
      <p:ext uri="{BB962C8B-B14F-4D97-AF65-F5344CB8AC3E}">
        <p14:creationId xmlns:p14="http://schemas.microsoft.com/office/powerpoint/2010/main" val="75109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lt">
                                    <p:tmAbs val="500"/>
                                  </p:iterate>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63"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working on a computer&#10;&#10;Description automatically generated">
            <a:extLst>
              <a:ext uri="{FF2B5EF4-FFF2-40B4-BE49-F238E27FC236}">
                <a16:creationId xmlns:a16="http://schemas.microsoft.com/office/drawing/2014/main" id="{1FC0FB5E-9281-1841-9E53-7C74284235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7974" y="1079586"/>
            <a:ext cx="7996052" cy="4413820"/>
          </a:xfrm>
          <a:prstGeom prst="rect">
            <a:avLst/>
          </a:prstGeom>
        </p:spPr>
      </p:pic>
    </p:spTree>
    <p:extLst>
      <p:ext uri="{BB962C8B-B14F-4D97-AF65-F5344CB8AC3E}">
        <p14:creationId xmlns:p14="http://schemas.microsoft.com/office/powerpoint/2010/main" val="1436940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FD6FF-8119-8C2A-BFD5-556FA9C073A7}"/>
              </a:ext>
            </a:extLst>
          </p:cNvPr>
          <p:cNvSpPr>
            <a:spLocks noGrp="1"/>
          </p:cNvSpPr>
          <p:nvPr>
            <p:ph type="title"/>
          </p:nvPr>
        </p:nvSpPr>
        <p:spPr>
          <a:xfrm>
            <a:off x="1163782" y="1959429"/>
            <a:ext cx="9864436" cy="2155372"/>
          </a:xfrm>
        </p:spPr>
        <p:txBody>
          <a:bodyPr>
            <a:noAutofit/>
          </a:bodyPr>
          <a:lstStyle/>
          <a:p>
            <a:pPr algn="ctr"/>
            <a:r>
              <a:rPr lang="en-US" sz="2800" dirty="0">
                <a:solidFill>
                  <a:srgbClr val="3B2B45"/>
                </a:solidFill>
              </a:rPr>
              <a:t>What is the </a:t>
            </a:r>
            <a:r>
              <a:rPr lang="en-US" sz="4800" dirty="0">
                <a:solidFill>
                  <a:srgbClr val="3B2B45"/>
                </a:solidFill>
              </a:rPr>
              <a:t>State</a:t>
            </a:r>
            <a:r>
              <a:rPr lang="en-US" sz="2800" dirty="0">
                <a:solidFill>
                  <a:srgbClr val="3B2B45"/>
                </a:solidFill>
              </a:rPr>
              <a:t> of</a:t>
            </a:r>
            <a:br>
              <a:rPr lang="en-US" sz="8800" dirty="0">
                <a:solidFill>
                  <a:srgbClr val="3B2B45"/>
                </a:solidFill>
              </a:rPr>
            </a:br>
            <a:r>
              <a:rPr lang="en-US" sz="8800" dirty="0">
                <a:solidFill>
                  <a:srgbClr val="3B2B45"/>
                </a:solidFill>
              </a:rPr>
              <a:t>Cloud Permissions?</a:t>
            </a:r>
          </a:p>
        </p:txBody>
      </p:sp>
    </p:spTree>
    <p:extLst>
      <p:ext uri="{BB962C8B-B14F-4D97-AF65-F5344CB8AC3E}">
        <p14:creationId xmlns:p14="http://schemas.microsoft.com/office/powerpoint/2010/main" val="3147231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008AA0BF-8CAB-BE7F-9AC1-31C324A2AD29}"/>
              </a:ext>
            </a:extLst>
          </p:cNvPr>
          <p:cNvSpPr/>
          <p:nvPr/>
        </p:nvSpPr>
        <p:spPr>
          <a:xfrm>
            <a:off x="1853721" y="2448210"/>
            <a:ext cx="2561636" cy="1381408"/>
          </a:xfrm>
          <a:prstGeom prst="roundRect">
            <a:avLst/>
          </a:prstGeom>
          <a:solidFill>
            <a:srgbClr val="1E1E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A2653A8-3ED7-3B09-78DE-F58B9018AB30}"/>
              </a:ext>
            </a:extLst>
          </p:cNvPr>
          <p:cNvSpPr txBox="1"/>
          <p:nvPr/>
        </p:nvSpPr>
        <p:spPr>
          <a:xfrm>
            <a:off x="72040" y="6234831"/>
            <a:ext cx="5843016" cy="584775"/>
          </a:xfrm>
          <a:prstGeom prst="rect">
            <a:avLst/>
          </a:prstGeom>
          <a:noFill/>
        </p:spPr>
        <p:txBody>
          <a:bodyPr wrap="square" rtlCol="0">
            <a:spAutoFit/>
          </a:bodyPr>
          <a:lstStyle/>
          <a:p>
            <a:r>
              <a:rPr lang="en-US" dirty="0">
                <a:solidFill>
                  <a:schemeClr val="tx1">
                    <a:lumMod val="50000"/>
                    <a:lumOff val="50000"/>
                  </a:schemeClr>
                </a:solidFill>
                <a:latin typeface="Ubuntu Condensed" panose="020B0506030602030204" pitchFamily="34" charset="0"/>
              </a:rPr>
              <a:t>2023 </a:t>
            </a:r>
            <a:r>
              <a:rPr lang="nl-NL" dirty="0">
                <a:solidFill>
                  <a:schemeClr val="tx1">
                    <a:lumMod val="50000"/>
                    <a:lumOff val="50000"/>
                  </a:schemeClr>
                </a:solidFill>
                <a:latin typeface="Ubuntu Condensed" panose="020B0506030602030204" pitchFamily="34" charset="0"/>
              </a:rPr>
              <a:t>State of Cloud </a:t>
            </a:r>
            <a:r>
              <a:rPr lang="nl-NL" dirty="0" err="1">
                <a:solidFill>
                  <a:schemeClr val="tx1">
                    <a:lumMod val="50000"/>
                    <a:lumOff val="50000"/>
                  </a:schemeClr>
                </a:solidFill>
                <a:latin typeface="Ubuntu Condensed" panose="020B0506030602030204" pitchFamily="34" charset="0"/>
              </a:rPr>
              <a:t>Permissions</a:t>
            </a:r>
            <a:r>
              <a:rPr lang="nl-NL" dirty="0">
                <a:solidFill>
                  <a:schemeClr val="tx1">
                    <a:lumMod val="50000"/>
                    <a:lumOff val="50000"/>
                  </a:schemeClr>
                </a:solidFill>
                <a:latin typeface="Ubuntu Condensed" panose="020B0506030602030204" pitchFamily="34" charset="0"/>
              </a:rPr>
              <a:t> </a:t>
            </a:r>
            <a:r>
              <a:rPr lang="nl-NL" dirty="0" err="1">
                <a:solidFill>
                  <a:schemeClr val="tx1">
                    <a:lumMod val="50000"/>
                    <a:lumOff val="50000"/>
                  </a:schemeClr>
                </a:solidFill>
                <a:latin typeface="Ubuntu Condensed" panose="020B0506030602030204" pitchFamily="34" charset="0"/>
              </a:rPr>
              <a:t>Risks</a:t>
            </a:r>
            <a:r>
              <a:rPr lang="nl-NL" dirty="0">
                <a:solidFill>
                  <a:schemeClr val="tx1">
                    <a:lumMod val="50000"/>
                    <a:lumOff val="50000"/>
                  </a:schemeClr>
                </a:solidFill>
                <a:latin typeface="Ubuntu Condensed" panose="020B0506030602030204" pitchFamily="34" charset="0"/>
              </a:rPr>
              <a:t> Report </a:t>
            </a:r>
          </a:p>
          <a:p>
            <a:r>
              <a:rPr lang="nl-NL" sz="1400" dirty="0" err="1">
                <a:solidFill>
                  <a:schemeClr val="tx1">
                    <a:lumMod val="50000"/>
                    <a:lumOff val="50000"/>
                  </a:schemeClr>
                </a:solidFill>
                <a:latin typeface="Ubuntu Condensed" panose="020B0506030602030204" pitchFamily="34" charset="0"/>
              </a:rPr>
              <a:t>https</a:t>
            </a:r>
            <a:r>
              <a:rPr lang="nl-NL" sz="1400" dirty="0">
                <a:solidFill>
                  <a:schemeClr val="tx1">
                    <a:lumMod val="50000"/>
                    <a:lumOff val="50000"/>
                  </a:schemeClr>
                </a:solidFill>
                <a:latin typeface="Ubuntu Condensed" panose="020B0506030602030204" pitchFamily="34" charset="0"/>
              </a:rPr>
              <a:t>://</a:t>
            </a:r>
            <a:r>
              <a:rPr lang="nl-NL" sz="1400" dirty="0" err="1">
                <a:solidFill>
                  <a:schemeClr val="tx1">
                    <a:lumMod val="50000"/>
                    <a:lumOff val="50000"/>
                  </a:schemeClr>
                </a:solidFill>
                <a:latin typeface="Ubuntu Condensed" panose="020B0506030602030204" pitchFamily="34" charset="0"/>
              </a:rPr>
              <a:t>aka.ms</a:t>
            </a:r>
            <a:r>
              <a:rPr lang="nl-NL" sz="1400" dirty="0">
                <a:solidFill>
                  <a:schemeClr val="tx1">
                    <a:lumMod val="50000"/>
                    <a:lumOff val="50000"/>
                  </a:schemeClr>
                </a:solidFill>
                <a:latin typeface="Ubuntu Condensed" panose="020B0506030602030204" pitchFamily="34" charset="0"/>
              </a:rPr>
              <a:t>/</a:t>
            </a:r>
            <a:r>
              <a:rPr lang="nl-NL" sz="1400" dirty="0" err="1">
                <a:solidFill>
                  <a:schemeClr val="tx1">
                    <a:lumMod val="50000"/>
                    <a:lumOff val="50000"/>
                  </a:schemeClr>
                </a:solidFill>
                <a:latin typeface="Ubuntu Condensed" panose="020B0506030602030204" pitchFamily="34" charset="0"/>
              </a:rPr>
              <a:t>cloudpermissionsrisksreport</a:t>
            </a:r>
            <a:endParaRPr lang="nl-NL" dirty="0">
              <a:solidFill>
                <a:schemeClr val="tx1">
                  <a:lumMod val="50000"/>
                  <a:lumOff val="50000"/>
                </a:schemeClr>
              </a:solidFill>
              <a:latin typeface="Ubuntu Condensed" panose="020B0506030602030204" pitchFamily="34" charset="0"/>
            </a:endParaRPr>
          </a:p>
        </p:txBody>
      </p:sp>
      <p:sp>
        <p:nvSpPr>
          <p:cNvPr id="2" name="TextBox 1">
            <a:extLst>
              <a:ext uri="{FF2B5EF4-FFF2-40B4-BE49-F238E27FC236}">
                <a16:creationId xmlns:a16="http://schemas.microsoft.com/office/drawing/2014/main" id="{F8C026DA-B4CB-788C-4AD3-E1CB7DFC2241}"/>
              </a:ext>
            </a:extLst>
          </p:cNvPr>
          <p:cNvSpPr txBox="1"/>
          <p:nvPr/>
        </p:nvSpPr>
        <p:spPr>
          <a:xfrm>
            <a:off x="1675699" y="3082755"/>
            <a:ext cx="2917683" cy="338554"/>
          </a:xfrm>
          <a:prstGeom prst="rect">
            <a:avLst/>
          </a:prstGeom>
          <a:noFill/>
        </p:spPr>
        <p:txBody>
          <a:bodyPr wrap="square" rtlCol="0">
            <a:spAutoFit/>
          </a:bodyPr>
          <a:lstStyle/>
          <a:p>
            <a:pPr algn="ctr"/>
            <a:r>
              <a:rPr lang="en-US" sz="1600">
                <a:solidFill>
                  <a:srgbClr val="9CDCFE"/>
                </a:solidFill>
                <a:latin typeface="Ubuntu" panose="020B0504030602030204" pitchFamily="34" charset="0"/>
              </a:rPr>
              <a:t>permissions across clouds</a:t>
            </a:r>
            <a:endParaRPr lang="en-US" sz="1600" dirty="0">
              <a:solidFill>
                <a:srgbClr val="9CDCFE"/>
              </a:solidFill>
              <a:latin typeface="Ubuntu" panose="020B0504030602030204" pitchFamily="34" charset="0"/>
            </a:endParaRPr>
          </a:p>
        </p:txBody>
      </p:sp>
      <p:sp>
        <p:nvSpPr>
          <p:cNvPr id="9" name="TextBox 8">
            <a:extLst>
              <a:ext uri="{FF2B5EF4-FFF2-40B4-BE49-F238E27FC236}">
                <a16:creationId xmlns:a16="http://schemas.microsoft.com/office/drawing/2014/main" id="{E368DEC8-8D68-AE04-9B30-B3A9F77E143E}"/>
              </a:ext>
            </a:extLst>
          </p:cNvPr>
          <p:cNvSpPr txBox="1"/>
          <p:nvPr/>
        </p:nvSpPr>
        <p:spPr>
          <a:xfrm>
            <a:off x="1675700" y="2549361"/>
            <a:ext cx="2917682" cy="646331"/>
          </a:xfrm>
          <a:prstGeom prst="rect">
            <a:avLst/>
          </a:prstGeom>
          <a:noFill/>
        </p:spPr>
        <p:txBody>
          <a:bodyPr wrap="square">
            <a:spAutoFit/>
          </a:bodyPr>
          <a:lstStyle/>
          <a:p>
            <a:pPr algn="ctr"/>
            <a:r>
              <a:rPr lang="en-US" sz="3600">
                <a:solidFill>
                  <a:srgbClr val="9CDCFE"/>
                </a:solidFill>
                <a:latin typeface="Ubuntu" panose="020B0504030602030204" pitchFamily="34" charset="0"/>
              </a:rPr>
              <a:t>40 000</a:t>
            </a:r>
            <a:endParaRPr lang="en-US" sz="3600" dirty="0">
              <a:solidFill>
                <a:srgbClr val="9CDCFE"/>
              </a:solidFill>
              <a:latin typeface="Ubuntu" panose="020B0504030602030204" pitchFamily="34" charset="0"/>
            </a:endParaRPr>
          </a:p>
        </p:txBody>
      </p:sp>
      <p:sp>
        <p:nvSpPr>
          <p:cNvPr id="11" name="TextBox 10">
            <a:extLst>
              <a:ext uri="{FF2B5EF4-FFF2-40B4-BE49-F238E27FC236}">
                <a16:creationId xmlns:a16="http://schemas.microsoft.com/office/drawing/2014/main" id="{E7239FEF-73BA-F652-8F2A-D6387E906F79}"/>
              </a:ext>
            </a:extLst>
          </p:cNvPr>
          <p:cNvSpPr txBox="1"/>
          <p:nvPr/>
        </p:nvSpPr>
        <p:spPr>
          <a:xfrm>
            <a:off x="1853722" y="3358642"/>
            <a:ext cx="2561635" cy="307777"/>
          </a:xfrm>
          <a:prstGeom prst="rect">
            <a:avLst/>
          </a:prstGeom>
          <a:noFill/>
        </p:spPr>
        <p:txBody>
          <a:bodyPr wrap="square">
            <a:spAutoFit/>
          </a:bodyPr>
          <a:lstStyle/>
          <a:p>
            <a:pPr algn="ctr"/>
            <a:r>
              <a:rPr lang="en-US" sz="1400">
                <a:solidFill>
                  <a:srgbClr val="9CDCFE"/>
                </a:solidFill>
                <a:latin typeface="Ubuntu" panose="020B0504030602030204" pitchFamily="34" charset="0"/>
              </a:rPr>
              <a:t>&gt; 50% are </a:t>
            </a:r>
            <a:r>
              <a:rPr lang="en-US" sz="1400" b="1">
                <a:solidFill>
                  <a:srgbClr val="9CDCFE"/>
                </a:solidFill>
                <a:latin typeface="Ubuntu" panose="020B0504030602030204" pitchFamily="34" charset="0"/>
              </a:rPr>
              <a:t>high risk</a:t>
            </a:r>
            <a:endParaRPr lang="en-US" sz="1400" b="1" dirty="0">
              <a:solidFill>
                <a:srgbClr val="9CDCFE"/>
              </a:solidFill>
            </a:endParaRPr>
          </a:p>
        </p:txBody>
      </p:sp>
      <p:sp>
        <p:nvSpPr>
          <p:cNvPr id="21" name="Rounded Rectangle 20">
            <a:extLst>
              <a:ext uri="{FF2B5EF4-FFF2-40B4-BE49-F238E27FC236}">
                <a16:creationId xmlns:a16="http://schemas.microsoft.com/office/drawing/2014/main" id="{3D7B7E9A-1311-7839-CA83-7F4391BD8660}"/>
              </a:ext>
            </a:extLst>
          </p:cNvPr>
          <p:cNvSpPr/>
          <p:nvPr/>
        </p:nvSpPr>
        <p:spPr>
          <a:xfrm>
            <a:off x="4827051" y="615555"/>
            <a:ext cx="2561636" cy="1381408"/>
          </a:xfrm>
          <a:prstGeom prst="roundRect">
            <a:avLst/>
          </a:prstGeom>
          <a:solidFill>
            <a:srgbClr val="1E1E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5F3AC7B-45D1-D2B7-3D4E-855DB94A3BCB}"/>
              </a:ext>
            </a:extLst>
          </p:cNvPr>
          <p:cNvSpPr txBox="1"/>
          <p:nvPr/>
        </p:nvSpPr>
        <p:spPr>
          <a:xfrm>
            <a:off x="4649029" y="1250100"/>
            <a:ext cx="2917683" cy="338554"/>
          </a:xfrm>
          <a:prstGeom prst="rect">
            <a:avLst/>
          </a:prstGeom>
          <a:noFill/>
        </p:spPr>
        <p:txBody>
          <a:bodyPr wrap="square" rtlCol="0">
            <a:spAutoFit/>
          </a:bodyPr>
          <a:lstStyle/>
          <a:p>
            <a:pPr algn="ctr"/>
            <a:r>
              <a:rPr lang="en-US" sz="1600">
                <a:solidFill>
                  <a:srgbClr val="9CDCFE"/>
                </a:solidFill>
                <a:latin typeface="Ubuntu" panose="020B0504030602030204" pitchFamily="34" charset="0"/>
              </a:rPr>
              <a:t>Workload Identities</a:t>
            </a:r>
            <a:endParaRPr lang="en-US" sz="1600" dirty="0">
              <a:solidFill>
                <a:srgbClr val="9CDCFE"/>
              </a:solidFill>
              <a:latin typeface="Ubuntu" panose="020B0504030602030204" pitchFamily="34" charset="0"/>
            </a:endParaRPr>
          </a:p>
        </p:txBody>
      </p:sp>
      <p:sp>
        <p:nvSpPr>
          <p:cNvPr id="23" name="TextBox 22">
            <a:extLst>
              <a:ext uri="{FF2B5EF4-FFF2-40B4-BE49-F238E27FC236}">
                <a16:creationId xmlns:a16="http://schemas.microsoft.com/office/drawing/2014/main" id="{40B670C3-55B7-7772-B856-90931C32DEE3}"/>
              </a:ext>
            </a:extLst>
          </p:cNvPr>
          <p:cNvSpPr txBox="1"/>
          <p:nvPr/>
        </p:nvSpPr>
        <p:spPr>
          <a:xfrm>
            <a:off x="4649030" y="716706"/>
            <a:ext cx="2917682" cy="646331"/>
          </a:xfrm>
          <a:prstGeom prst="rect">
            <a:avLst/>
          </a:prstGeom>
          <a:noFill/>
        </p:spPr>
        <p:txBody>
          <a:bodyPr wrap="square">
            <a:spAutoFit/>
          </a:bodyPr>
          <a:lstStyle/>
          <a:p>
            <a:pPr algn="ctr"/>
            <a:r>
              <a:rPr lang="en-US" sz="3600">
                <a:solidFill>
                  <a:srgbClr val="9CDCFE"/>
                </a:solidFill>
                <a:latin typeface="Ubuntu" panose="020B0504030602030204" pitchFamily="34" charset="0"/>
              </a:rPr>
              <a:t>10:1</a:t>
            </a:r>
            <a:endParaRPr lang="en-US" sz="3600" dirty="0">
              <a:solidFill>
                <a:srgbClr val="9CDCFE"/>
              </a:solidFill>
              <a:latin typeface="Ubuntu" panose="020B0504030602030204" pitchFamily="34" charset="0"/>
            </a:endParaRPr>
          </a:p>
        </p:txBody>
      </p:sp>
      <p:sp>
        <p:nvSpPr>
          <p:cNvPr id="24" name="TextBox 23">
            <a:extLst>
              <a:ext uri="{FF2B5EF4-FFF2-40B4-BE49-F238E27FC236}">
                <a16:creationId xmlns:a16="http://schemas.microsoft.com/office/drawing/2014/main" id="{850D8B01-6D92-E70B-EFF1-E5EB65A4AD44}"/>
              </a:ext>
            </a:extLst>
          </p:cNvPr>
          <p:cNvSpPr txBox="1"/>
          <p:nvPr/>
        </p:nvSpPr>
        <p:spPr>
          <a:xfrm>
            <a:off x="4649027" y="1525987"/>
            <a:ext cx="2917686" cy="292388"/>
          </a:xfrm>
          <a:prstGeom prst="rect">
            <a:avLst/>
          </a:prstGeom>
          <a:noFill/>
        </p:spPr>
        <p:txBody>
          <a:bodyPr wrap="square">
            <a:spAutoFit/>
          </a:bodyPr>
          <a:lstStyle/>
          <a:p>
            <a:pPr algn="ctr"/>
            <a:r>
              <a:rPr lang="en-US" sz="1300">
                <a:solidFill>
                  <a:srgbClr val="9CDCFE"/>
                </a:solidFill>
                <a:latin typeface="Ubuntu" panose="020B0504030602030204" pitchFamily="34" charset="0"/>
              </a:rPr>
              <a:t>compared to Human Identities</a:t>
            </a:r>
            <a:endParaRPr lang="en-US" sz="1300" dirty="0">
              <a:solidFill>
                <a:srgbClr val="9CDCFE"/>
              </a:solidFill>
            </a:endParaRPr>
          </a:p>
        </p:txBody>
      </p:sp>
      <p:sp>
        <p:nvSpPr>
          <p:cNvPr id="38" name="Rounded Rectangle 37">
            <a:extLst>
              <a:ext uri="{FF2B5EF4-FFF2-40B4-BE49-F238E27FC236}">
                <a16:creationId xmlns:a16="http://schemas.microsoft.com/office/drawing/2014/main" id="{5AF95D26-206A-C604-54A9-DA219F9837DD}"/>
              </a:ext>
            </a:extLst>
          </p:cNvPr>
          <p:cNvSpPr/>
          <p:nvPr/>
        </p:nvSpPr>
        <p:spPr>
          <a:xfrm>
            <a:off x="2993548" y="4578642"/>
            <a:ext cx="2561636" cy="1381408"/>
          </a:xfrm>
          <a:prstGeom prst="roundRect">
            <a:avLst/>
          </a:prstGeom>
          <a:solidFill>
            <a:srgbClr val="1E1E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CD53AC32-E471-E92B-2D62-F781297FD0E5}"/>
              </a:ext>
            </a:extLst>
          </p:cNvPr>
          <p:cNvSpPr txBox="1"/>
          <p:nvPr/>
        </p:nvSpPr>
        <p:spPr>
          <a:xfrm>
            <a:off x="2815526" y="5213187"/>
            <a:ext cx="2917683" cy="338554"/>
          </a:xfrm>
          <a:prstGeom prst="rect">
            <a:avLst/>
          </a:prstGeom>
          <a:noFill/>
        </p:spPr>
        <p:txBody>
          <a:bodyPr wrap="square" rtlCol="0">
            <a:spAutoFit/>
          </a:bodyPr>
          <a:lstStyle/>
          <a:p>
            <a:pPr algn="ctr"/>
            <a:r>
              <a:rPr lang="en-US" sz="1600">
                <a:solidFill>
                  <a:srgbClr val="9CDCFE"/>
                </a:solidFill>
                <a:latin typeface="Ubuntu" panose="020B0504030602030204" pitchFamily="34" charset="0"/>
              </a:rPr>
              <a:t>of all identities are</a:t>
            </a:r>
            <a:endParaRPr lang="en-US" sz="1600" dirty="0">
              <a:solidFill>
                <a:srgbClr val="9CDCFE"/>
              </a:solidFill>
              <a:latin typeface="Ubuntu" panose="020B0504030602030204" pitchFamily="34" charset="0"/>
            </a:endParaRPr>
          </a:p>
        </p:txBody>
      </p:sp>
      <p:sp>
        <p:nvSpPr>
          <p:cNvPr id="40" name="TextBox 39">
            <a:extLst>
              <a:ext uri="{FF2B5EF4-FFF2-40B4-BE49-F238E27FC236}">
                <a16:creationId xmlns:a16="http://schemas.microsoft.com/office/drawing/2014/main" id="{A4625610-3F90-F9EE-FD22-6D11F62F75DF}"/>
              </a:ext>
            </a:extLst>
          </p:cNvPr>
          <p:cNvSpPr txBox="1"/>
          <p:nvPr/>
        </p:nvSpPr>
        <p:spPr>
          <a:xfrm>
            <a:off x="2815527" y="4632877"/>
            <a:ext cx="2917682" cy="646331"/>
          </a:xfrm>
          <a:prstGeom prst="rect">
            <a:avLst/>
          </a:prstGeom>
          <a:noFill/>
        </p:spPr>
        <p:txBody>
          <a:bodyPr wrap="square">
            <a:spAutoFit/>
          </a:bodyPr>
          <a:lstStyle/>
          <a:p>
            <a:pPr algn="ctr"/>
            <a:r>
              <a:rPr lang="en-US" sz="3600">
                <a:solidFill>
                  <a:srgbClr val="9CDCFE"/>
                </a:solidFill>
                <a:latin typeface="Ubuntu" panose="020B0504030602030204" pitchFamily="34" charset="0"/>
              </a:rPr>
              <a:t>60%</a:t>
            </a:r>
            <a:endParaRPr lang="en-US" sz="3600" dirty="0">
              <a:solidFill>
                <a:srgbClr val="9CDCFE"/>
              </a:solidFill>
              <a:latin typeface="Ubuntu" panose="020B0504030602030204" pitchFamily="34" charset="0"/>
            </a:endParaRPr>
          </a:p>
        </p:txBody>
      </p:sp>
      <p:sp>
        <p:nvSpPr>
          <p:cNvPr id="41" name="TextBox 40">
            <a:extLst>
              <a:ext uri="{FF2B5EF4-FFF2-40B4-BE49-F238E27FC236}">
                <a16:creationId xmlns:a16="http://schemas.microsoft.com/office/drawing/2014/main" id="{C9C03984-E2EE-EA77-ED7E-7A40C53E1204}"/>
              </a:ext>
            </a:extLst>
          </p:cNvPr>
          <p:cNvSpPr txBox="1"/>
          <p:nvPr/>
        </p:nvSpPr>
        <p:spPr>
          <a:xfrm>
            <a:off x="2993549" y="5435200"/>
            <a:ext cx="2561635" cy="461665"/>
          </a:xfrm>
          <a:prstGeom prst="rect">
            <a:avLst/>
          </a:prstGeom>
          <a:noFill/>
        </p:spPr>
        <p:txBody>
          <a:bodyPr wrap="square">
            <a:spAutoFit/>
          </a:bodyPr>
          <a:lstStyle/>
          <a:p>
            <a:pPr algn="ctr"/>
            <a:r>
              <a:rPr lang="en-US" sz="2400" b="1">
                <a:solidFill>
                  <a:srgbClr val="9CDCFE"/>
                </a:solidFill>
                <a:latin typeface="Ubuntu" panose="020B0504030602030204" pitchFamily="34" charset="0"/>
              </a:rPr>
              <a:t>Inactive</a:t>
            </a:r>
            <a:endParaRPr lang="en-US" sz="2400" b="1" dirty="0">
              <a:solidFill>
                <a:srgbClr val="9CDCFE"/>
              </a:solidFill>
            </a:endParaRPr>
          </a:p>
        </p:txBody>
      </p:sp>
      <p:sp>
        <p:nvSpPr>
          <p:cNvPr id="42" name="Rounded Rectangle 41">
            <a:extLst>
              <a:ext uri="{FF2B5EF4-FFF2-40B4-BE49-F238E27FC236}">
                <a16:creationId xmlns:a16="http://schemas.microsoft.com/office/drawing/2014/main" id="{A6DA0A98-FBF6-BDCB-82FD-9F78997B10AE}"/>
              </a:ext>
            </a:extLst>
          </p:cNvPr>
          <p:cNvSpPr/>
          <p:nvPr/>
        </p:nvSpPr>
        <p:spPr>
          <a:xfrm>
            <a:off x="7800377" y="2448210"/>
            <a:ext cx="2561636" cy="1381408"/>
          </a:xfrm>
          <a:prstGeom prst="roundRect">
            <a:avLst/>
          </a:prstGeom>
          <a:solidFill>
            <a:srgbClr val="1E1E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CE86008-AE78-71A4-778D-60F95ACED59B}"/>
              </a:ext>
            </a:extLst>
          </p:cNvPr>
          <p:cNvSpPr txBox="1"/>
          <p:nvPr/>
        </p:nvSpPr>
        <p:spPr>
          <a:xfrm>
            <a:off x="7622355" y="3082755"/>
            <a:ext cx="2917683" cy="584775"/>
          </a:xfrm>
          <a:prstGeom prst="rect">
            <a:avLst/>
          </a:prstGeom>
          <a:noFill/>
        </p:spPr>
        <p:txBody>
          <a:bodyPr wrap="square" rtlCol="0">
            <a:spAutoFit/>
          </a:bodyPr>
          <a:lstStyle/>
          <a:p>
            <a:pPr algn="ctr"/>
            <a:r>
              <a:rPr lang="en-US" sz="1600">
                <a:solidFill>
                  <a:srgbClr val="9CDCFE"/>
                </a:solidFill>
                <a:latin typeface="Ubuntu" panose="020B0504030602030204" pitchFamily="34" charset="0"/>
              </a:rPr>
              <a:t>of granted permissions</a:t>
            </a:r>
            <a:br>
              <a:rPr lang="en-US" sz="1600">
                <a:solidFill>
                  <a:srgbClr val="9CDCFE"/>
                </a:solidFill>
                <a:latin typeface="Ubuntu" panose="020B0504030602030204" pitchFamily="34" charset="0"/>
              </a:rPr>
            </a:br>
            <a:r>
              <a:rPr lang="en-US" sz="1600">
                <a:solidFill>
                  <a:srgbClr val="9CDCFE"/>
                </a:solidFill>
                <a:latin typeface="Ubuntu" panose="020B0504030602030204" pitchFamily="34" charset="0"/>
              </a:rPr>
              <a:t>are </a:t>
            </a:r>
            <a:r>
              <a:rPr lang="en-US" sz="1600" b="1">
                <a:solidFill>
                  <a:srgbClr val="9CDCFE"/>
                </a:solidFill>
                <a:latin typeface="Ubuntu" panose="020B0504030602030204" pitchFamily="34" charset="0"/>
              </a:rPr>
              <a:t>actually used</a:t>
            </a:r>
            <a:endParaRPr lang="en-US" sz="1600" b="1" dirty="0">
              <a:solidFill>
                <a:srgbClr val="9CDCFE"/>
              </a:solidFill>
              <a:latin typeface="Ubuntu" panose="020B0504030602030204" pitchFamily="34" charset="0"/>
            </a:endParaRPr>
          </a:p>
        </p:txBody>
      </p:sp>
      <p:sp>
        <p:nvSpPr>
          <p:cNvPr id="44" name="TextBox 43">
            <a:extLst>
              <a:ext uri="{FF2B5EF4-FFF2-40B4-BE49-F238E27FC236}">
                <a16:creationId xmlns:a16="http://schemas.microsoft.com/office/drawing/2014/main" id="{1266EADB-5108-F42C-4C2F-293E0AFE55C7}"/>
              </a:ext>
            </a:extLst>
          </p:cNvPr>
          <p:cNvSpPr txBox="1"/>
          <p:nvPr/>
        </p:nvSpPr>
        <p:spPr>
          <a:xfrm>
            <a:off x="7622356" y="2549361"/>
            <a:ext cx="2917682" cy="646331"/>
          </a:xfrm>
          <a:prstGeom prst="rect">
            <a:avLst/>
          </a:prstGeom>
          <a:noFill/>
        </p:spPr>
        <p:txBody>
          <a:bodyPr wrap="square">
            <a:spAutoFit/>
          </a:bodyPr>
          <a:lstStyle/>
          <a:p>
            <a:pPr algn="ctr"/>
            <a:r>
              <a:rPr lang="en-US" sz="3600">
                <a:solidFill>
                  <a:srgbClr val="9CDCFE"/>
                </a:solidFill>
                <a:latin typeface="Ubuntu" panose="020B0504030602030204" pitchFamily="34" charset="0"/>
              </a:rPr>
              <a:t>1%</a:t>
            </a:r>
            <a:endParaRPr lang="en-US" sz="3600" dirty="0">
              <a:solidFill>
                <a:srgbClr val="9CDCFE"/>
              </a:solidFill>
              <a:latin typeface="Ubuntu" panose="020B0504030602030204" pitchFamily="34" charset="0"/>
            </a:endParaRPr>
          </a:p>
        </p:txBody>
      </p:sp>
      <p:sp>
        <p:nvSpPr>
          <p:cNvPr id="46" name="Rounded Rectangle 45">
            <a:extLst>
              <a:ext uri="{FF2B5EF4-FFF2-40B4-BE49-F238E27FC236}">
                <a16:creationId xmlns:a16="http://schemas.microsoft.com/office/drawing/2014/main" id="{88C68FC7-94F1-7865-8615-FF5E6BAF5B1C}"/>
              </a:ext>
            </a:extLst>
          </p:cNvPr>
          <p:cNvSpPr/>
          <p:nvPr/>
        </p:nvSpPr>
        <p:spPr>
          <a:xfrm>
            <a:off x="6636817" y="4578554"/>
            <a:ext cx="2561636" cy="1381408"/>
          </a:xfrm>
          <a:prstGeom prst="roundRect">
            <a:avLst/>
          </a:prstGeom>
          <a:solidFill>
            <a:srgbClr val="1E1E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5CCB276-8420-BCC5-4D20-CAAB2A66FA6E}"/>
              </a:ext>
            </a:extLst>
          </p:cNvPr>
          <p:cNvSpPr txBox="1"/>
          <p:nvPr/>
        </p:nvSpPr>
        <p:spPr>
          <a:xfrm>
            <a:off x="6458795" y="5213099"/>
            <a:ext cx="2917683" cy="338554"/>
          </a:xfrm>
          <a:prstGeom prst="rect">
            <a:avLst/>
          </a:prstGeom>
          <a:noFill/>
        </p:spPr>
        <p:txBody>
          <a:bodyPr wrap="square" rtlCol="0">
            <a:spAutoFit/>
          </a:bodyPr>
          <a:lstStyle/>
          <a:p>
            <a:pPr algn="ctr"/>
            <a:r>
              <a:rPr lang="en-US" sz="1600" dirty="0">
                <a:solidFill>
                  <a:srgbClr val="9CDCFE"/>
                </a:solidFill>
                <a:latin typeface="Ubuntu" panose="020B0504030602030204" pitchFamily="34" charset="0"/>
              </a:rPr>
              <a:t>of all identities are</a:t>
            </a:r>
          </a:p>
        </p:txBody>
      </p:sp>
      <p:sp>
        <p:nvSpPr>
          <p:cNvPr id="48" name="TextBox 47">
            <a:extLst>
              <a:ext uri="{FF2B5EF4-FFF2-40B4-BE49-F238E27FC236}">
                <a16:creationId xmlns:a16="http://schemas.microsoft.com/office/drawing/2014/main" id="{BDC25AF8-AD18-FB29-DA86-F7D46E034AB7}"/>
              </a:ext>
            </a:extLst>
          </p:cNvPr>
          <p:cNvSpPr txBox="1"/>
          <p:nvPr/>
        </p:nvSpPr>
        <p:spPr>
          <a:xfrm>
            <a:off x="6458796" y="4632289"/>
            <a:ext cx="2917682" cy="646331"/>
          </a:xfrm>
          <a:prstGeom prst="rect">
            <a:avLst/>
          </a:prstGeom>
          <a:noFill/>
        </p:spPr>
        <p:txBody>
          <a:bodyPr wrap="square">
            <a:spAutoFit/>
          </a:bodyPr>
          <a:lstStyle/>
          <a:p>
            <a:pPr algn="ctr"/>
            <a:r>
              <a:rPr lang="en-US" sz="3600">
                <a:solidFill>
                  <a:srgbClr val="9CDCFE"/>
                </a:solidFill>
                <a:latin typeface="Ubuntu" panose="020B0504030602030204" pitchFamily="34" charset="0"/>
              </a:rPr>
              <a:t>&gt;50%</a:t>
            </a:r>
            <a:endParaRPr lang="en-US" sz="3600" dirty="0">
              <a:solidFill>
                <a:srgbClr val="9CDCFE"/>
              </a:solidFill>
              <a:latin typeface="Ubuntu" panose="020B0504030602030204" pitchFamily="34" charset="0"/>
            </a:endParaRPr>
          </a:p>
        </p:txBody>
      </p:sp>
      <p:sp>
        <p:nvSpPr>
          <p:cNvPr id="49" name="TextBox 48">
            <a:extLst>
              <a:ext uri="{FF2B5EF4-FFF2-40B4-BE49-F238E27FC236}">
                <a16:creationId xmlns:a16="http://schemas.microsoft.com/office/drawing/2014/main" id="{234C5CA9-6DEE-0CDA-3ECC-B593B192805B}"/>
              </a:ext>
            </a:extLst>
          </p:cNvPr>
          <p:cNvSpPr txBox="1"/>
          <p:nvPr/>
        </p:nvSpPr>
        <p:spPr>
          <a:xfrm>
            <a:off x="6636818" y="5434706"/>
            <a:ext cx="2561635" cy="461665"/>
          </a:xfrm>
          <a:prstGeom prst="rect">
            <a:avLst/>
          </a:prstGeom>
          <a:noFill/>
        </p:spPr>
        <p:txBody>
          <a:bodyPr wrap="square">
            <a:spAutoFit/>
          </a:bodyPr>
          <a:lstStyle/>
          <a:p>
            <a:pPr algn="ctr"/>
            <a:r>
              <a:rPr lang="en-US" sz="2400" b="1">
                <a:solidFill>
                  <a:srgbClr val="9CDCFE"/>
                </a:solidFill>
                <a:latin typeface="Ubuntu" panose="020B0504030602030204" pitchFamily="34" charset="0"/>
              </a:rPr>
              <a:t>“Super Admins”</a:t>
            </a:r>
            <a:endParaRPr lang="en-US" sz="2400" b="1" dirty="0">
              <a:solidFill>
                <a:srgbClr val="9CDCFE"/>
              </a:solidFill>
            </a:endParaRPr>
          </a:p>
        </p:txBody>
      </p:sp>
      <p:sp>
        <p:nvSpPr>
          <p:cNvPr id="53" name="TextBox 52">
            <a:extLst>
              <a:ext uri="{FF2B5EF4-FFF2-40B4-BE49-F238E27FC236}">
                <a16:creationId xmlns:a16="http://schemas.microsoft.com/office/drawing/2014/main" id="{B2A295A7-9AB7-F44F-D145-301660DA7DDF}"/>
              </a:ext>
            </a:extLst>
          </p:cNvPr>
          <p:cNvSpPr txBox="1"/>
          <p:nvPr/>
        </p:nvSpPr>
        <p:spPr>
          <a:xfrm>
            <a:off x="1675700" y="2547680"/>
            <a:ext cx="2917682" cy="646331"/>
          </a:xfrm>
          <a:prstGeom prst="rect">
            <a:avLst/>
          </a:prstGeom>
          <a:noFill/>
        </p:spPr>
        <p:txBody>
          <a:bodyPr wrap="square">
            <a:spAutoFit/>
          </a:bodyPr>
          <a:lstStyle/>
          <a:p>
            <a:pPr algn="ctr"/>
            <a:r>
              <a:rPr lang="en-US" sz="3600">
                <a:solidFill>
                  <a:srgbClr val="9CDCFE"/>
                </a:solidFill>
                <a:latin typeface="Ubuntu" panose="020B0504030602030204" pitchFamily="34" charset="0"/>
              </a:rPr>
              <a:t>???</a:t>
            </a:r>
            <a:endParaRPr lang="en-US" sz="3600" dirty="0">
              <a:solidFill>
                <a:srgbClr val="9CDCFE"/>
              </a:solidFill>
              <a:latin typeface="Ubuntu" panose="020B0504030602030204" pitchFamily="34" charset="0"/>
            </a:endParaRPr>
          </a:p>
        </p:txBody>
      </p:sp>
      <p:sp>
        <p:nvSpPr>
          <p:cNvPr id="54" name="TextBox 53">
            <a:extLst>
              <a:ext uri="{FF2B5EF4-FFF2-40B4-BE49-F238E27FC236}">
                <a16:creationId xmlns:a16="http://schemas.microsoft.com/office/drawing/2014/main" id="{B2FC4886-1221-5C39-974E-95C6706C102E}"/>
              </a:ext>
            </a:extLst>
          </p:cNvPr>
          <p:cNvSpPr txBox="1"/>
          <p:nvPr/>
        </p:nvSpPr>
        <p:spPr>
          <a:xfrm>
            <a:off x="4649030" y="715025"/>
            <a:ext cx="2917682" cy="646331"/>
          </a:xfrm>
          <a:prstGeom prst="rect">
            <a:avLst/>
          </a:prstGeom>
          <a:noFill/>
        </p:spPr>
        <p:txBody>
          <a:bodyPr wrap="square">
            <a:spAutoFit/>
          </a:bodyPr>
          <a:lstStyle/>
          <a:p>
            <a:pPr algn="ctr"/>
            <a:r>
              <a:rPr lang="en-US" sz="3600">
                <a:solidFill>
                  <a:srgbClr val="9CDCFE"/>
                </a:solidFill>
                <a:latin typeface="Ubuntu" panose="020B0504030602030204" pitchFamily="34" charset="0"/>
              </a:rPr>
              <a:t>?:1</a:t>
            </a:r>
            <a:endParaRPr lang="en-US" sz="3600" dirty="0">
              <a:solidFill>
                <a:srgbClr val="9CDCFE"/>
              </a:solidFill>
              <a:latin typeface="Ubuntu" panose="020B0504030602030204" pitchFamily="34" charset="0"/>
            </a:endParaRPr>
          </a:p>
        </p:txBody>
      </p:sp>
      <p:sp>
        <p:nvSpPr>
          <p:cNvPr id="55" name="TextBox 54">
            <a:extLst>
              <a:ext uri="{FF2B5EF4-FFF2-40B4-BE49-F238E27FC236}">
                <a16:creationId xmlns:a16="http://schemas.microsoft.com/office/drawing/2014/main" id="{57D5D8D1-1EF7-354A-AD1D-A010955C1D44}"/>
              </a:ext>
            </a:extLst>
          </p:cNvPr>
          <p:cNvSpPr txBox="1"/>
          <p:nvPr/>
        </p:nvSpPr>
        <p:spPr>
          <a:xfrm>
            <a:off x="2815527" y="4631196"/>
            <a:ext cx="2917682" cy="646331"/>
          </a:xfrm>
          <a:prstGeom prst="rect">
            <a:avLst/>
          </a:prstGeom>
          <a:noFill/>
        </p:spPr>
        <p:txBody>
          <a:bodyPr wrap="square">
            <a:spAutoFit/>
          </a:bodyPr>
          <a:lstStyle/>
          <a:p>
            <a:pPr algn="ctr"/>
            <a:r>
              <a:rPr lang="en-US" sz="3600" dirty="0">
                <a:solidFill>
                  <a:srgbClr val="9CDCFE"/>
                </a:solidFill>
                <a:latin typeface="Ubuntu" panose="020B0504030602030204" pitchFamily="34" charset="0"/>
              </a:rPr>
              <a:t>?%</a:t>
            </a:r>
          </a:p>
        </p:txBody>
      </p:sp>
      <p:sp>
        <p:nvSpPr>
          <p:cNvPr id="56" name="TextBox 55">
            <a:extLst>
              <a:ext uri="{FF2B5EF4-FFF2-40B4-BE49-F238E27FC236}">
                <a16:creationId xmlns:a16="http://schemas.microsoft.com/office/drawing/2014/main" id="{D423FDE0-132A-0F31-EF33-B83F6AD207C4}"/>
              </a:ext>
            </a:extLst>
          </p:cNvPr>
          <p:cNvSpPr txBox="1"/>
          <p:nvPr/>
        </p:nvSpPr>
        <p:spPr>
          <a:xfrm>
            <a:off x="7622356" y="2547680"/>
            <a:ext cx="2917682" cy="646331"/>
          </a:xfrm>
          <a:prstGeom prst="rect">
            <a:avLst/>
          </a:prstGeom>
          <a:noFill/>
        </p:spPr>
        <p:txBody>
          <a:bodyPr wrap="square">
            <a:spAutoFit/>
          </a:bodyPr>
          <a:lstStyle/>
          <a:p>
            <a:pPr algn="ctr"/>
            <a:r>
              <a:rPr lang="en-US" sz="3600" dirty="0">
                <a:solidFill>
                  <a:srgbClr val="9CDCFE"/>
                </a:solidFill>
                <a:latin typeface="Ubuntu" panose="020B0504030602030204" pitchFamily="34" charset="0"/>
              </a:rPr>
              <a:t>?%</a:t>
            </a:r>
          </a:p>
        </p:txBody>
      </p:sp>
      <p:sp>
        <p:nvSpPr>
          <p:cNvPr id="57" name="TextBox 56">
            <a:extLst>
              <a:ext uri="{FF2B5EF4-FFF2-40B4-BE49-F238E27FC236}">
                <a16:creationId xmlns:a16="http://schemas.microsoft.com/office/drawing/2014/main" id="{410CBDAB-7442-3426-5219-74A169BC7CBE}"/>
              </a:ext>
            </a:extLst>
          </p:cNvPr>
          <p:cNvSpPr txBox="1"/>
          <p:nvPr/>
        </p:nvSpPr>
        <p:spPr>
          <a:xfrm>
            <a:off x="6458796" y="4630608"/>
            <a:ext cx="2917682" cy="646331"/>
          </a:xfrm>
          <a:prstGeom prst="rect">
            <a:avLst/>
          </a:prstGeom>
          <a:noFill/>
        </p:spPr>
        <p:txBody>
          <a:bodyPr wrap="square">
            <a:spAutoFit/>
          </a:bodyPr>
          <a:lstStyle/>
          <a:p>
            <a:pPr algn="ctr"/>
            <a:r>
              <a:rPr lang="en-US" sz="3600">
                <a:solidFill>
                  <a:srgbClr val="9CDCFE"/>
                </a:solidFill>
                <a:latin typeface="Ubuntu" panose="020B0504030602030204" pitchFamily="34" charset="0"/>
              </a:rPr>
              <a:t>?%</a:t>
            </a:r>
            <a:endParaRPr lang="en-US" sz="3600" dirty="0">
              <a:solidFill>
                <a:srgbClr val="9CDCFE"/>
              </a:solidFill>
              <a:latin typeface="Ubuntu" panose="020B0504030602030204" pitchFamily="34" charset="0"/>
            </a:endParaRPr>
          </a:p>
        </p:txBody>
      </p:sp>
    </p:spTree>
    <p:extLst>
      <p:ext uri="{BB962C8B-B14F-4D97-AF65-F5344CB8AC3E}">
        <p14:creationId xmlns:p14="http://schemas.microsoft.com/office/powerpoint/2010/main" val="388508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xit" presetSubtype="0" fill="hold" grpId="0" nodeType="withEffect">
                                  <p:stCondLst>
                                    <p:cond delay="0"/>
                                  </p:stCondLst>
                                  <p:childTnLst>
                                    <p:animEffect transition="out" filter="fade">
                                      <p:cBhvr>
                                        <p:cTn id="9" dur="500"/>
                                        <p:tgtEl>
                                          <p:spTgt spid="53"/>
                                        </p:tgtEl>
                                      </p:cBhvr>
                                    </p:animEffect>
                                    <p:set>
                                      <p:cBhvr>
                                        <p:cTn id="10" dur="1" fill="hold">
                                          <p:stCondLst>
                                            <p:cond delay="499"/>
                                          </p:stCondLst>
                                        </p:cTn>
                                        <p:tgtEl>
                                          <p:spTgt spid="53"/>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1" nodeType="click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xit" presetSubtype="0" fill="hold" grpId="0" nodeType="withEffect">
                                  <p:stCondLst>
                                    <p:cond delay="0"/>
                                  </p:stCondLst>
                                  <p:childTnLst>
                                    <p:animEffect transition="out" filter="fade">
                                      <p:cBhvr>
                                        <p:cTn id="34" dur="500"/>
                                        <p:tgtEl>
                                          <p:spTgt spid="54"/>
                                        </p:tgtEl>
                                      </p:cBhvr>
                                    </p:animEffect>
                                    <p:set>
                                      <p:cBhvr>
                                        <p:cTn id="35" dur="1" fill="hold">
                                          <p:stCondLst>
                                            <p:cond delay="499"/>
                                          </p:stCondLst>
                                        </p:cTn>
                                        <p:tgtEl>
                                          <p:spTgt spid="5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2" nodeType="click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500"/>
                                        <p:tgtEl>
                                          <p:spTgt spid="5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xit" presetSubtype="0" fill="hold" grpId="0" nodeType="withEffect">
                                  <p:stCondLst>
                                    <p:cond delay="0"/>
                                  </p:stCondLst>
                                  <p:childTnLst>
                                    <p:animEffect transition="out" filter="fade">
                                      <p:cBhvr>
                                        <p:cTn id="53" dur="500"/>
                                        <p:tgtEl>
                                          <p:spTgt spid="56"/>
                                        </p:tgtEl>
                                      </p:cBhvr>
                                    </p:animEffect>
                                    <p:set>
                                      <p:cBhvr>
                                        <p:cTn id="54" dur="1" fill="hold">
                                          <p:stCondLst>
                                            <p:cond delay="499"/>
                                          </p:stCondLst>
                                        </p:cTn>
                                        <p:tgtEl>
                                          <p:spTgt spid="5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1" nodeType="click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fade">
                                      <p:cBhvr>
                                        <p:cTn id="59" dur="500"/>
                                        <p:tgtEl>
                                          <p:spTgt spid="5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fade">
                                      <p:cBhvr>
                                        <p:cTn id="68" dur="500"/>
                                        <p:tgtEl>
                                          <p:spTgt spid="4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xit" presetSubtype="0" fill="hold" grpId="0" nodeType="withEffect">
                                  <p:stCondLst>
                                    <p:cond delay="0"/>
                                  </p:stCondLst>
                                  <p:childTnLst>
                                    <p:animEffect transition="out" filter="fade">
                                      <p:cBhvr>
                                        <p:cTn id="75" dur="500"/>
                                        <p:tgtEl>
                                          <p:spTgt spid="57"/>
                                        </p:tgtEl>
                                      </p:cBhvr>
                                    </p:animEffect>
                                    <p:set>
                                      <p:cBhvr>
                                        <p:cTn id="76" dur="1" fill="hold">
                                          <p:stCondLst>
                                            <p:cond delay="499"/>
                                          </p:stCondLst>
                                        </p:cTn>
                                        <p:tgtEl>
                                          <p:spTgt spid="57"/>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2" nodeType="click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fade">
                                      <p:cBhvr>
                                        <p:cTn id="81" dur="500"/>
                                        <p:tgtEl>
                                          <p:spTgt spid="5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fade">
                                      <p:cBhvr>
                                        <p:cTn id="84" dur="500"/>
                                        <p:tgtEl>
                                          <p:spTgt spid="3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500"/>
                                        <p:tgtEl>
                                          <p:spTgt spid="3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fade">
                                      <p:cBhvr>
                                        <p:cTn id="90" dur="500"/>
                                        <p:tgtEl>
                                          <p:spTgt spid="41"/>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fade">
                                      <p:cBhvr>
                                        <p:cTn id="95" dur="500"/>
                                        <p:tgtEl>
                                          <p:spTgt spid="40"/>
                                        </p:tgtEl>
                                      </p:cBhvr>
                                    </p:animEffect>
                                  </p:childTnLst>
                                </p:cTn>
                              </p:par>
                              <p:par>
                                <p:cTn id="96" presetID="10" presetClass="exit" presetSubtype="0" fill="hold" grpId="0" nodeType="withEffect">
                                  <p:stCondLst>
                                    <p:cond delay="0"/>
                                  </p:stCondLst>
                                  <p:childTnLst>
                                    <p:animEffect transition="out" filter="fade">
                                      <p:cBhvr>
                                        <p:cTn id="97" dur="500"/>
                                        <p:tgtEl>
                                          <p:spTgt spid="55"/>
                                        </p:tgtEl>
                                      </p:cBhvr>
                                    </p:animEffect>
                                    <p:set>
                                      <p:cBhvr>
                                        <p:cTn id="98" dur="1" fill="hold">
                                          <p:stCondLst>
                                            <p:cond delay="499"/>
                                          </p:stCondLst>
                                        </p:cTn>
                                        <p:tgtEl>
                                          <p:spTgt spid="55"/>
                                        </p:tgtEl>
                                        <p:attrNameLst>
                                          <p:attrName>style.visibility</p:attrName>
                                        </p:attrNameLst>
                                      </p:cBhvr>
                                      <p:to>
                                        <p:strVal val="hidden"/>
                                      </p:to>
                                    </p:set>
                                  </p:childTnLst>
                                </p:cTn>
                              </p:par>
                              <p:par>
                                <p:cTn id="99" presetID="10" presetClass="entr" presetSubtype="0" fill="hold" grpId="1" nodeType="withEffect">
                                  <p:stCondLst>
                                    <p:cond delay="0"/>
                                  </p:stCondLst>
                                  <p:childTnLst>
                                    <p:set>
                                      <p:cBhvr>
                                        <p:cTn id="100" dur="1" fill="hold">
                                          <p:stCondLst>
                                            <p:cond delay="0"/>
                                          </p:stCondLst>
                                        </p:cTn>
                                        <p:tgtEl>
                                          <p:spTgt spid="55"/>
                                        </p:tgtEl>
                                        <p:attrNameLst>
                                          <p:attrName>style.visibility</p:attrName>
                                        </p:attrNameLst>
                                      </p:cBhvr>
                                      <p:to>
                                        <p:strVal val="visible"/>
                                      </p:to>
                                    </p:set>
                                    <p:animEffect transition="in" filter="fade">
                                      <p:cBhvr>
                                        <p:cTn id="10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21" grpId="0" animBg="1"/>
      <p:bldP spid="22" grpId="0"/>
      <p:bldP spid="23" grpId="0"/>
      <p:bldP spid="24" grpId="0"/>
      <p:bldP spid="38" grpId="0" animBg="1"/>
      <p:bldP spid="39" grpId="0"/>
      <p:bldP spid="40" grpId="0"/>
      <p:bldP spid="41" grpId="0"/>
      <p:bldP spid="42" grpId="0" animBg="1"/>
      <p:bldP spid="43" grpId="0"/>
      <p:bldP spid="44" grpId="0"/>
      <p:bldP spid="46" grpId="0" animBg="1"/>
      <p:bldP spid="47" grpId="0"/>
      <p:bldP spid="48" grpId="0"/>
      <p:bldP spid="49" grpId="0"/>
      <p:bldP spid="53" grpId="0"/>
      <p:bldP spid="54" grpId="0"/>
      <p:bldP spid="54" grpId="1"/>
      <p:bldP spid="55" grpId="0"/>
      <p:bldP spid="55" grpId="1"/>
      <p:bldP spid="55" grpId="2"/>
      <p:bldP spid="56" grpId="0"/>
      <p:bldP spid="56" grpId="2"/>
      <p:bldP spid="57" grpId="0"/>
      <p:bldP spid="5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5A2653A8-3ED7-3B09-78DE-F58B9018AB30}"/>
              </a:ext>
            </a:extLst>
          </p:cNvPr>
          <p:cNvSpPr txBox="1"/>
          <p:nvPr/>
        </p:nvSpPr>
        <p:spPr>
          <a:xfrm>
            <a:off x="88264" y="6077744"/>
            <a:ext cx="5843016" cy="646331"/>
          </a:xfrm>
          <a:prstGeom prst="rect">
            <a:avLst/>
          </a:prstGeom>
          <a:noFill/>
        </p:spPr>
        <p:txBody>
          <a:bodyPr wrap="square" rtlCol="0">
            <a:spAutoFit/>
          </a:bodyPr>
          <a:lstStyle/>
          <a:p>
            <a:r>
              <a:rPr lang="en-US" sz="2000" dirty="0">
                <a:solidFill>
                  <a:schemeClr val="tx1">
                    <a:lumMod val="50000"/>
                    <a:lumOff val="50000"/>
                  </a:schemeClr>
                </a:solidFill>
                <a:latin typeface="Ubuntu Condensed" panose="020B0506030602030204" pitchFamily="34" charset="0"/>
              </a:rPr>
              <a:t>2023 </a:t>
            </a:r>
            <a:r>
              <a:rPr lang="nl-NL" sz="2000" dirty="0">
                <a:solidFill>
                  <a:schemeClr val="tx1">
                    <a:lumMod val="50000"/>
                    <a:lumOff val="50000"/>
                  </a:schemeClr>
                </a:solidFill>
                <a:latin typeface="Ubuntu Condensed" panose="020B0506030602030204" pitchFamily="34" charset="0"/>
              </a:rPr>
              <a:t>State of Cloud </a:t>
            </a:r>
            <a:r>
              <a:rPr lang="nl-NL" sz="2000" dirty="0" err="1">
                <a:solidFill>
                  <a:schemeClr val="tx1">
                    <a:lumMod val="50000"/>
                    <a:lumOff val="50000"/>
                  </a:schemeClr>
                </a:solidFill>
                <a:latin typeface="Ubuntu Condensed" panose="020B0506030602030204" pitchFamily="34" charset="0"/>
              </a:rPr>
              <a:t>Permissions</a:t>
            </a:r>
            <a:r>
              <a:rPr lang="nl-NL" sz="2000" dirty="0">
                <a:solidFill>
                  <a:schemeClr val="tx1">
                    <a:lumMod val="50000"/>
                    <a:lumOff val="50000"/>
                  </a:schemeClr>
                </a:solidFill>
                <a:latin typeface="Ubuntu Condensed" panose="020B0506030602030204" pitchFamily="34" charset="0"/>
              </a:rPr>
              <a:t> </a:t>
            </a:r>
            <a:r>
              <a:rPr lang="nl-NL" sz="2000" dirty="0" err="1">
                <a:solidFill>
                  <a:schemeClr val="tx1">
                    <a:lumMod val="50000"/>
                    <a:lumOff val="50000"/>
                  </a:schemeClr>
                </a:solidFill>
                <a:latin typeface="Ubuntu Condensed" panose="020B0506030602030204" pitchFamily="34" charset="0"/>
              </a:rPr>
              <a:t>Risks</a:t>
            </a:r>
            <a:r>
              <a:rPr lang="nl-NL" sz="2000" dirty="0">
                <a:solidFill>
                  <a:schemeClr val="tx1">
                    <a:lumMod val="50000"/>
                    <a:lumOff val="50000"/>
                  </a:schemeClr>
                </a:solidFill>
                <a:latin typeface="Ubuntu Condensed" panose="020B0506030602030204" pitchFamily="34" charset="0"/>
              </a:rPr>
              <a:t> Report </a:t>
            </a:r>
          </a:p>
          <a:p>
            <a:r>
              <a:rPr lang="nl-NL" sz="1600" dirty="0" err="1">
                <a:solidFill>
                  <a:schemeClr val="tx1">
                    <a:lumMod val="50000"/>
                    <a:lumOff val="50000"/>
                  </a:schemeClr>
                </a:solidFill>
                <a:latin typeface="Ubuntu Condensed" panose="020B0506030602030204" pitchFamily="34" charset="0"/>
              </a:rPr>
              <a:t>https</a:t>
            </a:r>
            <a:r>
              <a:rPr lang="nl-NL" sz="1600" dirty="0">
                <a:solidFill>
                  <a:schemeClr val="tx1">
                    <a:lumMod val="50000"/>
                    <a:lumOff val="50000"/>
                  </a:schemeClr>
                </a:solidFill>
                <a:latin typeface="Ubuntu Condensed" panose="020B0506030602030204" pitchFamily="34" charset="0"/>
              </a:rPr>
              <a:t>://</a:t>
            </a:r>
            <a:r>
              <a:rPr lang="nl-NL" sz="1600" dirty="0" err="1">
                <a:solidFill>
                  <a:schemeClr val="tx1">
                    <a:lumMod val="50000"/>
                    <a:lumOff val="50000"/>
                  </a:schemeClr>
                </a:solidFill>
                <a:latin typeface="Ubuntu Condensed" panose="020B0506030602030204" pitchFamily="34" charset="0"/>
              </a:rPr>
              <a:t>aka.ms</a:t>
            </a:r>
            <a:r>
              <a:rPr lang="nl-NL" sz="1600" dirty="0">
                <a:solidFill>
                  <a:schemeClr val="tx1">
                    <a:lumMod val="50000"/>
                    <a:lumOff val="50000"/>
                  </a:schemeClr>
                </a:solidFill>
                <a:latin typeface="Ubuntu Condensed" panose="020B0506030602030204" pitchFamily="34" charset="0"/>
              </a:rPr>
              <a:t>/</a:t>
            </a:r>
            <a:r>
              <a:rPr lang="nl-NL" sz="1600" dirty="0" err="1">
                <a:solidFill>
                  <a:schemeClr val="tx1">
                    <a:lumMod val="50000"/>
                    <a:lumOff val="50000"/>
                  </a:schemeClr>
                </a:solidFill>
                <a:latin typeface="Ubuntu Condensed" panose="020B0506030602030204" pitchFamily="34" charset="0"/>
              </a:rPr>
              <a:t>cloudpermissionsrisksreport</a:t>
            </a:r>
            <a:endParaRPr lang="nl-NL" sz="2000" dirty="0">
              <a:solidFill>
                <a:schemeClr val="tx1">
                  <a:lumMod val="50000"/>
                  <a:lumOff val="50000"/>
                </a:schemeClr>
              </a:solidFill>
              <a:latin typeface="Ubuntu Condensed" panose="020B0506030602030204" pitchFamily="34" charset="0"/>
            </a:endParaRPr>
          </a:p>
        </p:txBody>
      </p:sp>
      <p:sp>
        <p:nvSpPr>
          <p:cNvPr id="3" name="Title 2">
            <a:extLst>
              <a:ext uri="{FF2B5EF4-FFF2-40B4-BE49-F238E27FC236}">
                <a16:creationId xmlns:a16="http://schemas.microsoft.com/office/drawing/2014/main" id="{82464F72-9E70-2EA8-8E25-56B48AE31EBA}"/>
              </a:ext>
            </a:extLst>
          </p:cNvPr>
          <p:cNvSpPr>
            <a:spLocks noGrp="1"/>
          </p:cNvSpPr>
          <p:nvPr>
            <p:ph type="title"/>
          </p:nvPr>
        </p:nvSpPr>
        <p:spPr/>
        <p:txBody>
          <a:bodyPr/>
          <a:lstStyle/>
          <a:p>
            <a:r>
              <a:rPr lang="en-US" dirty="0"/>
              <a:t>Let’s Talk Security</a:t>
            </a:r>
          </a:p>
        </p:txBody>
      </p:sp>
      <p:sp>
        <p:nvSpPr>
          <p:cNvPr id="2" name="TextBox 1">
            <a:extLst>
              <a:ext uri="{FF2B5EF4-FFF2-40B4-BE49-F238E27FC236}">
                <a16:creationId xmlns:a16="http://schemas.microsoft.com/office/drawing/2014/main" id="{F8C026DA-B4CB-788C-4AD3-E1CB7DFC2241}"/>
              </a:ext>
            </a:extLst>
          </p:cNvPr>
          <p:cNvSpPr txBox="1"/>
          <p:nvPr/>
        </p:nvSpPr>
        <p:spPr>
          <a:xfrm>
            <a:off x="1413164" y="3429000"/>
            <a:ext cx="2137558" cy="923330"/>
          </a:xfrm>
          <a:prstGeom prst="rect">
            <a:avLst/>
          </a:prstGeom>
          <a:noFill/>
        </p:spPr>
        <p:txBody>
          <a:bodyPr wrap="square" rtlCol="0">
            <a:spAutoFit/>
          </a:bodyPr>
          <a:lstStyle/>
          <a:p>
            <a:r>
              <a:rPr lang="en-US" dirty="0"/>
              <a:t>40 000 permissions across clouds</a:t>
            </a:r>
          </a:p>
          <a:p>
            <a:r>
              <a:rPr lang="en-US" dirty="0"/>
              <a:t>&gt; 50% are high risk</a:t>
            </a:r>
          </a:p>
        </p:txBody>
      </p:sp>
      <p:sp>
        <p:nvSpPr>
          <p:cNvPr id="4" name="TextBox 3">
            <a:extLst>
              <a:ext uri="{FF2B5EF4-FFF2-40B4-BE49-F238E27FC236}">
                <a16:creationId xmlns:a16="http://schemas.microsoft.com/office/drawing/2014/main" id="{A543C698-A074-8BD8-29A3-634476C992EB}"/>
              </a:ext>
            </a:extLst>
          </p:cNvPr>
          <p:cNvSpPr txBox="1"/>
          <p:nvPr/>
        </p:nvSpPr>
        <p:spPr>
          <a:xfrm>
            <a:off x="3943333" y="3391739"/>
            <a:ext cx="3523013" cy="646331"/>
          </a:xfrm>
          <a:prstGeom prst="rect">
            <a:avLst/>
          </a:prstGeom>
          <a:noFill/>
        </p:spPr>
        <p:txBody>
          <a:bodyPr wrap="square" rtlCol="0">
            <a:spAutoFit/>
          </a:bodyPr>
          <a:lstStyle/>
          <a:p>
            <a:r>
              <a:rPr lang="en-US" dirty="0"/>
              <a:t>10:1</a:t>
            </a:r>
            <a:br>
              <a:rPr lang="en-US" dirty="0"/>
            </a:br>
            <a:r>
              <a:rPr lang="en-US" dirty="0"/>
              <a:t>Workload Identities to Human</a:t>
            </a:r>
          </a:p>
        </p:txBody>
      </p:sp>
      <p:sp>
        <p:nvSpPr>
          <p:cNvPr id="5" name="TextBox 4">
            <a:extLst>
              <a:ext uri="{FF2B5EF4-FFF2-40B4-BE49-F238E27FC236}">
                <a16:creationId xmlns:a16="http://schemas.microsoft.com/office/drawing/2014/main" id="{81FE77D5-FBAC-4BDD-F396-DE462B75DCC0}"/>
              </a:ext>
            </a:extLst>
          </p:cNvPr>
          <p:cNvSpPr txBox="1"/>
          <p:nvPr/>
        </p:nvSpPr>
        <p:spPr>
          <a:xfrm>
            <a:off x="7466345" y="3391738"/>
            <a:ext cx="2497052" cy="646331"/>
          </a:xfrm>
          <a:prstGeom prst="rect">
            <a:avLst/>
          </a:prstGeom>
          <a:noFill/>
        </p:spPr>
        <p:txBody>
          <a:bodyPr wrap="square" rtlCol="0">
            <a:spAutoFit/>
          </a:bodyPr>
          <a:lstStyle/>
          <a:p>
            <a:r>
              <a:rPr lang="en-US" dirty="0"/>
              <a:t>&gt; 50% of identities are “super admins”</a:t>
            </a:r>
          </a:p>
        </p:txBody>
      </p:sp>
      <p:sp>
        <p:nvSpPr>
          <p:cNvPr id="7" name="TextBox 6">
            <a:extLst>
              <a:ext uri="{FF2B5EF4-FFF2-40B4-BE49-F238E27FC236}">
                <a16:creationId xmlns:a16="http://schemas.microsoft.com/office/drawing/2014/main" id="{1FE46BC3-0D7A-A27C-5FB0-6D4C0B7C48E6}"/>
              </a:ext>
            </a:extLst>
          </p:cNvPr>
          <p:cNvSpPr txBox="1"/>
          <p:nvPr/>
        </p:nvSpPr>
        <p:spPr>
          <a:xfrm>
            <a:off x="7155608" y="4734740"/>
            <a:ext cx="2497052" cy="646331"/>
          </a:xfrm>
          <a:prstGeom prst="rect">
            <a:avLst/>
          </a:prstGeom>
          <a:noFill/>
        </p:spPr>
        <p:txBody>
          <a:bodyPr wrap="square" rtlCol="0">
            <a:spAutoFit/>
          </a:bodyPr>
          <a:lstStyle/>
          <a:p>
            <a:r>
              <a:rPr lang="en-US" dirty="0"/>
              <a:t>1% of granted permissions are used</a:t>
            </a:r>
          </a:p>
        </p:txBody>
      </p:sp>
      <p:sp>
        <p:nvSpPr>
          <p:cNvPr id="8" name="TextBox 7">
            <a:extLst>
              <a:ext uri="{FF2B5EF4-FFF2-40B4-BE49-F238E27FC236}">
                <a16:creationId xmlns:a16="http://schemas.microsoft.com/office/drawing/2014/main" id="{8C313DD4-8301-0202-2D42-31698DE9AFCD}"/>
              </a:ext>
            </a:extLst>
          </p:cNvPr>
          <p:cNvSpPr txBox="1"/>
          <p:nvPr/>
        </p:nvSpPr>
        <p:spPr>
          <a:xfrm>
            <a:off x="3686034" y="4734740"/>
            <a:ext cx="2497052" cy="1200329"/>
          </a:xfrm>
          <a:prstGeom prst="rect">
            <a:avLst/>
          </a:prstGeom>
          <a:noFill/>
        </p:spPr>
        <p:txBody>
          <a:bodyPr wrap="square" rtlCol="0">
            <a:spAutoFit/>
          </a:bodyPr>
          <a:lstStyle/>
          <a:p>
            <a:r>
              <a:rPr lang="en-US" dirty="0"/>
              <a:t>60% of all identities are inactive, 80% of workload identities (90 days)</a:t>
            </a:r>
          </a:p>
        </p:txBody>
      </p:sp>
      <p:pic>
        <p:nvPicPr>
          <p:cNvPr id="14" name="Picture 13">
            <a:extLst>
              <a:ext uri="{FF2B5EF4-FFF2-40B4-BE49-F238E27FC236}">
                <a16:creationId xmlns:a16="http://schemas.microsoft.com/office/drawing/2014/main" id="{D8F924F8-B65D-5358-7E57-3A52DE99DF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79" y="-29688"/>
            <a:ext cx="12297558" cy="6917376"/>
          </a:xfrm>
          <a:prstGeom prst="rect">
            <a:avLst/>
          </a:prstGeom>
        </p:spPr>
      </p:pic>
    </p:spTree>
    <p:extLst>
      <p:ext uri="{BB962C8B-B14F-4D97-AF65-F5344CB8AC3E}">
        <p14:creationId xmlns:p14="http://schemas.microsoft.com/office/powerpoint/2010/main" val="14975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normAutofit fontScale="90000"/>
          </a:bodyPr>
          <a:lstStyle/>
          <a:p>
            <a:r>
              <a:rPr lang="fr-FR" dirty="0"/>
              <a:t>Agenda Notes / Session </a:t>
            </a:r>
            <a:r>
              <a:rPr lang="fr-FR" dirty="0" err="1"/>
              <a:t>Overview</a:t>
            </a:r>
            <a:r>
              <a:rPr lang="fr-FR" dirty="0"/>
              <a:t>	</a:t>
            </a:r>
            <a:endParaRPr lang="en-GB" dirty="0"/>
          </a:p>
        </p:txBody>
      </p:sp>
      <p:sp>
        <p:nvSpPr>
          <p:cNvPr id="3" name="Espace réservé du contenu 2">
            <a:extLst>
              <a:ext uri="{FF2B5EF4-FFF2-40B4-BE49-F238E27FC236}">
                <a16:creationId xmlns:a16="http://schemas.microsoft.com/office/drawing/2014/main" id="{07D5023A-BA6F-B725-CF78-FD889E577EA6}"/>
              </a:ext>
            </a:extLst>
          </p:cNvPr>
          <p:cNvSpPr>
            <a:spLocks noGrp="1"/>
          </p:cNvSpPr>
          <p:nvPr>
            <p:ph idx="1"/>
          </p:nvPr>
        </p:nvSpPr>
        <p:spPr>
          <a:xfrm>
            <a:off x="838200" y="1357745"/>
            <a:ext cx="10515600" cy="5375563"/>
          </a:xfrm>
        </p:spPr>
        <p:txBody>
          <a:bodyPr>
            <a:normAutofit fontScale="40000" lnSpcReduction="20000"/>
          </a:bodyPr>
          <a:lstStyle/>
          <a:p>
            <a:pPr>
              <a:buFont typeface="Wingdings" panose="05000000000000000000" pitchFamily="2" charset="2"/>
              <a:buChar char="§"/>
            </a:pPr>
            <a:r>
              <a:rPr lang="en-GB" dirty="0"/>
              <a:t>45min</a:t>
            </a:r>
          </a:p>
          <a:p>
            <a:pPr lvl="1"/>
            <a:r>
              <a:rPr lang="en-GB" dirty="0"/>
              <a:t>Intro</a:t>
            </a:r>
          </a:p>
          <a:p>
            <a:pPr lvl="2"/>
            <a:r>
              <a:rPr lang="en-GB" dirty="0"/>
              <a:t>”Identity is the new perimeter” - It’s complicated</a:t>
            </a:r>
          </a:p>
          <a:p>
            <a:pPr lvl="2"/>
            <a:r>
              <a:rPr lang="en-GB" dirty="0"/>
              <a:t>Sponsors</a:t>
            </a:r>
          </a:p>
          <a:p>
            <a:pPr lvl="2"/>
            <a:r>
              <a:rPr lang="en-GB" dirty="0"/>
              <a:t>Who am I?</a:t>
            </a:r>
          </a:p>
          <a:p>
            <a:pPr lvl="2"/>
            <a:r>
              <a:rPr lang="en-GB" dirty="0"/>
              <a:t>State of Cloud Permissions Numbers – Why is it like this? Because it’s complicated.</a:t>
            </a:r>
          </a:p>
          <a:p>
            <a:pPr lvl="1"/>
            <a:r>
              <a:rPr lang="en-GB" dirty="0"/>
              <a:t>Identity Types in Azure</a:t>
            </a:r>
          </a:p>
          <a:p>
            <a:pPr lvl="2"/>
            <a:r>
              <a:rPr lang="en-GB" dirty="0"/>
              <a:t>What are Workload Identities?</a:t>
            </a:r>
          </a:p>
          <a:p>
            <a:pPr lvl="1"/>
            <a:r>
              <a:rPr lang="en-GB" dirty="0"/>
              <a:t>Applications</a:t>
            </a:r>
          </a:p>
          <a:p>
            <a:pPr lvl="2"/>
            <a:r>
              <a:rPr lang="en-GB" dirty="0"/>
              <a:t>Token audience, API permissions, Claims (such as MFA)</a:t>
            </a:r>
          </a:p>
          <a:p>
            <a:pPr lvl="2"/>
            <a:r>
              <a:rPr lang="en-GB" dirty="0"/>
              <a:t>Public / Confidential Clients</a:t>
            </a:r>
          </a:p>
          <a:p>
            <a:pPr lvl="2"/>
            <a:r>
              <a:rPr lang="en-GB" dirty="0"/>
              <a:t>Consent</a:t>
            </a:r>
          </a:p>
          <a:p>
            <a:pPr lvl="1"/>
            <a:r>
              <a:rPr lang="en-GB" dirty="0"/>
              <a:t>Credentials</a:t>
            </a:r>
          </a:p>
          <a:p>
            <a:pPr lvl="1"/>
            <a:r>
              <a:rPr lang="en-GB" dirty="0"/>
              <a:t>Tokens (types)</a:t>
            </a:r>
          </a:p>
          <a:p>
            <a:pPr lvl="2"/>
            <a:r>
              <a:rPr lang="en-GB" dirty="0"/>
              <a:t>How to protect them –&gt; MSAL / WAM, Token Protection</a:t>
            </a:r>
          </a:p>
          <a:p>
            <a:pPr lvl="1"/>
            <a:r>
              <a:rPr lang="en-GB" dirty="0"/>
              <a:t>OAuth flows</a:t>
            </a:r>
          </a:p>
          <a:p>
            <a:r>
              <a:rPr lang="en-GB" b="1" dirty="0"/>
              <a:t>15min break</a:t>
            </a:r>
          </a:p>
          <a:p>
            <a:pPr>
              <a:buFont typeface="Wingdings" panose="05000000000000000000" pitchFamily="2" charset="2"/>
              <a:buChar char="§"/>
            </a:pPr>
            <a:r>
              <a:rPr lang="en-GB" dirty="0"/>
              <a:t>45min</a:t>
            </a:r>
          </a:p>
          <a:p>
            <a:pPr lvl="1"/>
            <a:r>
              <a:rPr lang="en-GB" dirty="0"/>
              <a:t>Entra vs RBAC</a:t>
            </a:r>
          </a:p>
          <a:p>
            <a:pPr lvl="2"/>
            <a:r>
              <a:rPr lang="en-GB" dirty="0"/>
              <a:t>Role Definitions &amp; Role Assignments</a:t>
            </a:r>
          </a:p>
          <a:p>
            <a:pPr lvl="1"/>
            <a:r>
              <a:rPr lang="en-GB" dirty="0"/>
              <a:t>Resources (APIs - Graph, AZDO, PIM) and Permissions / Scopes (</a:t>
            </a:r>
            <a:r>
              <a:rPr lang="en-GB" dirty="0" err="1"/>
              <a:t>Directory.ReadAll</a:t>
            </a:r>
            <a:r>
              <a:rPr lang="en-GB" dirty="0"/>
              <a:t>, .default)</a:t>
            </a:r>
          </a:p>
          <a:p>
            <a:pPr lvl="2"/>
            <a:r>
              <a:rPr lang="en-GB" dirty="0"/>
              <a:t>Apps always get .default (with everything)</a:t>
            </a:r>
          </a:p>
          <a:p>
            <a:pPr lvl="1"/>
            <a:r>
              <a:rPr lang="en-GB" dirty="0"/>
              <a:t>Demos - </a:t>
            </a:r>
            <a:r>
              <a:rPr lang="en-GB" dirty="0" err="1"/>
              <a:t>Az.Accounts</a:t>
            </a:r>
            <a:r>
              <a:rPr lang="en-GB" dirty="0"/>
              <a:t>, </a:t>
            </a:r>
            <a:r>
              <a:rPr lang="en-GB" dirty="0" err="1"/>
              <a:t>AzAuth</a:t>
            </a:r>
            <a:r>
              <a:rPr lang="en-GB" dirty="0"/>
              <a:t> with custom token caching</a:t>
            </a:r>
          </a:p>
          <a:p>
            <a:pPr lvl="1"/>
            <a:r>
              <a:rPr lang="en-GB" dirty="0"/>
              <a:t>Recommendations</a:t>
            </a:r>
          </a:p>
          <a:p>
            <a:pPr lvl="2"/>
            <a:r>
              <a:rPr lang="en-GB" dirty="0"/>
              <a:t>Least Privilege, Identity Protection, Workload ID Premium, Consider the bigger picture, Don’t Share Identities, Missing Lifecycle &amp; Access Reviews &amp; Ownership,</a:t>
            </a:r>
          </a:p>
          <a:p>
            <a:pPr lvl="1"/>
            <a:r>
              <a:rPr lang="en-GB" dirty="0"/>
              <a:t>Q&amp;A – During, or at the end? Both?</a:t>
            </a:r>
          </a:p>
        </p:txBody>
      </p:sp>
    </p:spTree>
    <p:extLst>
      <p:ext uri="{BB962C8B-B14F-4D97-AF65-F5344CB8AC3E}">
        <p14:creationId xmlns:p14="http://schemas.microsoft.com/office/powerpoint/2010/main" val="1101361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lstStyle/>
          <a:p>
            <a:r>
              <a:rPr lang="fr-FR" dirty="0"/>
              <a:t>Notes</a:t>
            </a:r>
            <a:endParaRPr lang="en-GB" dirty="0"/>
          </a:p>
        </p:txBody>
      </p:sp>
      <p:sp>
        <p:nvSpPr>
          <p:cNvPr id="3" name="Espace réservé du contenu 2">
            <a:extLst>
              <a:ext uri="{FF2B5EF4-FFF2-40B4-BE49-F238E27FC236}">
                <a16:creationId xmlns:a16="http://schemas.microsoft.com/office/drawing/2014/main" id="{07D5023A-BA6F-B725-CF78-FD889E577EA6}"/>
              </a:ext>
            </a:extLst>
          </p:cNvPr>
          <p:cNvSpPr>
            <a:spLocks noGrp="1"/>
          </p:cNvSpPr>
          <p:nvPr>
            <p:ph idx="1"/>
          </p:nvPr>
        </p:nvSpPr>
        <p:spPr/>
        <p:txBody>
          <a:bodyPr>
            <a:normAutofit fontScale="47500" lnSpcReduction="20000"/>
          </a:bodyPr>
          <a:lstStyle/>
          <a:p>
            <a:pPr>
              <a:buFont typeface="Wingdings" panose="05000000000000000000" pitchFamily="2" charset="2"/>
              <a:buChar char="§"/>
            </a:pPr>
            <a:r>
              <a:rPr lang="en-GB" dirty="0"/>
              <a:t>State of Cloud Permissions report - </a:t>
            </a:r>
            <a:r>
              <a:rPr lang="en-GB" dirty="0">
                <a:hlinkClick r:id="rId2"/>
              </a:rPr>
              <a:t>https://aka.ms/cloudpermissionsrisksreport</a:t>
            </a:r>
            <a:r>
              <a:rPr lang="en-GB" dirty="0"/>
              <a:t> – The % numbers are terrible</a:t>
            </a:r>
          </a:p>
          <a:p>
            <a:pPr>
              <a:buFont typeface="Wingdings" panose="05000000000000000000" pitchFamily="2" charset="2"/>
              <a:buChar char="§"/>
            </a:pPr>
            <a:r>
              <a:rPr lang="en-GB" dirty="0"/>
              <a:t>All different authentication </a:t>
            </a:r>
            <a:r>
              <a:rPr lang="en-GB" dirty="0" err="1"/>
              <a:t>Oauth</a:t>
            </a:r>
            <a:r>
              <a:rPr lang="en-GB" dirty="0"/>
              <a:t> flows</a:t>
            </a:r>
          </a:p>
          <a:p>
            <a:pPr lvl="1"/>
            <a:r>
              <a:rPr lang="en-GB" dirty="0"/>
              <a:t>With video slides / demos / graphics</a:t>
            </a:r>
          </a:p>
          <a:p>
            <a:pPr>
              <a:buFont typeface="Wingdings" panose="05000000000000000000" pitchFamily="2" charset="2"/>
              <a:buChar char="§"/>
            </a:pPr>
            <a:r>
              <a:rPr lang="en-GB" dirty="0"/>
              <a:t>Entra vs RBAC</a:t>
            </a:r>
          </a:p>
          <a:p>
            <a:pPr lvl="1"/>
            <a:r>
              <a:rPr lang="en-GB" dirty="0"/>
              <a:t>Role Definitions &amp; Role Assignments</a:t>
            </a:r>
          </a:p>
          <a:p>
            <a:pPr>
              <a:buFont typeface="Wingdings" panose="05000000000000000000" pitchFamily="2" charset="2"/>
              <a:buChar char="§"/>
            </a:pPr>
            <a:r>
              <a:rPr lang="en-GB" dirty="0"/>
              <a:t>Resources (Graph, AZDO, PIM) and Permissions / Scopes (</a:t>
            </a:r>
            <a:r>
              <a:rPr lang="en-GB" dirty="0" err="1"/>
              <a:t>Directory.ReadAll</a:t>
            </a:r>
            <a:r>
              <a:rPr lang="en-GB" dirty="0"/>
              <a:t>, .default)</a:t>
            </a:r>
          </a:p>
          <a:p>
            <a:pPr lvl="1"/>
            <a:r>
              <a:rPr lang="en-GB" dirty="0"/>
              <a:t>Apps always get .default (everything?)?</a:t>
            </a:r>
          </a:p>
          <a:p>
            <a:pPr>
              <a:buFont typeface="Wingdings" panose="05000000000000000000" pitchFamily="2" charset="2"/>
              <a:buChar char="§"/>
            </a:pPr>
            <a:r>
              <a:rPr lang="en-GB" dirty="0"/>
              <a:t>MSAL WAM?</a:t>
            </a:r>
          </a:p>
          <a:p>
            <a:pPr lvl="1"/>
            <a:r>
              <a:rPr lang="en-GB" dirty="0"/>
              <a:t>Windows Only</a:t>
            </a:r>
          </a:p>
          <a:p>
            <a:pPr>
              <a:buFont typeface="Wingdings" panose="05000000000000000000" pitchFamily="2" charset="2"/>
              <a:buChar char="§"/>
            </a:pPr>
            <a:r>
              <a:rPr lang="en-GB" dirty="0"/>
              <a:t>Public vs Confidential Client</a:t>
            </a:r>
          </a:p>
          <a:p>
            <a:pPr>
              <a:buFont typeface="Wingdings" panose="05000000000000000000" pitchFamily="2" charset="2"/>
              <a:buChar char="§"/>
            </a:pPr>
            <a:r>
              <a:rPr lang="en-GB" dirty="0"/>
              <a:t>MFA</a:t>
            </a:r>
          </a:p>
          <a:p>
            <a:pPr>
              <a:buFont typeface="Wingdings" panose="05000000000000000000" pitchFamily="2" charset="2"/>
              <a:buChar char="§"/>
            </a:pPr>
            <a:r>
              <a:rPr lang="en-GB" dirty="0"/>
              <a:t>Claims</a:t>
            </a:r>
          </a:p>
          <a:p>
            <a:pPr lvl="1"/>
            <a:r>
              <a:rPr lang="en-GB" dirty="0" err="1"/>
              <a:t>Mfa</a:t>
            </a:r>
            <a:r>
              <a:rPr lang="en-GB" dirty="0"/>
              <a:t> Claim is a thing, custom claims</a:t>
            </a:r>
          </a:p>
          <a:p>
            <a:pPr>
              <a:buFont typeface="Wingdings" panose="05000000000000000000" pitchFamily="2" charset="2"/>
              <a:buChar char="§"/>
            </a:pPr>
            <a:r>
              <a:rPr lang="en-GB" dirty="0"/>
              <a:t>Consent</a:t>
            </a:r>
          </a:p>
          <a:p>
            <a:pPr>
              <a:buFont typeface="Wingdings" panose="05000000000000000000" pitchFamily="2" charset="2"/>
              <a:buChar char="§"/>
            </a:pPr>
            <a:r>
              <a:rPr lang="en-GB" dirty="0" err="1"/>
              <a:t>Az.Accounts</a:t>
            </a:r>
            <a:r>
              <a:rPr lang="en-GB" dirty="0"/>
              <a:t>, </a:t>
            </a:r>
            <a:r>
              <a:rPr lang="en-GB" dirty="0" err="1"/>
              <a:t>AzAuth</a:t>
            </a:r>
            <a:r>
              <a:rPr lang="en-GB" dirty="0"/>
              <a:t> with custom token caching</a:t>
            </a:r>
          </a:p>
        </p:txBody>
      </p:sp>
    </p:spTree>
    <p:extLst>
      <p:ext uri="{BB962C8B-B14F-4D97-AF65-F5344CB8AC3E}">
        <p14:creationId xmlns:p14="http://schemas.microsoft.com/office/powerpoint/2010/main" val="1382184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22">
            <a:extLst>
              <a:ext uri="{FF2B5EF4-FFF2-40B4-BE49-F238E27FC236}">
                <a16:creationId xmlns:a16="http://schemas.microsoft.com/office/drawing/2014/main" id="{F24AD484-F02A-65D1-841E-C85459BFBFCF}"/>
              </a:ext>
            </a:extLst>
          </p:cNvPr>
          <p:cNvSpPr/>
          <p:nvPr/>
        </p:nvSpPr>
        <p:spPr>
          <a:xfrm>
            <a:off x="9073850" y="4298309"/>
            <a:ext cx="2314586" cy="1268126"/>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Ubuntu Condensed" panose="020B0506030602030204" pitchFamily="34" charset="0"/>
              </a:rPr>
              <a:t>Questions</a:t>
            </a:r>
            <a:endParaRPr lang="en-SE" sz="2800" b="1" dirty="0">
              <a:solidFill>
                <a:schemeClr val="tx1"/>
              </a:solidFill>
              <a:latin typeface="Ubuntu Condensed" panose="020B0506030602030204" pitchFamily="34" charset="0"/>
            </a:endParaRPr>
          </a:p>
        </p:txBody>
      </p:sp>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lstStyle/>
          <a:p>
            <a:r>
              <a:rPr lang="fr-FR" dirty="0"/>
              <a:t>Session </a:t>
            </a:r>
            <a:r>
              <a:rPr lang="fr-FR" dirty="0" err="1"/>
              <a:t>Overview</a:t>
            </a:r>
            <a:endParaRPr lang="en-GB" dirty="0"/>
          </a:p>
        </p:txBody>
      </p:sp>
      <p:sp>
        <p:nvSpPr>
          <p:cNvPr id="14" name="Rectangle: Rounded Corners 17">
            <a:extLst>
              <a:ext uri="{FF2B5EF4-FFF2-40B4-BE49-F238E27FC236}">
                <a16:creationId xmlns:a16="http://schemas.microsoft.com/office/drawing/2014/main" id="{DB1C1B5E-633F-5A7F-A8C2-088EB3D30509}"/>
              </a:ext>
            </a:extLst>
          </p:cNvPr>
          <p:cNvSpPr/>
          <p:nvPr/>
        </p:nvSpPr>
        <p:spPr>
          <a:xfrm>
            <a:off x="2181945" y="2085010"/>
            <a:ext cx="2314586" cy="1268126"/>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Ubuntu Condensed" panose="020B0506030602030204" pitchFamily="34" charset="0"/>
              </a:rPr>
              <a:t>Identity Types</a:t>
            </a:r>
            <a:endParaRPr lang="en-SE" sz="2800" b="1" dirty="0">
              <a:solidFill>
                <a:schemeClr val="tx1"/>
              </a:solidFill>
              <a:latin typeface="Ubuntu Condensed" panose="020B0506030602030204" pitchFamily="34" charset="0"/>
            </a:endParaRPr>
          </a:p>
        </p:txBody>
      </p:sp>
      <p:sp>
        <p:nvSpPr>
          <p:cNvPr id="15" name="Rectangle: Rounded Corners 20">
            <a:extLst>
              <a:ext uri="{FF2B5EF4-FFF2-40B4-BE49-F238E27FC236}">
                <a16:creationId xmlns:a16="http://schemas.microsoft.com/office/drawing/2014/main" id="{2DA003C8-53D7-DF6F-A7B4-A305EC83F4CF}"/>
              </a:ext>
            </a:extLst>
          </p:cNvPr>
          <p:cNvSpPr/>
          <p:nvPr/>
        </p:nvSpPr>
        <p:spPr>
          <a:xfrm>
            <a:off x="4938707" y="2085010"/>
            <a:ext cx="2314586" cy="1268126"/>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Ubuntu Condensed" panose="020B0506030602030204" pitchFamily="34" charset="0"/>
              </a:rPr>
              <a:t>Credentials</a:t>
            </a:r>
            <a:endParaRPr lang="en-SE" sz="2800" b="1" dirty="0">
              <a:solidFill>
                <a:schemeClr val="tx1"/>
              </a:solidFill>
              <a:latin typeface="Ubuntu Condensed" panose="020B0506030602030204" pitchFamily="34" charset="0"/>
            </a:endParaRPr>
          </a:p>
        </p:txBody>
      </p:sp>
      <p:sp>
        <p:nvSpPr>
          <p:cNvPr id="16" name="Rectangle: Rounded Corners 22">
            <a:extLst>
              <a:ext uri="{FF2B5EF4-FFF2-40B4-BE49-F238E27FC236}">
                <a16:creationId xmlns:a16="http://schemas.microsoft.com/office/drawing/2014/main" id="{66FE864E-68E3-8EDC-E297-5D8113EF17D2}"/>
              </a:ext>
            </a:extLst>
          </p:cNvPr>
          <p:cNvSpPr/>
          <p:nvPr/>
        </p:nvSpPr>
        <p:spPr>
          <a:xfrm>
            <a:off x="7695469" y="2085010"/>
            <a:ext cx="2314586" cy="1268126"/>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Ubuntu Condensed" panose="020B0506030602030204" pitchFamily="34" charset="0"/>
              </a:rPr>
              <a:t>Applications &amp; Resources</a:t>
            </a:r>
            <a:endParaRPr lang="en-SE" sz="2800" b="1" dirty="0">
              <a:solidFill>
                <a:schemeClr val="tx1"/>
              </a:solidFill>
              <a:latin typeface="Ubuntu Condensed" panose="020B0506030602030204" pitchFamily="34" charset="0"/>
            </a:endParaRPr>
          </a:p>
        </p:txBody>
      </p:sp>
      <p:cxnSp>
        <p:nvCxnSpPr>
          <p:cNvPr id="18" name="Straight Arrow Connector 17">
            <a:extLst>
              <a:ext uri="{FF2B5EF4-FFF2-40B4-BE49-F238E27FC236}">
                <a16:creationId xmlns:a16="http://schemas.microsoft.com/office/drawing/2014/main" id="{7A2DFB6E-6168-198D-5A5D-9B8B7479DC60}"/>
              </a:ext>
            </a:extLst>
          </p:cNvPr>
          <p:cNvCxnSpPr>
            <a:cxnSpLocks/>
            <a:stCxn id="14" idx="3"/>
            <a:endCxn id="15" idx="1"/>
          </p:cNvCxnSpPr>
          <p:nvPr/>
        </p:nvCxnSpPr>
        <p:spPr>
          <a:xfrm>
            <a:off x="4496531" y="2719073"/>
            <a:ext cx="44217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AE2BCBE-1BB9-B688-5B38-9DB145C786D2}"/>
              </a:ext>
            </a:extLst>
          </p:cNvPr>
          <p:cNvCxnSpPr>
            <a:cxnSpLocks/>
            <a:stCxn id="15" idx="3"/>
            <a:endCxn id="16" idx="1"/>
          </p:cNvCxnSpPr>
          <p:nvPr/>
        </p:nvCxnSpPr>
        <p:spPr>
          <a:xfrm>
            <a:off x="7253293" y="2719073"/>
            <a:ext cx="44217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ectangle: Rounded Corners 17">
            <a:extLst>
              <a:ext uri="{FF2B5EF4-FFF2-40B4-BE49-F238E27FC236}">
                <a16:creationId xmlns:a16="http://schemas.microsoft.com/office/drawing/2014/main" id="{8EEBDD76-0C66-54DA-4E22-3E48A78F89F2}"/>
              </a:ext>
            </a:extLst>
          </p:cNvPr>
          <p:cNvSpPr/>
          <p:nvPr/>
        </p:nvSpPr>
        <p:spPr>
          <a:xfrm>
            <a:off x="803564" y="4298309"/>
            <a:ext cx="2314586" cy="1268126"/>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Ubuntu Condensed" panose="020B0506030602030204" pitchFamily="34" charset="0"/>
              </a:rPr>
              <a:t>Permissions &amp; Scopes</a:t>
            </a:r>
            <a:endParaRPr lang="en-SE" sz="2800" b="1">
              <a:solidFill>
                <a:schemeClr val="tx1"/>
              </a:solidFill>
              <a:latin typeface="Ubuntu Condensed" panose="020B0506030602030204" pitchFamily="34" charset="0"/>
            </a:endParaRPr>
          </a:p>
        </p:txBody>
      </p:sp>
      <p:sp>
        <p:nvSpPr>
          <p:cNvPr id="30" name="Rectangle: Rounded Corners 20">
            <a:extLst>
              <a:ext uri="{FF2B5EF4-FFF2-40B4-BE49-F238E27FC236}">
                <a16:creationId xmlns:a16="http://schemas.microsoft.com/office/drawing/2014/main" id="{0324CD64-7B84-D250-E9E3-915D04700D83}"/>
              </a:ext>
            </a:extLst>
          </p:cNvPr>
          <p:cNvSpPr/>
          <p:nvPr/>
        </p:nvSpPr>
        <p:spPr>
          <a:xfrm>
            <a:off x="3560326" y="4298309"/>
            <a:ext cx="2314586" cy="1268126"/>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Ubuntu Condensed" panose="020B0506030602030204" pitchFamily="34" charset="0"/>
              </a:rPr>
              <a:t>Tokens &amp;</a:t>
            </a:r>
          </a:p>
          <a:p>
            <a:pPr algn="ctr"/>
            <a:r>
              <a:rPr lang="en-US" sz="2800" b="1" dirty="0">
                <a:solidFill>
                  <a:schemeClr val="tx1"/>
                </a:solidFill>
                <a:latin typeface="Ubuntu Condensed" panose="020B0506030602030204" pitchFamily="34" charset="0"/>
              </a:rPr>
              <a:t>Auth Flows</a:t>
            </a:r>
            <a:endParaRPr lang="en-SE" sz="2800" b="1" dirty="0">
              <a:solidFill>
                <a:schemeClr val="tx1"/>
              </a:solidFill>
              <a:latin typeface="Ubuntu Condensed" panose="020B0506030602030204" pitchFamily="34" charset="0"/>
            </a:endParaRPr>
          </a:p>
        </p:txBody>
      </p:sp>
      <p:cxnSp>
        <p:nvCxnSpPr>
          <p:cNvPr id="33" name="Straight Arrow Connector 32">
            <a:extLst>
              <a:ext uri="{FF2B5EF4-FFF2-40B4-BE49-F238E27FC236}">
                <a16:creationId xmlns:a16="http://schemas.microsoft.com/office/drawing/2014/main" id="{ACBC2DF9-631A-4DED-98D8-EE43268C33A9}"/>
              </a:ext>
            </a:extLst>
          </p:cNvPr>
          <p:cNvCxnSpPr>
            <a:cxnSpLocks/>
            <a:stCxn id="29" idx="3"/>
            <a:endCxn id="30" idx="1"/>
          </p:cNvCxnSpPr>
          <p:nvPr/>
        </p:nvCxnSpPr>
        <p:spPr>
          <a:xfrm>
            <a:off x="3118150" y="4932372"/>
            <a:ext cx="44217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FD44137-C45D-ACC1-39FC-0EBE7903BADD}"/>
              </a:ext>
            </a:extLst>
          </p:cNvPr>
          <p:cNvCxnSpPr>
            <a:cxnSpLocks/>
            <a:endCxn id="31" idx="1"/>
          </p:cNvCxnSpPr>
          <p:nvPr/>
        </p:nvCxnSpPr>
        <p:spPr>
          <a:xfrm>
            <a:off x="8631674" y="4932372"/>
            <a:ext cx="44217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7CD45DF-3C18-1941-0E72-BC7023B324F1}"/>
              </a:ext>
            </a:extLst>
          </p:cNvPr>
          <p:cNvCxnSpPr>
            <a:cxnSpLocks/>
          </p:cNvCxnSpPr>
          <p:nvPr/>
        </p:nvCxnSpPr>
        <p:spPr>
          <a:xfrm>
            <a:off x="645171" y="3825722"/>
            <a:ext cx="49459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8E30C17-243E-BC33-9E17-790D5FA25C99}"/>
              </a:ext>
            </a:extLst>
          </p:cNvPr>
          <p:cNvSpPr txBox="1"/>
          <p:nvPr/>
        </p:nvSpPr>
        <p:spPr>
          <a:xfrm>
            <a:off x="5482148" y="3564112"/>
            <a:ext cx="1227701" cy="523220"/>
          </a:xfrm>
          <a:prstGeom prst="rect">
            <a:avLst/>
          </a:prstGeom>
          <a:noFill/>
        </p:spPr>
        <p:txBody>
          <a:bodyPr wrap="square">
            <a:spAutoFit/>
          </a:bodyPr>
          <a:lstStyle/>
          <a:p>
            <a:pPr algn="ctr"/>
            <a:r>
              <a:rPr lang="sv-SE" sz="2800" b="1" dirty="0">
                <a:latin typeface="Ubuntu Condensed" panose="020B0506030602030204" pitchFamily="34" charset="0"/>
              </a:rPr>
              <a:t>Break</a:t>
            </a:r>
            <a:endParaRPr lang="en-US" sz="2800" dirty="0"/>
          </a:p>
        </p:txBody>
      </p:sp>
      <p:cxnSp>
        <p:nvCxnSpPr>
          <p:cNvPr id="73" name="Straight Connector 72">
            <a:extLst>
              <a:ext uri="{FF2B5EF4-FFF2-40B4-BE49-F238E27FC236}">
                <a16:creationId xmlns:a16="http://schemas.microsoft.com/office/drawing/2014/main" id="{FB64F83D-8EBA-2E2D-52B7-9BCDD759FB9D}"/>
              </a:ext>
            </a:extLst>
          </p:cNvPr>
          <p:cNvCxnSpPr>
            <a:cxnSpLocks/>
          </p:cNvCxnSpPr>
          <p:nvPr/>
        </p:nvCxnSpPr>
        <p:spPr>
          <a:xfrm>
            <a:off x="6600868" y="3830244"/>
            <a:ext cx="49459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angle: Rounded Corners 20">
            <a:extLst>
              <a:ext uri="{FF2B5EF4-FFF2-40B4-BE49-F238E27FC236}">
                <a16:creationId xmlns:a16="http://schemas.microsoft.com/office/drawing/2014/main" id="{C99F2DEC-5648-73E5-BD4A-B3641A924C00}"/>
              </a:ext>
            </a:extLst>
          </p:cNvPr>
          <p:cNvSpPr/>
          <p:nvPr/>
        </p:nvSpPr>
        <p:spPr>
          <a:xfrm>
            <a:off x="6317088" y="4298307"/>
            <a:ext cx="2314586" cy="1268126"/>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Ubuntu Condensed" panose="020B0506030602030204" pitchFamily="34" charset="0"/>
              </a:rPr>
              <a:t>Summary</a:t>
            </a:r>
            <a:endParaRPr lang="en-SE" sz="2800" b="1" dirty="0">
              <a:solidFill>
                <a:schemeClr val="tx1"/>
              </a:solidFill>
              <a:latin typeface="Ubuntu Condensed" panose="020B0506030602030204" pitchFamily="34" charset="0"/>
            </a:endParaRPr>
          </a:p>
        </p:txBody>
      </p:sp>
      <p:cxnSp>
        <p:nvCxnSpPr>
          <p:cNvPr id="77" name="Straight Arrow Connector 76">
            <a:extLst>
              <a:ext uri="{FF2B5EF4-FFF2-40B4-BE49-F238E27FC236}">
                <a16:creationId xmlns:a16="http://schemas.microsoft.com/office/drawing/2014/main" id="{548448D2-CB44-28CB-C559-13E8B1F52657}"/>
              </a:ext>
            </a:extLst>
          </p:cNvPr>
          <p:cNvCxnSpPr>
            <a:cxnSpLocks/>
            <a:endCxn id="76" idx="1"/>
          </p:cNvCxnSpPr>
          <p:nvPr/>
        </p:nvCxnSpPr>
        <p:spPr>
          <a:xfrm>
            <a:off x="5874912" y="4932370"/>
            <a:ext cx="44217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524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500"/>
                                        <p:tgtEl>
                                          <p:spTgt spid="1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500" fill="hold"/>
                                        <p:tgtEl>
                                          <p:spTgt spid="14"/>
                                        </p:tgtEl>
                                        <p:attrNameLst>
                                          <p:attrName>fillcolor</p:attrName>
                                        </p:attrNameLst>
                                      </p:cBhvr>
                                      <p:to>
                                        <a:srgbClr val="1E1E1F"/>
                                      </p:to>
                                    </p:animClr>
                                    <p:set>
                                      <p:cBhvr>
                                        <p:cTn id="15" dur="500" fill="hold"/>
                                        <p:tgtEl>
                                          <p:spTgt spid="14"/>
                                        </p:tgtEl>
                                        <p:attrNameLst>
                                          <p:attrName>fill.type</p:attrName>
                                        </p:attrNameLst>
                                      </p:cBhvr>
                                      <p:to>
                                        <p:strVal val="solid"/>
                                      </p:to>
                                    </p:set>
                                    <p:set>
                                      <p:cBhvr>
                                        <p:cTn id="16" dur="500" fill="hold"/>
                                        <p:tgtEl>
                                          <p:spTgt spid="14"/>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14">
                                            <p:txEl>
                                              <p:pRg st="0" end="0"/>
                                            </p:txEl>
                                          </p:spTgt>
                                        </p:tgtEl>
                                        <p:attrNameLst>
                                          <p:attrName>style.color</p:attrName>
                                        </p:attrNameLst>
                                      </p:cBhvr>
                                      <p:to>
                                        <a:srgbClr val="9CDCFE"/>
                                      </p:to>
                                    </p:animClr>
                                    <p:animClr clrSpc="rgb" dir="cw">
                                      <p:cBhvr>
                                        <p:cTn id="19" dur="500" fill="hold"/>
                                        <p:tgtEl>
                                          <p:spTgt spid="14">
                                            <p:txEl>
                                              <p:pRg st="0" end="0"/>
                                            </p:txEl>
                                          </p:spTgt>
                                        </p:tgtEl>
                                        <p:attrNameLst>
                                          <p:attrName>fillcolor</p:attrName>
                                        </p:attrNameLst>
                                      </p:cBhvr>
                                      <p:to>
                                        <a:srgbClr val="9CDCFE"/>
                                      </p:to>
                                    </p:animClr>
                                    <p:set>
                                      <p:cBhvr>
                                        <p:cTn id="20" dur="500" fill="hold"/>
                                        <p:tgtEl>
                                          <p:spTgt spid="14">
                                            <p:txEl>
                                              <p:pRg st="0" end="0"/>
                                            </p:txEl>
                                          </p:spTgt>
                                        </p:tgtEl>
                                        <p:attrNameLst>
                                          <p:attrName>fill.type</p:attrName>
                                        </p:attrNameLst>
                                      </p:cBhvr>
                                      <p:to>
                                        <p:strVal val="solid"/>
                                      </p:to>
                                    </p:set>
                                    <p:set>
                                      <p:cBhvr>
                                        <p:cTn id="21" dur="500" fill="hold"/>
                                        <p:tgtEl>
                                          <p:spTgt spid="14">
                                            <p:txEl>
                                              <p:pRg st="0" end="0"/>
                                            </p:txEl>
                                          </p:spTgt>
                                        </p:tgtEl>
                                        <p:attrNameLst>
                                          <p:attrName>fill.on</p:attrName>
                                        </p:attrNameLst>
                                      </p:cBhvr>
                                      <p:to>
                                        <p:strVal val="true"/>
                                      </p:to>
                                    </p:set>
                                  </p:childTnLst>
                                </p:cTn>
                              </p:par>
                              <p:par>
                                <p:cTn id="22" presetID="10" presetClass="entr" presetSubtype="0" fill="hold" grpId="0" nodeType="withEffect">
                                  <p:stCondLst>
                                    <p:cond delay="0"/>
                                  </p:stCondLst>
                                  <p:childTnLst>
                                    <p:set>
                                      <p:cBhvr>
                                        <p:cTn id="23" dur="1" fill="hold">
                                          <p:stCondLst>
                                            <p:cond delay="0"/>
                                          </p:stCondLst>
                                        </p:cTn>
                                        <p:tgtEl>
                                          <p:spTgt spid="15">
                                            <p:bg/>
                                          </p:spTgt>
                                        </p:tgtEl>
                                        <p:attrNameLst>
                                          <p:attrName>style.visibility</p:attrName>
                                        </p:attrNameLst>
                                      </p:cBhvr>
                                      <p:to>
                                        <p:strVal val="visible"/>
                                      </p:to>
                                    </p:set>
                                    <p:animEffect transition="in" filter="fade">
                                      <p:cBhvr>
                                        <p:cTn id="24" dur="500"/>
                                        <p:tgtEl>
                                          <p:spTgt spid="15">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fade">
                                      <p:cBhvr>
                                        <p:cTn id="27" dur="500"/>
                                        <p:tgtEl>
                                          <p:spTgt spid="15">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mph" presetSubtype="2" fill="hold" nodeType="clickEffect">
                                  <p:stCondLst>
                                    <p:cond delay="0"/>
                                  </p:stCondLst>
                                  <p:childTnLst>
                                    <p:animClr clrSpc="rgb" dir="cw">
                                      <p:cBhvr>
                                        <p:cTn id="34" dur="500" fill="hold"/>
                                        <p:tgtEl>
                                          <p:spTgt spid="15"/>
                                        </p:tgtEl>
                                        <p:attrNameLst>
                                          <p:attrName>fillcolor</p:attrName>
                                        </p:attrNameLst>
                                      </p:cBhvr>
                                      <p:to>
                                        <a:srgbClr val="1E1E1F"/>
                                      </p:to>
                                    </p:animClr>
                                    <p:set>
                                      <p:cBhvr>
                                        <p:cTn id="35" dur="500" fill="hold"/>
                                        <p:tgtEl>
                                          <p:spTgt spid="15"/>
                                        </p:tgtEl>
                                        <p:attrNameLst>
                                          <p:attrName>fill.type</p:attrName>
                                        </p:attrNameLst>
                                      </p:cBhvr>
                                      <p:to>
                                        <p:strVal val="solid"/>
                                      </p:to>
                                    </p:set>
                                    <p:set>
                                      <p:cBhvr>
                                        <p:cTn id="36" dur="500" fill="hold"/>
                                        <p:tgtEl>
                                          <p:spTgt spid="15"/>
                                        </p:tgtEl>
                                        <p:attrNameLst>
                                          <p:attrName>fill.on</p:attrName>
                                        </p:attrNameLst>
                                      </p:cBhvr>
                                      <p:to>
                                        <p:strVal val="true"/>
                                      </p:to>
                                    </p:set>
                                  </p:childTnLst>
                                </p:cTn>
                              </p:par>
                              <p:par>
                                <p:cTn id="37" presetID="19" presetClass="emph" presetSubtype="0" fill="hold" nodeType="withEffect">
                                  <p:stCondLst>
                                    <p:cond delay="0"/>
                                  </p:stCondLst>
                                  <p:childTnLst>
                                    <p:animClr clrSpc="rgb" dir="cw">
                                      <p:cBhvr override="childStyle">
                                        <p:cTn id="38" dur="500" fill="hold"/>
                                        <p:tgtEl>
                                          <p:spTgt spid="14">
                                            <p:txEl>
                                              <p:pRg st="0" end="0"/>
                                            </p:txEl>
                                          </p:spTgt>
                                        </p:tgtEl>
                                        <p:attrNameLst>
                                          <p:attrName>style.color</p:attrName>
                                        </p:attrNameLst>
                                      </p:cBhvr>
                                      <p:to>
                                        <a:srgbClr val="9CDCFE"/>
                                      </p:to>
                                    </p:animClr>
                                    <p:animClr clrSpc="rgb" dir="cw">
                                      <p:cBhvr>
                                        <p:cTn id="39" dur="500" fill="hold"/>
                                        <p:tgtEl>
                                          <p:spTgt spid="14">
                                            <p:txEl>
                                              <p:pRg st="0" end="0"/>
                                            </p:txEl>
                                          </p:spTgt>
                                        </p:tgtEl>
                                        <p:attrNameLst>
                                          <p:attrName>fillcolor</p:attrName>
                                        </p:attrNameLst>
                                      </p:cBhvr>
                                      <p:to>
                                        <a:srgbClr val="9CDCFE"/>
                                      </p:to>
                                    </p:animClr>
                                    <p:set>
                                      <p:cBhvr>
                                        <p:cTn id="40" dur="500" fill="hold"/>
                                        <p:tgtEl>
                                          <p:spTgt spid="14">
                                            <p:txEl>
                                              <p:pRg st="0" end="0"/>
                                            </p:txEl>
                                          </p:spTgt>
                                        </p:tgtEl>
                                        <p:attrNameLst>
                                          <p:attrName>fill.type</p:attrName>
                                        </p:attrNameLst>
                                      </p:cBhvr>
                                      <p:to>
                                        <p:strVal val="solid"/>
                                      </p:to>
                                    </p:set>
                                    <p:set>
                                      <p:cBhvr>
                                        <p:cTn id="41" dur="500" fill="hold"/>
                                        <p:tgtEl>
                                          <p:spTgt spid="14">
                                            <p:txEl>
                                              <p:pRg st="0" end="0"/>
                                            </p:txEl>
                                          </p:spTgt>
                                        </p:tgtEl>
                                        <p:attrNameLst>
                                          <p:attrName>fill.on</p:attrName>
                                        </p:attrNameLst>
                                      </p:cBhvr>
                                      <p:to>
                                        <p:strVal val="true"/>
                                      </p:to>
                                    </p:set>
                                  </p:childTnLst>
                                </p:cTn>
                              </p:par>
                              <p:par>
                                <p:cTn id="42" presetID="19" presetClass="emph" presetSubtype="0" fill="hold" nodeType="withEffect">
                                  <p:stCondLst>
                                    <p:cond delay="0"/>
                                  </p:stCondLst>
                                  <p:childTnLst>
                                    <p:animClr clrSpc="rgb" dir="cw">
                                      <p:cBhvr override="childStyle">
                                        <p:cTn id="43" dur="500" fill="hold"/>
                                        <p:tgtEl>
                                          <p:spTgt spid="15">
                                            <p:txEl>
                                              <p:pRg st="0" end="0"/>
                                            </p:txEl>
                                          </p:spTgt>
                                        </p:tgtEl>
                                        <p:attrNameLst>
                                          <p:attrName>style.color</p:attrName>
                                        </p:attrNameLst>
                                      </p:cBhvr>
                                      <p:to>
                                        <a:srgbClr val="9CDCFE"/>
                                      </p:to>
                                    </p:animClr>
                                    <p:animClr clrSpc="rgb" dir="cw">
                                      <p:cBhvr>
                                        <p:cTn id="44" dur="500" fill="hold"/>
                                        <p:tgtEl>
                                          <p:spTgt spid="15">
                                            <p:txEl>
                                              <p:pRg st="0" end="0"/>
                                            </p:txEl>
                                          </p:spTgt>
                                        </p:tgtEl>
                                        <p:attrNameLst>
                                          <p:attrName>fillcolor</p:attrName>
                                        </p:attrNameLst>
                                      </p:cBhvr>
                                      <p:to>
                                        <a:srgbClr val="9CDCFE"/>
                                      </p:to>
                                    </p:animClr>
                                    <p:set>
                                      <p:cBhvr>
                                        <p:cTn id="45" dur="500" fill="hold"/>
                                        <p:tgtEl>
                                          <p:spTgt spid="15">
                                            <p:txEl>
                                              <p:pRg st="0" end="0"/>
                                            </p:txEl>
                                          </p:spTgt>
                                        </p:tgtEl>
                                        <p:attrNameLst>
                                          <p:attrName>fill.type</p:attrName>
                                        </p:attrNameLst>
                                      </p:cBhvr>
                                      <p:to>
                                        <p:strVal val="solid"/>
                                      </p:to>
                                    </p:set>
                                    <p:set>
                                      <p:cBhvr>
                                        <p:cTn id="46" dur="500" fill="hold"/>
                                        <p:tgtEl>
                                          <p:spTgt spid="15">
                                            <p:txEl>
                                              <p:pRg st="0" end="0"/>
                                            </p:txEl>
                                          </p:spTgt>
                                        </p:tgtEl>
                                        <p:attrNameLst>
                                          <p:attrName>fill.on</p:attrName>
                                        </p:attrNameLst>
                                      </p:cBhvr>
                                      <p:to>
                                        <p:strVal val="true"/>
                                      </p:to>
                                    </p:set>
                                  </p:childTnLst>
                                </p:cTn>
                              </p:par>
                              <p:par>
                                <p:cTn id="47" presetID="1" presetClass="emph" presetSubtype="2" fill="hold" nodeType="withEffect">
                                  <p:stCondLst>
                                    <p:cond delay="0"/>
                                  </p:stCondLst>
                                  <p:childTnLst>
                                    <p:animClr clrSpc="rgb" dir="cw">
                                      <p:cBhvr>
                                        <p:cTn id="48" dur="500" fill="hold"/>
                                        <p:tgtEl>
                                          <p:spTgt spid="14"/>
                                        </p:tgtEl>
                                        <p:attrNameLst>
                                          <p:attrName>fillcolor</p:attrName>
                                        </p:attrNameLst>
                                      </p:cBhvr>
                                      <p:to>
                                        <a:srgbClr val="1E1E1F"/>
                                      </p:to>
                                    </p:animClr>
                                    <p:set>
                                      <p:cBhvr>
                                        <p:cTn id="49" dur="500" fill="hold"/>
                                        <p:tgtEl>
                                          <p:spTgt spid="14"/>
                                        </p:tgtEl>
                                        <p:attrNameLst>
                                          <p:attrName>fill.type</p:attrName>
                                        </p:attrNameLst>
                                      </p:cBhvr>
                                      <p:to>
                                        <p:strVal val="solid"/>
                                      </p:to>
                                    </p:set>
                                    <p:set>
                                      <p:cBhvr>
                                        <p:cTn id="50" dur="500" fill="hold"/>
                                        <p:tgtEl>
                                          <p:spTgt spid="14"/>
                                        </p:tgtEl>
                                        <p:attrNameLst>
                                          <p:attrName>fill.on</p:attrName>
                                        </p:attrNameLst>
                                      </p:cBhvr>
                                      <p:to>
                                        <p:strVal val="true"/>
                                      </p:to>
                                    </p:set>
                                  </p:childTnLst>
                                </p:cTn>
                              </p:par>
                              <p:par>
                                <p:cTn id="51" presetID="10" presetClass="entr" presetSubtype="0" fill="hold" grpId="0" nodeType="withEffect">
                                  <p:stCondLst>
                                    <p:cond delay="0"/>
                                  </p:stCondLst>
                                  <p:childTnLst>
                                    <p:set>
                                      <p:cBhvr>
                                        <p:cTn id="52" dur="1" fill="hold">
                                          <p:stCondLst>
                                            <p:cond delay="0"/>
                                          </p:stCondLst>
                                        </p:cTn>
                                        <p:tgtEl>
                                          <p:spTgt spid="16">
                                            <p:bg/>
                                          </p:spTgt>
                                        </p:tgtEl>
                                        <p:attrNameLst>
                                          <p:attrName>style.visibility</p:attrName>
                                        </p:attrNameLst>
                                      </p:cBhvr>
                                      <p:to>
                                        <p:strVal val="visible"/>
                                      </p:to>
                                    </p:set>
                                    <p:animEffect transition="in" filter="fade">
                                      <p:cBhvr>
                                        <p:cTn id="53" dur="500"/>
                                        <p:tgtEl>
                                          <p:spTgt spid="16">
                                            <p:bg/>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6">
                                            <p:txEl>
                                              <p:pRg st="0" end="0"/>
                                            </p:txEl>
                                          </p:spTgt>
                                        </p:tgtEl>
                                        <p:attrNameLst>
                                          <p:attrName>style.visibility</p:attrName>
                                        </p:attrNameLst>
                                      </p:cBhvr>
                                      <p:to>
                                        <p:strVal val="visible"/>
                                      </p:to>
                                    </p:set>
                                    <p:animEffect transition="in" filter="fade">
                                      <p:cBhvr>
                                        <p:cTn id="56" dur="500"/>
                                        <p:tgtEl>
                                          <p:spTgt spid="16">
                                            <p:txEl>
                                              <p:pRg st="0" end="0"/>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mph" presetSubtype="2" fill="hold" nodeType="clickEffect">
                                  <p:stCondLst>
                                    <p:cond delay="0"/>
                                  </p:stCondLst>
                                  <p:childTnLst>
                                    <p:animClr clrSpc="rgb" dir="cw">
                                      <p:cBhvr>
                                        <p:cTn id="63" dur="500" fill="hold"/>
                                        <p:tgtEl>
                                          <p:spTgt spid="16"/>
                                        </p:tgtEl>
                                        <p:attrNameLst>
                                          <p:attrName>fillcolor</p:attrName>
                                        </p:attrNameLst>
                                      </p:cBhvr>
                                      <p:to>
                                        <a:srgbClr val="1E1E1F"/>
                                      </p:to>
                                    </p:animClr>
                                    <p:set>
                                      <p:cBhvr>
                                        <p:cTn id="64" dur="500" fill="hold"/>
                                        <p:tgtEl>
                                          <p:spTgt spid="16"/>
                                        </p:tgtEl>
                                        <p:attrNameLst>
                                          <p:attrName>fill.type</p:attrName>
                                        </p:attrNameLst>
                                      </p:cBhvr>
                                      <p:to>
                                        <p:strVal val="solid"/>
                                      </p:to>
                                    </p:set>
                                    <p:set>
                                      <p:cBhvr>
                                        <p:cTn id="65" dur="500" fill="hold"/>
                                        <p:tgtEl>
                                          <p:spTgt spid="16"/>
                                        </p:tgtEl>
                                        <p:attrNameLst>
                                          <p:attrName>fill.on</p:attrName>
                                        </p:attrNameLst>
                                      </p:cBhvr>
                                      <p:to>
                                        <p:strVal val="true"/>
                                      </p:to>
                                    </p:set>
                                  </p:childTnLst>
                                </p:cTn>
                              </p:par>
                              <p:par>
                                <p:cTn id="66" presetID="19" presetClass="emph" presetSubtype="0" fill="hold" nodeType="withEffect">
                                  <p:stCondLst>
                                    <p:cond delay="0"/>
                                  </p:stCondLst>
                                  <p:childTnLst>
                                    <p:animClr clrSpc="rgb" dir="cw">
                                      <p:cBhvr override="childStyle">
                                        <p:cTn id="67" dur="500" fill="hold"/>
                                        <p:tgtEl>
                                          <p:spTgt spid="15">
                                            <p:txEl>
                                              <p:pRg st="0" end="0"/>
                                            </p:txEl>
                                          </p:spTgt>
                                        </p:tgtEl>
                                        <p:attrNameLst>
                                          <p:attrName>style.color</p:attrName>
                                        </p:attrNameLst>
                                      </p:cBhvr>
                                      <p:to>
                                        <a:srgbClr val="9CDCFE"/>
                                      </p:to>
                                    </p:animClr>
                                    <p:animClr clrSpc="rgb" dir="cw">
                                      <p:cBhvr>
                                        <p:cTn id="68" dur="500" fill="hold"/>
                                        <p:tgtEl>
                                          <p:spTgt spid="15">
                                            <p:txEl>
                                              <p:pRg st="0" end="0"/>
                                            </p:txEl>
                                          </p:spTgt>
                                        </p:tgtEl>
                                        <p:attrNameLst>
                                          <p:attrName>fillcolor</p:attrName>
                                        </p:attrNameLst>
                                      </p:cBhvr>
                                      <p:to>
                                        <a:srgbClr val="9CDCFE"/>
                                      </p:to>
                                    </p:animClr>
                                    <p:set>
                                      <p:cBhvr>
                                        <p:cTn id="69" dur="500" fill="hold"/>
                                        <p:tgtEl>
                                          <p:spTgt spid="15">
                                            <p:txEl>
                                              <p:pRg st="0" end="0"/>
                                            </p:txEl>
                                          </p:spTgt>
                                        </p:tgtEl>
                                        <p:attrNameLst>
                                          <p:attrName>fill.type</p:attrName>
                                        </p:attrNameLst>
                                      </p:cBhvr>
                                      <p:to>
                                        <p:strVal val="solid"/>
                                      </p:to>
                                    </p:set>
                                    <p:set>
                                      <p:cBhvr>
                                        <p:cTn id="70" dur="500" fill="hold"/>
                                        <p:tgtEl>
                                          <p:spTgt spid="15">
                                            <p:txEl>
                                              <p:pRg st="0" end="0"/>
                                            </p:txEl>
                                          </p:spTgt>
                                        </p:tgtEl>
                                        <p:attrNameLst>
                                          <p:attrName>fill.on</p:attrName>
                                        </p:attrNameLst>
                                      </p:cBhvr>
                                      <p:to>
                                        <p:strVal val="true"/>
                                      </p:to>
                                    </p:set>
                                  </p:childTnLst>
                                </p:cTn>
                              </p:par>
                              <p:par>
                                <p:cTn id="71" presetID="19" presetClass="emph" presetSubtype="0" fill="hold" nodeType="withEffect">
                                  <p:stCondLst>
                                    <p:cond delay="0"/>
                                  </p:stCondLst>
                                  <p:childTnLst>
                                    <p:animClr clrSpc="rgb" dir="cw">
                                      <p:cBhvr override="childStyle">
                                        <p:cTn id="72" dur="500" fill="hold"/>
                                        <p:tgtEl>
                                          <p:spTgt spid="16">
                                            <p:txEl>
                                              <p:pRg st="0" end="0"/>
                                            </p:txEl>
                                          </p:spTgt>
                                        </p:tgtEl>
                                        <p:attrNameLst>
                                          <p:attrName>style.color</p:attrName>
                                        </p:attrNameLst>
                                      </p:cBhvr>
                                      <p:to>
                                        <a:srgbClr val="9CDCFE"/>
                                      </p:to>
                                    </p:animClr>
                                    <p:animClr clrSpc="rgb" dir="cw">
                                      <p:cBhvr>
                                        <p:cTn id="73" dur="500" fill="hold"/>
                                        <p:tgtEl>
                                          <p:spTgt spid="16">
                                            <p:txEl>
                                              <p:pRg st="0" end="0"/>
                                            </p:txEl>
                                          </p:spTgt>
                                        </p:tgtEl>
                                        <p:attrNameLst>
                                          <p:attrName>fillcolor</p:attrName>
                                        </p:attrNameLst>
                                      </p:cBhvr>
                                      <p:to>
                                        <a:srgbClr val="9CDCFE"/>
                                      </p:to>
                                    </p:animClr>
                                    <p:set>
                                      <p:cBhvr>
                                        <p:cTn id="74" dur="500" fill="hold"/>
                                        <p:tgtEl>
                                          <p:spTgt spid="16">
                                            <p:txEl>
                                              <p:pRg st="0" end="0"/>
                                            </p:txEl>
                                          </p:spTgt>
                                        </p:tgtEl>
                                        <p:attrNameLst>
                                          <p:attrName>fill.type</p:attrName>
                                        </p:attrNameLst>
                                      </p:cBhvr>
                                      <p:to>
                                        <p:strVal val="solid"/>
                                      </p:to>
                                    </p:set>
                                    <p:set>
                                      <p:cBhvr>
                                        <p:cTn id="75" dur="500" fill="hold"/>
                                        <p:tgtEl>
                                          <p:spTgt spid="16">
                                            <p:txEl>
                                              <p:pRg st="0" end="0"/>
                                            </p:txEl>
                                          </p:spTgt>
                                        </p:tgtEl>
                                        <p:attrNameLst>
                                          <p:attrName>fill.on</p:attrName>
                                        </p:attrNameLst>
                                      </p:cBhvr>
                                      <p:to>
                                        <p:strVal val="true"/>
                                      </p:to>
                                    </p:set>
                                  </p:childTnLst>
                                </p:cTn>
                              </p:par>
                              <p:par>
                                <p:cTn id="76" presetID="1" presetClass="emph" presetSubtype="2" fill="hold" nodeType="withEffect">
                                  <p:stCondLst>
                                    <p:cond delay="0"/>
                                  </p:stCondLst>
                                  <p:childTnLst>
                                    <p:animClr clrSpc="rgb" dir="cw">
                                      <p:cBhvr>
                                        <p:cTn id="77" dur="500" fill="hold"/>
                                        <p:tgtEl>
                                          <p:spTgt spid="15"/>
                                        </p:tgtEl>
                                        <p:attrNameLst>
                                          <p:attrName>fillcolor</p:attrName>
                                        </p:attrNameLst>
                                      </p:cBhvr>
                                      <p:to>
                                        <a:srgbClr val="1E1E1F"/>
                                      </p:to>
                                    </p:animClr>
                                    <p:set>
                                      <p:cBhvr>
                                        <p:cTn id="78" dur="500" fill="hold"/>
                                        <p:tgtEl>
                                          <p:spTgt spid="15"/>
                                        </p:tgtEl>
                                        <p:attrNameLst>
                                          <p:attrName>fill.type</p:attrName>
                                        </p:attrNameLst>
                                      </p:cBhvr>
                                      <p:to>
                                        <p:strVal val="solid"/>
                                      </p:to>
                                    </p:set>
                                    <p:set>
                                      <p:cBhvr>
                                        <p:cTn id="79" dur="500" fill="hold"/>
                                        <p:tgtEl>
                                          <p:spTgt spid="15"/>
                                        </p:tgtEl>
                                        <p:attrNameLst>
                                          <p:attrName>fill.on</p:attrName>
                                        </p:attrNameLst>
                                      </p:cBhvr>
                                      <p:to>
                                        <p:strVal val="true"/>
                                      </p:to>
                                    </p:set>
                                  </p:childTnLst>
                                </p:cTn>
                              </p:par>
                              <p:par>
                                <p:cTn id="80" presetID="19" presetClass="emph" presetSubtype="0" fill="hold" nodeType="withEffect">
                                  <p:stCondLst>
                                    <p:cond delay="0"/>
                                  </p:stCondLst>
                                  <p:childTnLst>
                                    <p:animClr clrSpc="rgb" dir="cw">
                                      <p:cBhvr override="childStyle">
                                        <p:cTn id="81" dur="500" fill="hold"/>
                                        <p:tgtEl>
                                          <p:spTgt spid="16">
                                            <p:txEl>
                                              <p:pRg st="0" end="0"/>
                                            </p:txEl>
                                          </p:spTgt>
                                        </p:tgtEl>
                                        <p:attrNameLst>
                                          <p:attrName>style.color</p:attrName>
                                        </p:attrNameLst>
                                      </p:cBhvr>
                                      <p:to>
                                        <a:srgbClr val="9CDCFE"/>
                                      </p:to>
                                    </p:animClr>
                                    <p:animClr clrSpc="rgb" dir="cw">
                                      <p:cBhvr>
                                        <p:cTn id="82" dur="500" fill="hold"/>
                                        <p:tgtEl>
                                          <p:spTgt spid="16">
                                            <p:txEl>
                                              <p:pRg st="0" end="0"/>
                                            </p:txEl>
                                          </p:spTgt>
                                        </p:tgtEl>
                                        <p:attrNameLst>
                                          <p:attrName>fillcolor</p:attrName>
                                        </p:attrNameLst>
                                      </p:cBhvr>
                                      <p:to>
                                        <a:srgbClr val="9CDCFE"/>
                                      </p:to>
                                    </p:animClr>
                                    <p:set>
                                      <p:cBhvr>
                                        <p:cTn id="83" dur="500" fill="hold"/>
                                        <p:tgtEl>
                                          <p:spTgt spid="16">
                                            <p:txEl>
                                              <p:pRg st="0" end="0"/>
                                            </p:txEl>
                                          </p:spTgt>
                                        </p:tgtEl>
                                        <p:attrNameLst>
                                          <p:attrName>fill.type</p:attrName>
                                        </p:attrNameLst>
                                      </p:cBhvr>
                                      <p:to>
                                        <p:strVal val="solid"/>
                                      </p:to>
                                    </p:set>
                                    <p:set>
                                      <p:cBhvr>
                                        <p:cTn id="84" dur="500" fill="hold"/>
                                        <p:tgtEl>
                                          <p:spTgt spid="16">
                                            <p:txEl>
                                              <p:pRg st="0" end="0"/>
                                            </p:txEl>
                                          </p:spTgt>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500" fill="hold"/>
                                        <p:tgtEl>
                                          <p:spTgt spid="16"/>
                                        </p:tgtEl>
                                        <p:attrNameLst>
                                          <p:attrName>fillcolor</p:attrName>
                                        </p:attrNameLst>
                                      </p:cBhvr>
                                      <p:to>
                                        <a:srgbClr val="1E1E1F"/>
                                      </p:to>
                                    </p:animClr>
                                    <p:set>
                                      <p:cBhvr>
                                        <p:cTn id="87" dur="500" fill="hold"/>
                                        <p:tgtEl>
                                          <p:spTgt spid="16"/>
                                        </p:tgtEl>
                                        <p:attrNameLst>
                                          <p:attrName>fill.type</p:attrName>
                                        </p:attrNameLst>
                                      </p:cBhvr>
                                      <p:to>
                                        <p:strVal val="solid"/>
                                      </p:to>
                                    </p:set>
                                    <p:set>
                                      <p:cBhvr>
                                        <p:cTn id="88" dur="500" fill="hold"/>
                                        <p:tgtEl>
                                          <p:spTgt spid="16"/>
                                        </p:tgtEl>
                                        <p:attrNameLst>
                                          <p:attrName>fill.on</p:attrName>
                                        </p:attrNameLst>
                                      </p:cBhvr>
                                      <p:to>
                                        <p:strVal val="true"/>
                                      </p:to>
                                    </p:set>
                                  </p:childTnLst>
                                </p:cTn>
                              </p:par>
                              <p:par>
                                <p:cTn id="89" presetID="10" presetClass="entr" presetSubtype="0" fill="hold" grpId="0" nodeType="withEffect">
                                  <p:stCondLst>
                                    <p:cond delay="0"/>
                                  </p:stCondLst>
                                  <p:childTnLst>
                                    <p:set>
                                      <p:cBhvr>
                                        <p:cTn id="90" dur="1" fill="hold">
                                          <p:stCondLst>
                                            <p:cond delay="0"/>
                                          </p:stCondLst>
                                        </p:cTn>
                                        <p:tgtEl>
                                          <p:spTgt spid="71"/>
                                        </p:tgtEl>
                                        <p:attrNameLst>
                                          <p:attrName>style.visibility</p:attrName>
                                        </p:attrNameLst>
                                      </p:cBhvr>
                                      <p:to>
                                        <p:strVal val="visible"/>
                                      </p:to>
                                    </p:set>
                                    <p:animEffect transition="in" filter="fade">
                                      <p:cBhvr>
                                        <p:cTn id="91" dur="500"/>
                                        <p:tgtEl>
                                          <p:spTgt spid="71"/>
                                        </p:tgtEl>
                                      </p:cBhvr>
                                    </p:animEffect>
                                  </p:childTnLst>
                                </p:cTn>
                              </p:par>
                              <p:par>
                                <p:cTn id="92" presetID="10" presetClass="entr" presetSubtype="0" fill="hold" nodeType="withEffect">
                                  <p:stCondLst>
                                    <p:cond delay="0"/>
                                  </p:stCondLst>
                                  <p:childTnLst>
                                    <p:set>
                                      <p:cBhvr>
                                        <p:cTn id="93" dur="1" fill="hold">
                                          <p:stCondLst>
                                            <p:cond delay="0"/>
                                          </p:stCondLst>
                                        </p:cTn>
                                        <p:tgtEl>
                                          <p:spTgt spid="68"/>
                                        </p:tgtEl>
                                        <p:attrNameLst>
                                          <p:attrName>style.visibility</p:attrName>
                                        </p:attrNameLst>
                                      </p:cBhvr>
                                      <p:to>
                                        <p:strVal val="visible"/>
                                      </p:to>
                                    </p:set>
                                    <p:animEffect transition="in" filter="fade">
                                      <p:cBhvr>
                                        <p:cTn id="94" dur="500"/>
                                        <p:tgtEl>
                                          <p:spTgt spid="68"/>
                                        </p:tgtEl>
                                      </p:cBhvr>
                                    </p:animEffect>
                                  </p:childTnLst>
                                </p:cTn>
                              </p:par>
                              <p:par>
                                <p:cTn id="95" presetID="10" presetClass="entr" presetSubtype="0" fill="hold" nodeType="withEffect">
                                  <p:stCondLst>
                                    <p:cond delay="0"/>
                                  </p:stCondLst>
                                  <p:childTnLst>
                                    <p:set>
                                      <p:cBhvr>
                                        <p:cTn id="96" dur="1" fill="hold">
                                          <p:stCondLst>
                                            <p:cond delay="0"/>
                                          </p:stCondLst>
                                        </p:cTn>
                                        <p:tgtEl>
                                          <p:spTgt spid="73"/>
                                        </p:tgtEl>
                                        <p:attrNameLst>
                                          <p:attrName>style.visibility</p:attrName>
                                        </p:attrNameLst>
                                      </p:cBhvr>
                                      <p:to>
                                        <p:strVal val="visible"/>
                                      </p:to>
                                    </p:set>
                                    <p:animEffect transition="in" filter="fade">
                                      <p:cBhvr>
                                        <p:cTn id="97" dur="500"/>
                                        <p:tgtEl>
                                          <p:spTgt spid="7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9">
                                            <p:bg/>
                                          </p:spTgt>
                                        </p:tgtEl>
                                        <p:attrNameLst>
                                          <p:attrName>style.visibility</p:attrName>
                                        </p:attrNameLst>
                                      </p:cBhvr>
                                      <p:to>
                                        <p:strVal val="visible"/>
                                      </p:to>
                                    </p:set>
                                    <p:animEffect transition="in" filter="fade">
                                      <p:cBhvr>
                                        <p:cTn id="102" dur="500"/>
                                        <p:tgtEl>
                                          <p:spTgt spid="29">
                                            <p:bg/>
                                          </p:spTgt>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9">
                                            <p:txEl>
                                              <p:pRg st="0" end="0"/>
                                            </p:txEl>
                                          </p:spTgt>
                                        </p:tgtEl>
                                        <p:attrNameLst>
                                          <p:attrName>style.visibility</p:attrName>
                                        </p:attrNameLst>
                                      </p:cBhvr>
                                      <p:to>
                                        <p:strVal val="visible"/>
                                      </p:to>
                                    </p:set>
                                    <p:animEffect transition="in" filter="fade">
                                      <p:cBhvr>
                                        <p:cTn id="105" dur="500"/>
                                        <p:tgtEl>
                                          <p:spTgt spid="29">
                                            <p:txEl>
                                              <p:pRg st="0" end="0"/>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mph" presetSubtype="2" fill="hold" nodeType="clickEffect">
                                  <p:stCondLst>
                                    <p:cond delay="0"/>
                                  </p:stCondLst>
                                  <p:childTnLst>
                                    <p:animClr clrSpc="rgb" dir="cw">
                                      <p:cBhvr>
                                        <p:cTn id="109" dur="500" fill="hold"/>
                                        <p:tgtEl>
                                          <p:spTgt spid="29"/>
                                        </p:tgtEl>
                                        <p:attrNameLst>
                                          <p:attrName>fillcolor</p:attrName>
                                        </p:attrNameLst>
                                      </p:cBhvr>
                                      <p:to>
                                        <a:srgbClr val="1E1E1F"/>
                                      </p:to>
                                    </p:animClr>
                                    <p:set>
                                      <p:cBhvr>
                                        <p:cTn id="110" dur="500" fill="hold"/>
                                        <p:tgtEl>
                                          <p:spTgt spid="29"/>
                                        </p:tgtEl>
                                        <p:attrNameLst>
                                          <p:attrName>fill.type</p:attrName>
                                        </p:attrNameLst>
                                      </p:cBhvr>
                                      <p:to>
                                        <p:strVal val="solid"/>
                                      </p:to>
                                    </p:set>
                                    <p:set>
                                      <p:cBhvr>
                                        <p:cTn id="111" dur="500" fill="hold"/>
                                        <p:tgtEl>
                                          <p:spTgt spid="29"/>
                                        </p:tgtEl>
                                        <p:attrNameLst>
                                          <p:attrName>fill.on</p:attrName>
                                        </p:attrNameLst>
                                      </p:cBhvr>
                                      <p:to>
                                        <p:strVal val="true"/>
                                      </p:to>
                                    </p:set>
                                  </p:childTnLst>
                                </p:cTn>
                              </p:par>
                              <p:par>
                                <p:cTn id="112" presetID="19" presetClass="emph" presetSubtype="0" fill="hold" nodeType="withEffect">
                                  <p:stCondLst>
                                    <p:cond delay="0"/>
                                  </p:stCondLst>
                                  <p:childTnLst>
                                    <p:animClr clrSpc="rgb" dir="cw">
                                      <p:cBhvr override="childStyle">
                                        <p:cTn id="113" dur="500" fill="hold"/>
                                        <p:tgtEl>
                                          <p:spTgt spid="29">
                                            <p:txEl>
                                              <p:pRg st="0" end="0"/>
                                            </p:txEl>
                                          </p:spTgt>
                                        </p:tgtEl>
                                        <p:attrNameLst>
                                          <p:attrName>style.color</p:attrName>
                                        </p:attrNameLst>
                                      </p:cBhvr>
                                      <p:to>
                                        <a:srgbClr val="9CDCFE"/>
                                      </p:to>
                                    </p:animClr>
                                    <p:animClr clrSpc="rgb" dir="cw">
                                      <p:cBhvr>
                                        <p:cTn id="114" dur="500" fill="hold"/>
                                        <p:tgtEl>
                                          <p:spTgt spid="29">
                                            <p:txEl>
                                              <p:pRg st="0" end="0"/>
                                            </p:txEl>
                                          </p:spTgt>
                                        </p:tgtEl>
                                        <p:attrNameLst>
                                          <p:attrName>fillcolor</p:attrName>
                                        </p:attrNameLst>
                                      </p:cBhvr>
                                      <p:to>
                                        <a:srgbClr val="9CDCFE"/>
                                      </p:to>
                                    </p:animClr>
                                    <p:set>
                                      <p:cBhvr>
                                        <p:cTn id="115" dur="500" fill="hold"/>
                                        <p:tgtEl>
                                          <p:spTgt spid="29">
                                            <p:txEl>
                                              <p:pRg st="0" end="0"/>
                                            </p:txEl>
                                          </p:spTgt>
                                        </p:tgtEl>
                                        <p:attrNameLst>
                                          <p:attrName>fill.type</p:attrName>
                                        </p:attrNameLst>
                                      </p:cBhvr>
                                      <p:to>
                                        <p:strVal val="solid"/>
                                      </p:to>
                                    </p:set>
                                    <p:set>
                                      <p:cBhvr>
                                        <p:cTn id="116" dur="500" fill="hold"/>
                                        <p:tgtEl>
                                          <p:spTgt spid="29">
                                            <p:txEl>
                                              <p:pRg st="0" end="0"/>
                                            </p:txEl>
                                          </p:spTgt>
                                        </p:tgtEl>
                                        <p:attrNameLst>
                                          <p:attrName>fill.on</p:attrName>
                                        </p:attrNameLst>
                                      </p:cBhvr>
                                      <p:to>
                                        <p:strVal val="true"/>
                                      </p:to>
                                    </p:set>
                                  </p:childTnLst>
                                </p:cTn>
                              </p:par>
                              <p:par>
                                <p:cTn id="117" presetID="10" presetClass="entr" presetSubtype="0" fill="hold" grpId="0" nodeType="withEffect">
                                  <p:stCondLst>
                                    <p:cond delay="0"/>
                                  </p:stCondLst>
                                  <p:childTnLst>
                                    <p:set>
                                      <p:cBhvr>
                                        <p:cTn id="118" dur="1" fill="hold">
                                          <p:stCondLst>
                                            <p:cond delay="0"/>
                                          </p:stCondLst>
                                        </p:cTn>
                                        <p:tgtEl>
                                          <p:spTgt spid="30">
                                            <p:bg/>
                                          </p:spTgt>
                                        </p:tgtEl>
                                        <p:attrNameLst>
                                          <p:attrName>style.visibility</p:attrName>
                                        </p:attrNameLst>
                                      </p:cBhvr>
                                      <p:to>
                                        <p:strVal val="visible"/>
                                      </p:to>
                                    </p:set>
                                    <p:animEffect transition="in" filter="fade">
                                      <p:cBhvr>
                                        <p:cTn id="119" dur="500"/>
                                        <p:tgtEl>
                                          <p:spTgt spid="30">
                                            <p:bg/>
                                          </p:spTgt>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0">
                                            <p:txEl>
                                              <p:pRg st="0" end="0"/>
                                            </p:txEl>
                                          </p:spTgt>
                                        </p:tgtEl>
                                        <p:attrNameLst>
                                          <p:attrName>style.visibility</p:attrName>
                                        </p:attrNameLst>
                                      </p:cBhvr>
                                      <p:to>
                                        <p:strVal val="visible"/>
                                      </p:to>
                                    </p:set>
                                    <p:animEffect transition="in" filter="fade">
                                      <p:cBhvr>
                                        <p:cTn id="122" dur="500"/>
                                        <p:tgtEl>
                                          <p:spTgt spid="30">
                                            <p:txEl>
                                              <p:pRg st="0" end="0"/>
                                            </p:txEl>
                                          </p:spTgt>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0">
                                            <p:txEl>
                                              <p:pRg st="1" end="1"/>
                                            </p:txEl>
                                          </p:spTgt>
                                        </p:tgtEl>
                                        <p:attrNameLst>
                                          <p:attrName>style.visibility</p:attrName>
                                        </p:attrNameLst>
                                      </p:cBhvr>
                                      <p:to>
                                        <p:strVal val="visible"/>
                                      </p:to>
                                    </p:set>
                                    <p:animEffect transition="in" filter="fade">
                                      <p:cBhvr>
                                        <p:cTn id="125" dur="500"/>
                                        <p:tgtEl>
                                          <p:spTgt spid="30">
                                            <p:txEl>
                                              <p:pRg st="1" end="1"/>
                                            </p:txEl>
                                          </p:spTgt>
                                        </p:tgtEl>
                                      </p:cBhvr>
                                    </p:animEffect>
                                  </p:childTnLst>
                                </p:cTn>
                              </p:par>
                              <p:par>
                                <p:cTn id="126" presetID="10" presetClass="entr" presetSubtype="0" fill="hold" nodeType="withEffect">
                                  <p:stCondLst>
                                    <p:cond delay="0"/>
                                  </p:stCondLst>
                                  <p:childTnLst>
                                    <p:set>
                                      <p:cBhvr>
                                        <p:cTn id="127" dur="1" fill="hold">
                                          <p:stCondLst>
                                            <p:cond delay="0"/>
                                          </p:stCondLst>
                                        </p:cTn>
                                        <p:tgtEl>
                                          <p:spTgt spid="33"/>
                                        </p:tgtEl>
                                        <p:attrNameLst>
                                          <p:attrName>style.visibility</p:attrName>
                                        </p:attrNameLst>
                                      </p:cBhvr>
                                      <p:to>
                                        <p:strVal val="visible"/>
                                      </p:to>
                                    </p:set>
                                    <p:animEffect transition="in" filter="fade">
                                      <p:cBhvr>
                                        <p:cTn id="128" dur="500"/>
                                        <p:tgtEl>
                                          <p:spTgt spid="33"/>
                                        </p:tgtEl>
                                      </p:cBhvr>
                                    </p:animEffect>
                                  </p:childTnLst>
                                </p:cTn>
                              </p:par>
                            </p:childTnLst>
                          </p:cTn>
                        </p:par>
                      </p:childTnLst>
                    </p:cTn>
                  </p:par>
                  <p:par>
                    <p:cTn id="129" fill="hold">
                      <p:stCondLst>
                        <p:cond delay="indefinite"/>
                      </p:stCondLst>
                      <p:childTnLst>
                        <p:par>
                          <p:cTn id="130" fill="hold">
                            <p:stCondLst>
                              <p:cond delay="0"/>
                            </p:stCondLst>
                            <p:childTnLst>
                              <p:par>
                                <p:cTn id="131" presetID="1" presetClass="emph" presetSubtype="2" fill="hold" nodeType="clickEffect">
                                  <p:stCondLst>
                                    <p:cond delay="0"/>
                                  </p:stCondLst>
                                  <p:childTnLst>
                                    <p:animClr clrSpc="rgb" dir="cw">
                                      <p:cBhvr>
                                        <p:cTn id="132" dur="500" fill="hold"/>
                                        <p:tgtEl>
                                          <p:spTgt spid="30"/>
                                        </p:tgtEl>
                                        <p:attrNameLst>
                                          <p:attrName>fillcolor</p:attrName>
                                        </p:attrNameLst>
                                      </p:cBhvr>
                                      <p:to>
                                        <a:srgbClr val="1E1E1F"/>
                                      </p:to>
                                    </p:animClr>
                                    <p:set>
                                      <p:cBhvr>
                                        <p:cTn id="133" dur="500" fill="hold"/>
                                        <p:tgtEl>
                                          <p:spTgt spid="30"/>
                                        </p:tgtEl>
                                        <p:attrNameLst>
                                          <p:attrName>fill.type</p:attrName>
                                        </p:attrNameLst>
                                      </p:cBhvr>
                                      <p:to>
                                        <p:strVal val="solid"/>
                                      </p:to>
                                    </p:set>
                                    <p:set>
                                      <p:cBhvr>
                                        <p:cTn id="134" dur="500" fill="hold"/>
                                        <p:tgtEl>
                                          <p:spTgt spid="30"/>
                                        </p:tgtEl>
                                        <p:attrNameLst>
                                          <p:attrName>fill.on</p:attrName>
                                        </p:attrNameLst>
                                      </p:cBhvr>
                                      <p:to>
                                        <p:strVal val="true"/>
                                      </p:to>
                                    </p:set>
                                  </p:childTnLst>
                                </p:cTn>
                              </p:par>
                              <p:par>
                                <p:cTn id="135" presetID="19" presetClass="emph" presetSubtype="0" fill="hold" nodeType="withEffect">
                                  <p:stCondLst>
                                    <p:cond delay="0"/>
                                  </p:stCondLst>
                                  <p:childTnLst>
                                    <p:animClr clrSpc="rgb" dir="cw">
                                      <p:cBhvr override="childStyle">
                                        <p:cTn id="136" dur="500" fill="hold"/>
                                        <p:tgtEl>
                                          <p:spTgt spid="29">
                                            <p:txEl>
                                              <p:pRg st="0" end="0"/>
                                            </p:txEl>
                                          </p:spTgt>
                                        </p:tgtEl>
                                        <p:attrNameLst>
                                          <p:attrName>style.color</p:attrName>
                                        </p:attrNameLst>
                                      </p:cBhvr>
                                      <p:to>
                                        <a:srgbClr val="9CDCFE"/>
                                      </p:to>
                                    </p:animClr>
                                    <p:animClr clrSpc="rgb" dir="cw">
                                      <p:cBhvr>
                                        <p:cTn id="137" dur="500" fill="hold"/>
                                        <p:tgtEl>
                                          <p:spTgt spid="29">
                                            <p:txEl>
                                              <p:pRg st="0" end="0"/>
                                            </p:txEl>
                                          </p:spTgt>
                                        </p:tgtEl>
                                        <p:attrNameLst>
                                          <p:attrName>fillcolor</p:attrName>
                                        </p:attrNameLst>
                                      </p:cBhvr>
                                      <p:to>
                                        <a:srgbClr val="9CDCFE"/>
                                      </p:to>
                                    </p:animClr>
                                    <p:set>
                                      <p:cBhvr>
                                        <p:cTn id="138" dur="500" fill="hold"/>
                                        <p:tgtEl>
                                          <p:spTgt spid="29">
                                            <p:txEl>
                                              <p:pRg st="0" end="0"/>
                                            </p:txEl>
                                          </p:spTgt>
                                        </p:tgtEl>
                                        <p:attrNameLst>
                                          <p:attrName>fill.type</p:attrName>
                                        </p:attrNameLst>
                                      </p:cBhvr>
                                      <p:to>
                                        <p:strVal val="solid"/>
                                      </p:to>
                                    </p:set>
                                    <p:set>
                                      <p:cBhvr>
                                        <p:cTn id="139" dur="500" fill="hold"/>
                                        <p:tgtEl>
                                          <p:spTgt spid="29">
                                            <p:txEl>
                                              <p:pRg st="0" end="0"/>
                                            </p:txEl>
                                          </p:spTgt>
                                        </p:tgtEl>
                                        <p:attrNameLst>
                                          <p:attrName>fill.on</p:attrName>
                                        </p:attrNameLst>
                                      </p:cBhvr>
                                      <p:to>
                                        <p:strVal val="true"/>
                                      </p:to>
                                    </p:set>
                                  </p:childTnLst>
                                </p:cTn>
                              </p:par>
                              <p:par>
                                <p:cTn id="140" presetID="19" presetClass="emph" presetSubtype="0" fill="hold" nodeType="withEffect">
                                  <p:stCondLst>
                                    <p:cond delay="0"/>
                                  </p:stCondLst>
                                  <p:childTnLst>
                                    <p:animClr clrSpc="rgb" dir="cw">
                                      <p:cBhvr override="childStyle">
                                        <p:cTn id="141" dur="500" fill="hold"/>
                                        <p:tgtEl>
                                          <p:spTgt spid="30">
                                            <p:txEl>
                                              <p:pRg st="0" end="0"/>
                                            </p:txEl>
                                          </p:spTgt>
                                        </p:tgtEl>
                                        <p:attrNameLst>
                                          <p:attrName>style.color</p:attrName>
                                        </p:attrNameLst>
                                      </p:cBhvr>
                                      <p:to>
                                        <a:srgbClr val="9CDCFE"/>
                                      </p:to>
                                    </p:animClr>
                                    <p:animClr clrSpc="rgb" dir="cw">
                                      <p:cBhvr>
                                        <p:cTn id="142" dur="500" fill="hold"/>
                                        <p:tgtEl>
                                          <p:spTgt spid="30">
                                            <p:txEl>
                                              <p:pRg st="0" end="0"/>
                                            </p:txEl>
                                          </p:spTgt>
                                        </p:tgtEl>
                                        <p:attrNameLst>
                                          <p:attrName>fillcolor</p:attrName>
                                        </p:attrNameLst>
                                      </p:cBhvr>
                                      <p:to>
                                        <a:srgbClr val="9CDCFE"/>
                                      </p:to>
                                    </p:animClr>
                                    <p:set>
                                      <p:cBhvr>
                                        <p:cTn id="143" dur="500" fill="hold"/>
                                        <p:tgtEl>
                                          <p:spTgt spid="30">
                                            <p:txEl>
                                              <p:pRg st="0" end="0"/>
                                            </p:txEl>
                                          </p:spTgt>
                                        </p:tgtEl>
                                        <p:attrNameLst>
                                          <p:attrName>fill.type</p:attrName>
                                        </p:attrNameLst>
                                      </p:cBhvr>
                                      <p:to>
                                        <p:strVal val="solid"/>
                                      </p:to>
                                    </p:set>
                                    <p:set>
                                      <p:cBhvr>
                                        <p:cTn id="144" dur="500" fill="hold"/>
                                        <p:tgtEl>
                                          <p:spTgt spid="30">
                                            <p:txEl>
                                              <p:pRg st="0" end="0"/>
                                            </p:txEl>
                                          </p:spTgt>
                                        </p:tgtEl>
                                        <p:attrNameLst>
                                          <p:attrName>fill.on</p:attrName>
                                        </p:attrNameLst>
                                      </p:cBhvr>
                                      <p:to>
                                        <p:strVal val="true"/>
                                      </p:to>
                                    </p:set>
                                  </p:childTnLst>
                                </p:cTn>
                              </p:par>
                              <p:par>
                                <p:cTn id="145" presetID="19" presetClass="emph" presetSubtype="0" fill="hold" nodeType="withEffect">
                                  <p:stCondLst>
                                    <p:cond delay="0"/>
                                  </p:stCondLst>
                                  <p:childTnLst>
                                    <p:animClr clrSpc="rgb" dir="cw">
                                      <p:cBhvr override="childStyle">
                                        <p:cTn id="146" dur="500" fill="hold"/>
                                        <p:tgtEl>
                                          <p:spTgt spid="30">
                                            <p:txEl>
                                              <p:pRg st="1" end="1"/>
                                            </p:txEl>
                                          </p:spTgt>
                                        </p:tgtEl>
                                        <p:attrNameLst>
                                          <p:attrName>style.color</p:attrName>
                                        </p:attrNameLst>
                                      </p:cBhvr>
                                      <p:to>
                                        <a:srgbClr val="9CDCFE"/>
                                      </p:to>
                                    </p:animClr>
                                    <p:animClr clrSpc="rgb" dir="cw">
                                      <p:cBhvr>
                                        <p:cTn id="147" dur="500" fill="hold"/>
                                        <p:tgtEl>
                                          <p:spTgt spid="30">
                                            <p:txEl>
                                              <p:pRg st="1" end="1"/>
                                            </p:txEl>
                                          </p:spTgt>
                                        </p:tgtEl>
                                        <p:attrNameLst>
                                          <p:attrName>fillcolor</p:attrName>
                                        </p:attrNameLst>
                                      </p:cBhvr>
                                      <p:to>
                                        <a:srgbClr val="9CDCFE"/>
                                      </p:to>
                                    </p:animClr>
                                    <p:set>
                                      <p:cBhvr>
                                        <p:cTn id="148" dur="500" fill="hold"/>
                                        <p:tgtEl>
                                          <p:spTgt spid="30">
                                            <p:txEl>
                                              <p:pRg st="1" end="1"/>
                                            </p:txEl>
                                          </p:spTgt>
                                        </p:tgtEl>
                                        <p:attrNameLst>
                                          <p:attrName>fill.type</p:attrName>
                                        </p:attrNameLst>
                                      </p:cBhvr>
                                      <p:to>
                                        <p:strVal val="solid"/>
                                      </p:to>
                                    </p:set>
                                    <p:set>
                                      <p:cBhvr>
                                        <p:cTn id="149" dur="500" fill="hold"/>
                                        <p:tgtEl>
                                          <p:spTgt spid="30">
                                            <p:txEl>
                                              <p:pRg st="1" end="1"/>
                                            </p:txEl>
                                          </p:spTgt>
                                        </p:tgtEl>
                                        <p:attrNameLst>
                                          <p:attrName>fill.on</p:attrName>
                                        </p:attrNameLst>
                                      </p:cBhvr>
                                      <p:to>
                                        <p:strVal val="true"/>
                                      </p:to>
                                    </p:set>
                                  </p:childTnLst>
                                </p:cTn>
                              </p:par>
                              <p:par>
                                <p:cTn id="150" presetID="1" presetClass="emph" presetSubtype="2" fill="hold" nodeType="withEffect">
                                  <p:stCondLst>
                                    <p:cond delay="0"/>
                                  </p:stCondLst>
                                  <p:childTnLst>
                                    <p:animClr clrSpc="rgb" dir="cw">
                                      <p:cBhvr>
                                        <p:cTn id="151" dur="500" fill="hold"/>
                                        <p:tgtEl>
                                          <p:spTgt spid="29"/>
                                        </p:tgtEl>
                                        <p:attrNameLst>
                                          <p:attrName>fillcolor</p:attrName>
                                        </p:attrNameLst>
                                      </p:cBhvr>
                                      <p:to>
                                        <a:srgbClr val="1E1E1F"/>
                                      </p:to>
                                    </p:animClr>
                                    <p:set>
                                      <p:cBhvr>
                                        <p:cTn id="152" dur="500" fill="hold"/>
                                        <p:tgtEl>
                                          <p:spTgt spid="29"/>
                                        </p:tgtEl>
                                        <p:attrNameLst>
                                          <p:attrName>fill.type</p:attrName>
                                        </p:attrNameLst>
                                      </p:cBhvr>
                                      <p:to>
                                        <p:strVal val="solid"/>
                                      </p:to>
                                    </p:set>
                                    <p:set>
                                      <p:cBhvr>
                                        <p:cTn id="153" dur="500" fill="hold"/>
                                        <p:tgtEl>
                                          <p:spTgt spid="29"/>
                                        </p:tgtEl>
                                        <p:attrNameLst>
                                          <p:attrName>fill.on</p:attrName>
                                        </p:attrNameLst>
                                      </p:cBhvr>
                                      <p:to>
                                        <p:strVal val="true"/>
                                      </p:to>
                                    </p:set>
                                  </p:childTnLst>
                                </p:cTn>
                              </p:par>
                              <p:par>
                                <p:cTn id="154" presetID="10" presetClass="entr" presetSubtype="0" fill="hold" grpId="0" nodeType="withEffect">
                                  <p:stCondLst>
                                    <p:cond delay="0"/>
                                  </p:stCondLst>
                                  <p:childTnLst>
                                    <p:set>
                                      <p:cBhvr>
                                        <p:cTn id="155" dur="1" fill="hold">
                                          <p:stCondLst>
                                            <p:cond delay="0"/>
                                          </p:stCondLst>
                                        </p:cTn>
                                        <p:tgtEl>
                                          <p:spTgt spid="76">
                                            <p:bg/>
                                          </p:spTgt>
                                        </p:tgtEl>
                                        <p:attrNameLst>
                                          <p:attrName>style.visibility</p:attrName>
                                        </p:attrNameLst>
                                      </p:cBhvr>
                                      <p:to>
                                        <p:strVal val="visible"/>
                                      </p:to>
                                    </p:set>
                                    <p:animEffect transition="in" filter="fade">
                                      <p:cBhvr>
                                        <p:cTn id="156" dur="500"/>
                                        <p:tgtEl>
                                          <p:spTgt spid="76">
                                            <p:bg/>
                                          </p:spTgt>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76">
                                            <p:txEl>
                                              <p:pRg st="0" end="0"/>
                                            </p:txEl>
                                          </p:spTgt>
                                        </p:tgtEl>
                                        <p:attrNameLst>
                                          <p:attrName>style.visibility</p:attrName>
                                        </p:attrNameLst>
                                      </p:cBhvr>
                                      <p:to>
                                        <p:strVal val="visible"/>
                                      </p:to>
                                    </p:set>
                                    <p:animEffect transition="in" filter="fade">
                                      <p:cBhvr>
                                        <p:cTn id="159" dur="500"/>
                                        <p:tgtEl>
                                          <p:spTgt spid="76">
                                            <p:txEl>
                                              <p:pRg st="0" end="0"/>
                                            </p:txEl>
                                          </p:spTgt>
                                        </p:tgtEl>
                                      </p:cBhvr>
                                    </p:animEffect>
                                  </p:childTnLst>
                                </p:cTn>
                              </p:par>
                              <p:par>
                                <p:cTn id="160" presetID="10" presetClass="entr" presetSubtype="0" fill="hold" nodeType="withEffect">
                                  <p:stCondLst>
                                    <p:cond delay="0"/>
                                  </p:stCondLst>
                                  <p:childTnLst>
                                    <p:set>
                                      <p:cBhvr>
                                        <p:cTn id="161" dur="1" fill="hold">
                                          <p:stCondLst>
                                            <p:cond delay="0"/>
                                          </p:stCondLst>
                                        </p:cTn>
                                        <p:tgtEl>
                                          <p:spTgt spid="77"/>
                                        </p:tgtEl>
                                        <p:attrNameLst>
                                          <p:attrName>style.visibility</p:attrName>
                                        </p:attrNameLst>
                                      </p:cBhvr>
                                      <p:to>
                                        <p:strVal val="visible"/>
                                      </p:to>
                                    </p:set>
                                    <p:animEffect transition="in" filter="fade">
                                      <p:cBhvr>
                                        <p:cTn id="162" dur="500"/>
                                        <p:tgtEl>
                                          <p:spTgt spid="77"/>
                                        </p:tgtEl>
                                      </p:cBhvr>
                                    </p:animEffect>
                                  </p:childTnLst>
                                </p:cTn>
                              </p:par>
                            </p:childTnLst>
                          </p:cTn>
                        </p:par>
                      </p:childTnLst>
                    </p:cTn>
                  </p:par>
                  <p:par>
                    <p:cTn id="163" fill="hold">
                      <p:stCondLst>
                        <p:cond delay="indefinite"/>
                      </p:stCondLst>
                      <p:childTnLst>
                        <p:par>
                          <p:cTn id="164" fill="hold">
                            <p:stCondLst>
                              <p:cond delay="0"/>
                            </p:stCondLst>
                            <p:childTnLst>
                              <p:par>
                                <p:cTn id="165" presetID="1" presetClass="emph" presetSubtype="2" fill="hold" nodeType="clickEffect">
                                  <p:stCondLst>
                                    <p:cond delay="0"/>
                                  </p:stCondLst>
                                  <p:childTnLst>
                                    <p:animClr clrSpc="rgb" dir="cw">
                                      <p:cBhvr>
                                        <p:cTn id="166" dur="500" fill="hold"/>
                                        <p:tgtEl>
                                          <p:spTgt spid="76"/>
                                        </p:tgtEl>
                                        <p:attrNameLst>
                                          <p:attrName>fillcolor</p:attrName>
                                        </p:attrNameLst>
                                      </p:cBhvr>
                                      <p:to>
                                        <a:srgbClr val="1E1E1F"/>
                                      </p:to>
                                    </p:animClr>
                                    <p:set>
                                      <p:cBhvr>
                                        <p:cTn id="167" dur="500" fill="hold"/>
                                        <p:tgtEl>
                                          <p:spTgt spid="76"/>
                                        </p:tgtEl>
                                        <p:attrNameLst>
                                          <p:attrName>fill.type</p:attrName>
                                        </p:attrNameLst>
                                      </p:cBhvr>
                                      <p:to>
                                        <p:strVal val="solid"/>
                                      </p:to>
                                    </p:set>
                                    <p:set>
                                      <p:cBhvr>
                                        <p:cTn id="168" dur="500" fill="hold"/>
                                        <p:tgtEl>
                                          <p:spTgt spid="76"/>
                                        </p:tgtEl>
                                        <p:attrNameLst>
                                          <p:attrName>fill.on</p:attrName>
                                        </p:attrNameLst>
                                      </p:cBhvr>
                                      <p:to>
                                        <p:strVal val="true"/>
                                      </p:to>
                                    </p:set>
                                  </p:childTnLst>
                                </p:cTn>
                              </p:par>
                              <p:par>
                                <p:cTn id="169" presetID="19" presetClass="emph" presetSubtype="0" fill="hold" nodeType="withEffect">
                                  <p:stCondLst>
                                    <p:cond delay="0"/>
                                  </p:stCondLst>
                                  <p:childTnLst>
                                    <p:animClr clrSpc="rgb" dir="cw">
                                      <p:cBhvr override="childStyle">
                                        <p:cTn id="170" dur="500" fill="hold"/>
                                        <p:tgtEl>
                                          <p:spTgt spid="76">
                                            <p:txEl>
                                              <p:pRg st="0" end="0"/>
                                            </p:txEl>
                                          </p:spTgt>
                                        </p:tgtEl>
                                        <p:attrNameLst>
                                          <p:attrName>style.color</p:attrName>
                                        </p:attrNameLst>
                                      </p:cBhvr>
                                      <p:to>
                                        <a:srgbClr val="9CDCFE"/>
                                      </p:to>
                                    </p:animClr>
                                    <p:animClr clrSpc="rgb" dir="cw">
                                      <p:cBhvr>
                                        <p:cTn id="171" dur="500" fill="hold"/>
                                        <p:tgtEl>
                                          <p:spTgt spid="76">
                                            <p:txEl>
                                              <p:pRg st="0" end="0"/>
                                            </p:txEl>
                                          </p:spTgt>
                                        </p:tgtEl>
                                        <p:attrNameLst>
                                          <p:attrName>fillcolor</p:attrName>
                                        </p:attrNameLst>
                                      </p:cBhvr>
                                      <p:to>
                                        <a:srgbClr val="9CDCFE"/>
                                      </p:to>
                                    </p:animClr>
                                    <p:set>
                                      <p:cBhvr>
                                        <p:cTn id="172" dur="500" fill="hold"/>
                                        <p:tgtEl>
                                          <p:spTgt spid="76">
                                            <p:txEl>
                                              <p:pRg st="0" end="0"/>
                                            </p:txEl>
                                          </p:spTgt>
                                        </p:tgtEl>
                                        <p:attrNameLst>
                                          <p:attrName>fill.type</p:attrName>
                                        </p:attrNameLst>
                                      </p:cBhvr>
                                      <p:to>
                                        <p:strVal val="solid"/>
                                      </p:to>
                                    </p:set>
                                    <p:set>
                                      <p:cBhvr>
                                        <p:cTn id="173" dur="500" fill="hold"/>
                                        <p:tgtEl>
                                          <p:spTgt spid="76">
                                            <p:txEl>
                                              <p:pRg st="0" end="0"/>
                                            </p:txEl>
                                          </p:spTgt>
                                        </p:tgtEl>
                                        <p:attrNameLst>
                                          <p:attrName>fill.on</p:attrName>
                                        </p:attrNameLst>
                                      </p:cBhvr>
                                      <p:to>
                                        <p:strVal val="true"/>
                                      </p:to>
                                    </p:set>
                                  </p:childTnLst>
                                </p:cTn>
                              </p:par>
                              <p:par>
                                <p:cTn id="174" presetID="19" presetClass="emph" presetSubtype="0" fill="hold" nodeType="withEffect">
                                  <p:stCondLst>
                                    <p:cond delay="0"/>
                                  </p:stCondLst>
                                  <p:childTnLst>
                                    <p:animClr clrSpc="rgb" dir="cw">
                                      <p:cBhvr override="childStyle">
                                        <p:cTn id="175" dur="500" fill="hold"/>
                                        <p:tgtEl>
                                          <p:spTgt spid="76">
                                            <p:txEl>
                                              <p:pRg st="0" end="0"/>
                                            </p:txEl>
                                          </p:spTgt>
                                        </p:tgtEl>
                                        <p:attrNameLst>
                                          <p:attrName>style.color</p:attrName>
                                        </p:attrNameLst>
                                      </p:cBhvr>
                                      <p:to>
                                        <a:srgbClr val="9CDCFE"/>
                                      </p:to>
                                    </p:animClr>
                                    <p:animClr clrSpc="rgb" dir="cw">
                                      <p:cBhvr>
                                        <p:cTn id="176" dur="500" fill="hold"/>
                                        <p:tgtEl>
                                          <p:spTgt spid="76">
                                            <p:txEl>
                                              <p:pRg st="0" end="0"/>
                                            </p:txEl>
                                          </p:spTgt>
                                        </p:tgtEl>
                                        <p:attrNameLst>
                                          <p:attrName>fillcolor</p:attrName>
                                        </p:attrNameLst>
                                      </p:cBhvr>
                                      <p:to>
                                        <a:srgbClr val="9CDCFE"/>
                                      </p:to>
                                    </p:animClr>
                                    <p:set>
                                      <p:cBhvr>
                                        <p:cTn id="177" dur="500" fill="hold"/>
                                        <p:tgtEl>
                                          <p:spTgt spid="76">
                                            <p:txEl>
                                              <p:pRg st="0" end="0"/>
                                            </p:txEl>
                                          </p:spTgt>
                                        </p:tgtEl>
                                        <p:attrNameLst>
                                          <p:attrName>fill.type</p:attrName>
                                        </p:attrNameLst>
                                      </p:cBhvr>
                                      <p:to>
                                        <p:strVal val="solid"/>
                                      </p:to>
                                    </p:set>
                                    <p:set>
                                      <p:cBhvr>
                                        <p:cTn id="178" dur="500" fill="hold"/>
                                        <p:tgtEl>
                                          <p:spTgt spid="76">
                                            <p:txEl>
                                              <p:pRg st="0" end="0"/>
                                            </p:txEl>
                                          </p:spTgt>
                                        </p:tgtEl>
                                        <p:attrNameLst>
                                          <p:attrName>fill.on</p:attrName>
                                        </p:attrNameLst>
                                      </p:cBhvr>
                                      <p:to>
                                        <p:strVal val="true"/>
                                      </p:to>
                                    </p:set>
                                  </p:childTnLst>
                                </p:cTn>
                              </p:par>
                              <p:par>
                                <p:cTn id="179" presetID="1" presetClass="emph" presetSubtype="2" fill="hold" nodeType="withEffect">
                                  <p:stCondLst>
                                    <p:cond delay="0"/>
                                  </p:stCondLst>
                                  <p:childTnLst>
                                    <p:animClr clrSpc="rgb" dir="cw">
                                      <p:cBhvr>
                                        <p:cTn id="180" dur="500" fill="hold"/>
                                        <p:tgtEl>
                                          <p:spTgt spid="76"/>
                                        </p:tgtEl>
                                        <p:attrNameLst>
                                          <p:attrName>fillcolor</p:attrName>
                                        </p:attrNameLst>
                                      </p:cBhvr>
                                      <p:to>
                                        <a:srgbClr val="1E1E1F"/>
                                      </p:to>
                                    </p:animClr>
                                    <p:set>
                                      <p:cBhvr>
                                        <p:cTn id="181" dur="500" fill="hold"/>
                                        <p:tgtEl>
                                          <p:spTgt spid="76"/>
                                        </p:tgtEl>
                                        <p:attrNameLst>
                                          <p:attrName>fill.type</p:attrName>
                                        </p:attrNameLst>
                                      </p:cBhvr>
                                      <p:to>
                                        <p:strVal val="solid"/>
                                      </p:to>
                                    </p:set>
                                    <p:set>
                                      <p:cBhvr>
                                        <p:cTn id="182" dur="500" fill="hold"/>
                                        <p:tgtEl>
                                          <p:spTgt spid="76"/>
                                        </p:tgtEl>
                                        <p:attrNameLst>
                                          <p:attrName>fill.on</p:attrName>
                                        </p:attrNameLst>
                                      </p:cBhvr>
                                      <p:to>
                                        <p:strVal val="true"/>
                                      </p:to>
                                    </p:set>
                                  </p:childTnLst>
                                </p:cTn>
                              </p:par>
                              <p:par>
                                <p:cTn id="183" presetID="10" presetClass="entr" presetSubtype="0" fill="hold" grpId="0" nodeType="withEffect">
                                  <p:stCondLst>
                                    <p:cond delay="0"/>
                                  </p:stCondLst>
                                  <p:childTnLst>
                                    <p:set>
                                      <p:cBhvr>
                                        <p:cTn id="184" dur="1" fill="hold">
                                          <p:stCondLst>
                                            <p:cond delay="0"/>
                                          </p:stCondLst>
                                        </p:cTn>
                                        <p:tgtEl>
                                          <p:spTgt spid="31">
                                            <p:bg/>
                                          </p:spTgt>
                                        </p:tgtEl>
                                        <p:attrNameLst>
                                          <p:attrName>style.visibility</p:attrName>
                                        </p:attrNameLst>
                                      </p:cBhvr>
                                      <p:to>
                                        <p:strVal val="visible"/>
                                      </p:to>
                                    </p:set>
                                    <p:animEffect transition="in" filter="fade">
                                      <p:cBhvr>
                                        <p:cTn id="185" dur="500"/>
                                        <p:tgtEl>
                                          <p:spTgt spid="31">
                                            <p:bg/>
                                          </p:spTgt>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31">
                                            <p:txEl>
                                              <p:pRg st="0" end="0"/>
                                            </p:txEl>
                                          </p:spTgt>
                                        </p:tgtEl>
                                        <p:attrNameLst>
                                          <p:attrName>style.visibility</p:attrName>
                                        </p:attrNameLst>
                                      </p:cBhvr>
                                      <p:to>
                                        <p:strVal val="visible"/>
                                      </p:to>
                                    </p:set>
                                    <p:animEffect transition="in" filter="fade">
                                      <p:cBhvr>
                                        <p:cTn id="188" dur="500"/>
                                        <p:tgtEl>
                                          <p:spTgt spid="31">
                                            <p:txEl>
                                              <p:pRg st="0" end="0"/>
                                            </p:txEl>
                                          </p:spTgt>
                                        </p:tgtEl>
                                      </p:cBhvr>
                                    </p:animEffect>
                                  </p:childTnLst>
                                </p:cTn>
                              </p:par>
                              <p:par>
                                <p:cTn id="189" presetID="10" presetClass="entr" presetSubtype="0" fill="hold" nodeType="withEffect">
                                  <p:stCondLst>
                                    <p:cond delay="0"/>
                                  </p:stCondLst>
                                  <p:childTnLst>
                                    <p:set>
                                      <p:cBhvr>
                                        <p:cTn id="190" dur="1" fill="hold">
                                          <p:stCondLst>
                                            <p:cond delay="0"/>
                                          </p:stCondLst>
                                        </p:cTn>
                                        <p:tgtEl>
                                          <p:spTgt spid="34"/>
                                        </p:tgtEl>
                                        <p:attrNameLst>
                                          <p:attrName>style.visibility</p:attrName>
                                        </p:attrNameLst>
                                      </p:cBhvr>
                                      <p:to>
                                        <p:strVal val="visible"/>
                                      </p:to>
                                    </p:set>
                                    <p:animEffect transition="in" filter="fade">
                                      <p:cBhvr>
                                        <p:cTn id="19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allAtOnce" animBg="1"/>
      <p:bldP spid="14" grpId="0" build="allAtOnce" animBg="1"/>
      <p:bldP spid="15" grpId="0" build="allAtOnce" animBg="1"/>
      <p:bldP spid="16" grpId="0" build="allAtOnce" animBg="1"/>
      <p:bldP spid="29" grpId="0" build="allAtOnce" animBg="1"/>
      <p:bldP spid="30" grpId="0" build="allAtOnce" animBg="1"/>
      <p:bldP spid="71" grpId="0"/>
      <p:bldP spid="76" grpId="0" build="allAtOnce"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Rectangle: Rounded Corners 22">
            <a:extLst>
              <a:ext uri="{FF2B5EF4-FFF2-40B4-BE49-F238E27FC236}">
                <a16:creationId xmlns:a16="http://schemas.microsoft.com/office/drawing/2014/main" id="{F24AD484-F02A-65D1-841E-C85459BFBFCF}"/>
              </a:ext>
            </a:extLst>
          </p:cNvPr>
          <p:cNvSpPr/>
          <p:nvPr/>
        </p:nvSpPr>
        <p:spPr>
          <a:xfrm>
            <a:off x="303405" y="1440541"/>
            <a:ext cx="11585189" cy="4805880"/>
          </a:xfrm>
          <a:prstGeom prst="roundRect">
            <a:avLst/>
          </a:prstGeom>
          <a:solidFill>
            <a:srgbClr val="1E1E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9CDCFE"/>
                </a:solidFill>
                <a:latin typeface="Ubuntu Condensed" panose="020B0506030602030204" pitchFamily="34" charset="0"/>
              </a:rPr>
              <a:t>Questions</a:t>
            </a:r>
          </a:p>
          <a:p>
            <a:pPr algn="ctr"/>
            <a:endParaRPr lang="en-US" sz="2800" b="1" dirty="0">
              <a:solidFill>
                <a:schemeClr val="tx1"/>
              </a:solidFill>
              <a:latin typeface="Ubuntu Condensed" panose="020B0506030602030204" pitchFamily="34" charset="0"/>
            </a:endParaRPr>
          </a:p>
          <a:p>
            <a:pPr algn="ctr"/>
            <a:endParaRPr lang="en-US" sz="2800" b="1" dirty="0">
              <a:solidFill>
                <a:schemeClr val="tx1"/>
              </a:solidFill>
              <a:latin typeface="Ubuntu Condensed" panose="020B0506030602030204" pitchFamily="34" charset="0"/>
            </a:endParaRPr>
          </a:p>
          <a:p>
            <a:pPr algn="ctr"/>
            <a:endParaRPr lang="en-US" sz="2800" b="1" dirty="0">
              <a:solidFill>
                <a:schemeClr val="tx1"/>
              </a:solidFill>
              <a:latin typeface="Ubuntu Condensed" panose="020B0506030602030204" pitchFamily="34" charset="0"/>
            </a:endParaRPr>
          </a:p>
          <a:p>
            <a:pPr algn="ctr"/>
            <a:endParaRPr lang="en-US" sz="2800" b="1" dirty="0">
              <a:solidFill>
                <a:schemeClr val="tx1"/>
              </a:solidFill>
              <a:latin typeface="Ubuntu Condensed" panose="020B0506030602030204" pitchFamily="34" charset="0"/>
            </a:endParaRPr>
          </a:p>
          <a:p>
            <a:pPr algn="ctr"/>
            <a:endParaRPr lang="en-US" sz="2800" b="1" dirty="0">
              <a:solidFill>
                <a:schemeClr val="tx1"/>
              </a:solidFill>
              <a:latin typeface="Ubuntu Condensed" panose="020B0506030602030204" pitchFamily="34" charset="0"/>
            </a:endParaRPr>
          </a:p>
          <a:p>
            <a:pPr algn="ctr"/>
            <a:endParaRPr lang="en-US" sz="2800" b="1" dirty="0">
              <a:solidFill>
                <a:schemeClr val="tx1"/>
              </a:solidFill>
              <a:latin typeface="Ubuntu Condensed" panose="020B0506030602030204" pitchFamily="34" charset="0"/>
            </a:endParaRPr>
          </a:p>
          <a:p>
            <a:pPr algn="ctr"/>
            <a:endParaRPr lang="en-US" sz="2800" b="1" dirty="0">
              <a:solidFill>
                <a:schemeClr val="tx1"/>
              </a:solidFill>
              <a:latin typeface="Ubuntu Condensed" panose="020B0506030602030204" pitchFamily="34" charset="0"/>
            </a:endParaRPr>
          </a:p>
          <a:p>
            <a:pPr algn="ctr"/>
            <a:endParaRPr lang="sv-SE" sz="2800" b="1" dirty="0">
              <a:solidFill>
                <a:schemeClr val="tx1"/>
              </a:solidFill>
              <a:latin typeface="Ubuntu Condensed" panose="020B0506030602030204" pitchFamily="34" charset="0"/>
            </a:endParaRPr>
          </a:p>
          <a:p>
            <a:pPr algn="ctr"/>
            <a:endParaRPr lang="sv-SE" sz="2800" b="1" dirty="0">
              <a:solidFill>
                <a:schemeClr val="tx1"/>
              </a:solidFill>
              <a:latin typeface="Ubuntu Condensed" panose="020B0506030602030204" pitchFamily="34" charset="0"/>
            </a:endParaRPr>
          </a:p>
          <a:p>
            <a:pPr algn="ctr"/>
            <a:endParaRPr lang="en-US" sz="2800" b="1" dirty="0">
              <a:solidFill>
                <a:schemeClr val="tx1"/>
              </a:solidFill>
              <a:latin typeface="Ubuntu Condensed" panose="020B0506030602030204" pitchFamily="34" charset="0"/>
            </a:endParaRPr>
          </a:p>
        </p:txBody>
      </p:sp>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lstStyle/>
          <a:p>
            <a:r>
              <a:rPr lang="fr-FR" dirty="0"/>
              <a:t>Session </a:t>
            </a:r>
            <a:r>
              <a:rPr lang="fr-FR" dirty="0" err="1"/>
              <a:t>Overview</a:t>
            </a:r>
            <a:endParaRPr lang="en-GB" dirty="0"/>
          </a:p>
        </p:txBody>
      </p:sp>
      <p:sp>
        <p:nvSpPr>
          <p:cNvPr id="14" name="Rectangle: Rounded Corners 17">
            <a:extLst>
              <a:ext uri="{FF2B5EF4-FFF2-40B4-BE49-F238E27FC236}">
                <a16:creationId xmlns:a16="http://schemas.microsoft.com/office/drawing/2014/main" id="{DB1C1B5E-633F-5A7F-A8C2-088EB3D30509}"/>
              </a:ext>
            </a:extLst>
          </p:cNvPr>
          <p:cNvSpPr/>
          <p:nvPr/>
        </p:nvSpPr>
        <p:spPr>
          <a:xfrm>
            <a:off x="2181945" y="2085010"/>
            <a:ext cx="2314586" cy="1268126"/>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Ubuntu Condensed" panose="020B0506030602030204" pitchFamily="34" charset="0"/>
              </a:rPr>
              <a:t>Identity Types</a:t>
            </a:r>
            <a:endParaRPr lang="en-SE" sz="2800" b="1" dirty="0">
              <a:solidFill>
                <a:schemeClr val="tx1"/>
              </a:solidFill>
              <a:latin typeface="Ubuntu Condensed" panose="020B0506030602030204" pitchFamily="34" charset="0"/>
            </a:endParaRPr>
          </a:p>
        </p:txBody>
      </p:sp>
      <p:sp>
        <p:nvSpPr>
          <p:cNvPr id="15" name="Rectangle: Rounded Corners 20">
            <a:extLst>
              <a:ext uri="{FF2B5EF4-FFF2-40B4-BE49-F238E27FC236}">
                <a16:creationId xmlns:a16="http://schemas.microsoft.com/office/drawing/2014/main" id="{2DA003C8-53D7-DF6F-A7B4-A305EC83F4CF}"/>
              </a:ext>
            </a:extLst>
          </p:cNvPr>
          <p:cNvSpPr/>
          <p:nvPr/>
        </p:nvSpPr>
        <p:spPr>
          <a:xfrm>
            <a:off x="4938707" y="2085010"/>
            <a:ext cx="2314586" cy="1268126"/>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Ubuntu Condensed" panose="020B0506030602030204" pitchFamily="34" charset="0"/>
              </a:rPr>
              <a:t>Credentials</a:t>
            </a:r>
            <a:endParaRPr lang="en-SE" sz="2800" b="1" dirty="0">
              <a:solidFill>
                <a:schemeClr val="tx1"/>
              </a:solidFill>
              <a:latin typeface="Ubuntu Condensed" panose="020B0506030602030204" pitchFamily="34" charset="0"/>
            </a:endParaRPr>
          </a:p>
        </p:txBody>
      </p:sp>
      <p:sp>
        <p:nvSpPr>
          <p:cNvPr id="16" name="Rectangle: Rounded Corners 22">
            <a:extLst>
              <a:ext uri="{FF2B5EF4-FFF2-40B4-BE49-F238E27FC236}">
                <a16:creationId xmlns:a16="http://schemas.microsoft.com/office/drawing/2014/main" id="{66FE864E-68E3-8EDC-E297-5D8113EF17D2}"/>
              </a:ext>
            </a:extLst>
          </p:cNvPr>
          <p:cNvSpPr/>
          <p:nvPr/>
        </p:nvSpPr>
        <p:spPr>
          <a:xfrm>
            <a:off x="7695469" y="2085010"/>
            <a:ext cx="2314586" cy="1268126"/>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Ubuntu Condensed" panose="020B0506030602030204" pitchFamily="34" charset="0"/>
              </a:rPr>
              <a:t>Applications &amp; Resources</a:t>
            </a:r>
            <a:endParaRPr lang="en-SE" sz="2800" b="1">
              <a:solidFill>
                <a:schemeClr val="tx1"/>
              </a:solidFill>
              <a:latin typeface="Ubuntu Condensed" panose="020B0506030602030204" pitchFamily="34" charset="0"/>
            </a:endParaRPr>
          </a:p>
        </p:txBody>
      </p:sp>
      <p:cxnSp>
        <p:nvCxnSpPr>
          <p:cNvPr id="18" name="Straight Arrow Connector 17">
            <a:extLst>
              <a:ext uri="{FF2B5EF4-FFF2-40B4-BE49-F238E27FC236}">
                <a16:creationId xmlns:a16="http://schemas.microsoft.com/office/drawing/2014/main" id="{7A2DFB6E-6168-198D-5A5D-9B8B7479DC60}"/>
              </a:ext>
            </a:extLst>
          </p:cNvPr>
          <p:cNvCxnSpPr>
            <a:cxnSpLocks/>
            <a:stCxn id="14" idx="3"/>
            <a:endCxn id="15" idx="1"/>
          </p:cNvCxnSpPr>
          <p:nvPr/>
        </p:nvCxnSpPr>
        <p:spPr>
          <a:xfrm>
            <a:off x="4496531" y="2719073"/>
            <a:ext cx="442176" cy="0"/>
          </a:xfrm>
          <a:prstGeom prst="straightConnector1">
            <a:avLst/>
          </a:prstGeom>
          <a:ln w="28575">
            <a:solidFill>
              <a:srgbClr val="9CDCFE"/>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AE2BCBE-1BB9-B688-5B38-9DB145C786D2}"/>
              </a:ext>
            </a:extLst>
          </p:cNvPr>
          <p:cNvCxnSpPr>
            <a:cxnSpLocks/>
            <a:stCxn id="15" idx="3"/>
            <a:endCxn id="16" idx="1"/>
          </p:cNvCxnSpPr>
          <p:nvPr/>
        </p:nvCxnSpPr>
        <p:spPr>
          <a:xfrm>
            <a:off x="7253293" y="2719073"/>
            <a:ext cx="442176" cy="0"/>
          </a:xfrm>
          <a:prstGeom prst="straightConnector1">
            <a:avLst/>
          </a:prstGeom>
          <a:ln w="28575">
            <a:solidFill>
              <a:srgbClr val="9CDCFE"/>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ectangle: Rounded Corners 17">
            <a:extLst>
              <a:ext uri="{FF2B5EF4-FFF2-40B4-BE49-F238E27FC236}">
                <a16:creationId xmlns:a16="http://schemas.microsoft.com/office/drawing/2014/main" id="{8EEBDD76-0C66-54DA-4E22-3E48A78F89F2}"/>
              </a:ext>
            </a:extLst>
          </p:cNvPr>
          <p:cNvSpPr/>
          <p:nvPr/>
        </p:nvSpPr>
        <p:spPr>
          <a:xfrm>
            <a:off x="803564" y="4298309"/>
            <a:ext cx="2314586" cy="1268126"/>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Ubuntu Condensed" panose="020B0506030602030204" pitchFamily="34" charset="0"/>
              </a:rPr>
              <a:t>Permissions &amp; Scopes</a:t>
            </a:r>
            <a:endParaRPr lang="en-SE" sz="2800" b="1">
              <a:solidFill>
                <a:schemeClr val="tx1"/>
              </a:solidFill>
              <a:latin typeface="Ubuntu Condensed" panose="020B0506030602030204" pitchFamily="34" charset="0"/>
            </a:endParaRPr>
          </a:p>
        </p:txBody>
      </p:sp>
      <p:sp>
        <p:nvSpPr>
          <p:cNvPr id="30" name="Rectangle: Rounded Corners 20">
            <a:extLst>
              <a:ext uri="{FF2B5EF4-FFF2-40B4-BE49-F238E27FC236}">
                <a16:creationId xmlns:a16="http://schemas.microsoft.com/office/drawing/2014/main" id="{0324CD64-7B84-D250-E9E3-915D04700D83}"/>
              </a:ext>
            </a:extLst>
          </p:cNvPr>
          <p:cNvSpPr/>
          <p:nvPr/>
        </p:nvSpPr>
        <p:spPr>
          <a:xfrm>
            <a:off x="3560326" y="4298309"/>
            <a:ext cx="2314586" cy="1268126"/>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Ubuntu Condensed" panose="020B0506030602030204" pitchFamily="34" charset="0"/>
              </a:rPr>
              <a:t>Tokens &amp;</a:t>
            </a:r>
            <a:br>
              <a:rPr lang="en-US" sz="2800" b="1" dirty="0">
                <a:solidFill>
                  <a:schemeClr val="tx1"/>
                </a:solidFill>
                <a:latin typeface="Ubuntu Condensed" panose="020B0506030602030204" pitchFamily="34" charset="0"/>
              </a:rPr>
            </a:br>
            <a:r>
              <a:rPr lang="en-US" sz="2800" b="1" dirty="0">
                <a:solidFill>
                  <a:schemeClr val="tx1"/>
                </a:solidFill>
                <a:latin typeface="Ubuntu Condensed" panose="020B0506030602030204" pitchFamily="34" charset="0"/>
              </a:rPr>
              <a:t>Auth Flows</a:t>
            </a:r>
            <a:endParaRPr lang="en-SE" sz="2800" b="1" dirty="0">
              <a:solidFill>
                <a:schemeClr val="tx1"/>
              </a:solidFill>
              <a:latin typeface="Ubuntu Condensed" panose="020B0506030602030204" pitchFamily="34" charset="0"/>
            </a:endParaRPr>
          </a:p>
        </p:txBody>
      </p:sp>
      <p:cxnSp>
        <p:nvCxnSpPr>
          <p:cNvPr id="33" name="Straight Arrow Connector 32">
            <a:extLst>
              <a:ext uri="{FF2B5EF4-FFF2-40B4-BE49-F238E27FC236}">
                <a16:creationId xmlns:a16="http://schemas.microsoft.com/office/drawing/2014/main" id="{ACBC2DF9-631A-4DED-98D8-EE43268C33A9}"/>
              </a:ext>
            </a:extLst>
          </p:cNvPr>
          <p:cNvCxnSpPr>
            <a:cxnSpLocks/>
            <a:stCxn id="29" idx="3"/>
            <a:endCxn id="30" idx="1"/>
          </p:cNvCxnSpPr>
          <p:nvPr/>
        </p:nvCxnSpPr>
        <p:spPr>
          <a:xfrm>
            <a:off x="3118150" y="4932372"/>
            <a:ext cx="442176" cy="0"/>
          </a:xfrm>
          <a:prstGeom prst="straightConnector1">
            <a:avLst/>
          </a:prstGeom>
          <a:ln w="28575">
            <a:solidFill>
              <a:srgbClr val="9CDCFE"/>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Rectangle: Rounded Corners 11">
            <a:extLst>
              <a:ext uri="{FF2B5EF4-FFF2-40B4-BE49-F238E27FC236}">
                <a16:creationId xmlns:a16="http://schemas.microsoft.com/office/drawing/2014/main" id="{91A1DB34-E90A-3E01-A312-0512345AB9AC}"/>
              </a:ext>
            </a:extLst>
          </p:cNvPr>
          <p:cNvSpPr/>
          <p:nvPr/>
        </p:nvSpPr>
        <p:spPr>
          <a:xfrm>
            <a:off x="2552758" y="3257155"/>
            <a:ext cx="1572959" cy="494866"/>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Ubuntu Condensed" panose="020B0506030602030204" pitchFamily="34" charset="0"/>
              </a:rPr>
              <a:t>Discussion</a:t>
            </a:r>
            <a:endParaRPr lang="en-SE" sz="2000" b="1" dirty="0">
              <a:solidFill>
                <a:schemeClr val="tx1"/>
              </a:solidFill>
              <a:latin typeface="Ubuntu Condensed" panose="020B0506030602030204" pitchFamily="34" charset="0"/>
            </a:endParaRPr>
          </a:p>
        </p:txBody>
      </p:sp>
      <p:sp>
        <p:nvSpPr>
          <p:cNvPr id="11" name="Rectangle: Rounded Corners 11">
            <a:extLst>
              <a:ext uri="{FF2B5EF4-FFF2-40B4-BE49-F238E27FC236}">
                <a16:creationId xmlns:a16="http://schemas.microsoft.com/office/drawing/2014/main" id="{9C6B7F8D-10A1-4CD3-57A0-0B8F22C50977}"/>
              </a:ext>
            </a:extLst>
          </p:cNvPr>
          <p:cNvSpPr/>
          <p:nvPr/>
        </p:nvSpPr>
        <p:spPr>
          <a:xfrm>
            <a:off x="5309520" y="3257155"/>
            <a:ext cx="1572959" cy="494866"/>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Ubuntu Condensed" panose="020B0506030602030204" pitchFamily="34" charset="0"/>
              </a:rPr>
              <a:t>Discussion</a:t>
            </a:r>
            <a:endParaRPr lang="en-SE" sz="2000" b="1" dirty="0">
              <a:solidFill>
                <a:schemeClr val="tx1"/>
              </a:solidFill>
              <a:latin typeface="Ubuntu Condensed" panose="020B0506030602030204" pitchFamily="34" charset="0"/>
            </a:endParaRPr>
          </a:p>
        </p:txBody>
      </p:sp>
      <p:sp>
        <p:nvSpPr>
          <p:cNvPr id="12" name="Rectangle: Rounded Corners 11">
            <a:extLst>
              <a:ext uri="{FF2B5EF4-FFF2-40B4-BE49-F238E27FC236}">
                <a16:creationId xmlns:a16="http://schemas.microsoft.com/office/drawing/2014/main" id="{5D2045F3-9E30-95B4-EB6B-CF2C9876A7D6}"/>
              </a:ext>
            </a:extLst>
          </p:cNvPr>
          <p:cNvSpPr/>
          <p:nvPr/>
        </p:nvSpPr>
        <p:spPr>
          <a:xfrm>
            <a:off x="8066282" y="3257155"/>
            <a:ext cx="1572959" cy="494866"/>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Ubuntu Condensed" panose="020B0506030602030204" pitchFamily="34" charset="0"/>
              </a:rPr>
              <a:t>Discussion</a:t>
            </a:r>
            <a:endParaRPr lang="en-SE" sz="2000" b="1" dirty="0">
              <a:solidFill>
                <a:schemeClr val="tx1"/>
              </a:solidFill>
              <a:latin typeface="Ubuntu Condensed" panose="020B0506030602030204" pitchFamily="34" charset="0"/>
            </a:endParaRPr>
          </a:p>
        </p:txBody>
      </p:sp>
      <p:cxnSp>
        <p:nvCxnSpPr>
          <p:cNvPr id="27" name="Straight Connector 26">
            <a:extLst>
              <a:ext uri="{FF2B5EF4-FFF2-40B4-BE49-F238E27FC236}">
                <a16:creationId xmlns:a16="http://schemas.microsoft.com/office/drawing/2014/main" id="{857B40EE-F9C5-D883-3507-4BB1DC147056}"/>
              </a:ext>
            </a:extLst>
          </p:cNvPr>
          <p:cNvCxnSpPr>
            <a:cxnSpLocks/>
          </p:cNvCxnSpPr>
          <p:nvPr/>
        </p:nvCxnSpPr>
        <p:spPr>
          <a:xfrm>
            <a:off x="645171" y="4008486"/>
            <a:ext cx="4945958" cy="0"/>
          </a:xfrm>
          <a:prstGeom prst="line">
            <a:avLst/>
          </a:prstGeom>
          <a:ln w="25400">
            <a:solidFill>
              <a:srgbClr val="9CDCFE"/>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C755C0B-3A2F-3CBD-50E3-701A756DCF6A}"/>
              </a:ext>
            </a:extLst>
          </p:cNvPr>
          <p:cNvSpPr txBox="1"/>
          <p:nvPr/>
        </p:nvSpPr>
        <p:spPr>
          <a:xfrm>
            <a:off x="5482148" y="3746876"/>
            <a:ext cx="1227701" cy="523220"/>
          </a:xfrm>
          <a:prstGeom prst="rect">
            <a:avLst/>
          </a:prstGeom>
          <a:noFill/>
        </p:spPr>
        <p:txBody>
          <a:bodyPr wrap="square">
            <a:spAutoFit/>
          </a:bodyPr>
          <a:lstStyle/>
          <a:p>
            <a:pPr algn="ctr"/>
            <a:r>
              <a:rPr lang="sv-SE" sz="2800" b="1" dirty="0">
                <a:solidFill>
                  <a:srgbClr val="9CDCFE"/>
                </a:solidFill>
                <a:latin typeface="Ubuntu Condensed" panose="020B0506030602030204" pitchFamily="34" charset="0"/>
              </a:rPr>
              <a:t>Break</a:t>
            </a:r>
            <a:endParaRPr lang="en-US" sz="2800" dirty="0"/>
          </a:p>
        </p:txBody>
      </p:sp>
      <p:cxnSp>
        <p:nvCxnSpPr>
          <p:cNvPr id="32" name="Straight Connector 31">
            <a:extLst>
              <a:ext uri="{FF2B5EF4-FFF2-40B4-BE49-F238E27FC236}">
                <a16:creationId xmlns:a16="http://schemas.microsoft.com/office/drawing/2014/main" id="{A5DEF011-DFFB-77DA-B4AB-4D304F7FFAAC}"/>
              </a:ext>
            </a:extLst>
          </p:cNvPr>
          <p:cNvCxnSpPr>
            <a:cxnSpLocks/>
          </p:cNvCxnSpPr>
          <p:nvPr/>
        </p:nvCxnSpPr>
        <p:spPr>
          <a:xfrm>
            <a:off x="6600868" y="4013008"/>
            <a:ext cx="4945958" cy="0"/>
          </a:xfrm>
          <a:prstGeom prst="line">
            <a:avLst/>
          </a:prstGeom>
          <a:ln w="25400">
            <a:solidFill>
              <a:srgbClr val="9CDCFE"/>
            </a:solidFill>
          </a:ln>
        </p:spPr>
        <p:style>
          <a:lnRef idx="1">
            <a:schemeClr val="accent1"/>
          </a:lnRef>
          <a:fillRef idx="0">
            <a:schemeClr val="accent1"/>
          </a:fillRef>
          <a:effectRef idx="0">
            <a:schemeClr val="accent1"/>
          </a:effectRef>
          <a:fontRef idx="minor">
            <a:schemeClr val="tx1"/>
          </a:fontRef>
        </p:style>
      </p:cxnSp>
      <p:sp>
        <p:nvSpPr>
          <p:cNvPr id="36" name="Rectangle: Rounded Corners 11">
            <a:extLst>
              <a:ext uri="{FF2B5EF4-FFF2-40B4-BE49-F238E27FC236}">
                <a16:creationId xmlns:a16="http://schemas.microsoft.com/office/drawing/2014/main" id="{E0A73CB0-3E01-8D58-C19D-1726A9E92CBF}"/>
              </a:ext>
            </a:extLst>
          </p:cNvPr>
          <p:cNvSpPr/>
          <p:nvPr/>
        </p:nvSpPr>
        <p:spPr>
          <a:xfrm>
            <a:off x="1174377" y="5467353"/>
            <a:ext cx="1572959" cy="494866"/>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Ubuntu Condensed" panose="020B0506030602030204" pitchFamily="34" charset="0"/>
              </a:rPr>
              <a:t>Discussion</a:t>
            </a:r>
            <a:endParaRPr lang="en-SE" sz="2000" b="1" dirty="0">
              <a:solidFill>
                <a:schemeClr val="tx1"/>
              </a:solidFill>
              <a:latin typeface="Ubuntu Condensed" panose="020B0506030602030204" pitchFamily="34" charset="0"/>
            </a:endParaRPr>
          </a:p>
        </p:txBody>
      </p:sp>
      <p:sp>
        <p:nvSpPr>
          <p:cNvPr id="37" name="Rectangle: Rounded Corners 11">
            <a:extLst>
              <a:ext uri="{FF2B5EF4-FFF2-40B4-BE49-F238E27FC236}">
                <a16:creationId xmlns:a16="http://schemas.microsoft.com/office/drawing/2014/main" id="{CCD6437F-F5FD-A8CA-8212-E0438CA981E0}"/>
              </a:ext>
            </a:extLst>
          </p:cNvPr>
          <p:cNvSpPr/>
          <p:nvPr/>
        </p:nvSpPr>
        <p:spPr>
          <a:xfrm>
            <a:off x="3931140" y="5467353"/>
            <a:ext cx="1572959" cy="494866"/>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Ubuntu Condensed" panose="020B0506030602030204" pitchFamily="34" charset="0"/>
              </a:rPr>
              <a:t>Discussion</a:t>
            </a:r>
            <a:endParaRPr lang="en-SE" sz="2000" b="1" dirty="0">
              <a:solidFill>
                <a:schemeClr val="tx1"/>
              </a:solidFill>
              <a:latin typeface="Ubuntu Condensed" panose="020B0506030602030204" pitchFamily="34" charset="0"/>
            </a:endParaRPr>
          </a:p>
        </p:txBody>
      </p:sp>
      <p:sp>
        <p:nvSpPr>
          <p:cNvPr id="38" name="Rectangle: Rounded Corners 12">
            <a:extLst>
              <a:ext uri="{FF2B5EF4-FFF2-40B4-BE49-F238E27FC236}">
                <a16:creationId xmlns:a16="http://schemas.microsoft.com/office/drawing/2014/main" id="{398A8970-52F2-FBE1-3ADB-41D2918B472C}"/>
              </a:ext>
            </a:extLst>
          </p:cNvPr>
          <p:cNvSpPr/>
          <p:nvPr/>
        </p:nvSpPr>
        <p:spPr>
          <a:xfrm>
            <a:off x="9073850" y="4297072"/>
            <a:ext cx="2314586" cy="1268126"/>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Ubuntu Condensed" panose="020B0506030602030204" pitchFamily="34" charset="0"/>
              </a:rPr>
              <a:t>Lunch</a:t>
            </a:r>
            <a:endParaRPr lang="en-SE" sz="2800" b="1" dirty="0">
              <a:solidFill>
                <a:schemeClr val="tx1"/>
              </a:solidFill>
              <a:latin typeface="Ubuntu Condensed" panose="020B0506030602030204" pitchFamily="34" charset="0"/>
            </a:endParaRPr>
          </a:p>
        </p:txBody>
      </p:sp>
      <p:cxnSp>
        <p:nvCxnSpPr>
          <p:cNvPr id="39" name="Straight Arrow Connector 38">
            <a:extLst>
              <a:ext uri="{FF2B5EF4-FFF2-40B4-BE49-F238E27FC236}">
                <a16:creationId xmlns:a16="http://schemas.microsoft.com/office/drawing/2014/main" id="{A19F7BF0-C008-F91E-E320-3019716992B7}"/>
              </a:ext>
            </a:extLst>
          </p:cNvPr>
          <p:cNvCxnSpPr>
            <a:cxnSpLocks/>
          </p:cNvCxnSpPr>
          <p:nvPr/>
        </p:nvCxnSpPr>
        <p:spPr>
          <a:xfrm flipV="1">
            <a:off x="8631674" y="4931135"/>
            <a:ext cx="442176" cy="1237"/>
          </a:xfrm>
          <a:prstGeom prst="straightConnector1">
            <a:avLst/>
          </a:prstGeom>
          <a:ln w="28575">
            <a:solidFill>
              <a:srgbClr val="9CDCFE"/>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Rectangle: Rounded Corners 20">
            <a:extLst>
              <a:ext uri="{FF2B5EF4-FFF2-40B4-BE49-F238E27FC236}">
                <a16:creationId xmlns:a16="http://schemas.microsoft.com/office/drawing/2014/main" id="{58E97825-0DE4-0FA2-567A-4F4FCED6D02B}"/>
              </a:ext>
            </a:extLst>
          </p:cNvPr>
          <p:cNvSpPr/>
          <p:nvPr/>
        </p:nvSpPr>
        <p:spPr>
          <a:xfrm>
            <a:off x="6317088" y="4297072"/>
            <a:ext cx="2314586" cy="1268126"/>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Ubuntu Condensed" panose="020B0506030602030204" pitchFamily="34" charset="0"/>
              </a:rPr>
              <a:t>Summary</a:t>
            </a:r>
            <a:endParaRPr lang="en-SE" sz="2800" b="1" dirty="0">
              <a:solidFill>
                <a:schemeClr val="tx1"/>
              </a:solidFill>
              <a:latin typeface="Ubuntu Condensed" panose="020B0506030602030204" pitchFamily="34" charset="0"/>
            </a:endParaRPr>
          </a:p>
        </p:txBody>
      </p:sp>
      <p:sp>
        <p:nvSpPr>
          <p:cNvPr id="41" name="Rectangle: Rounded Corners 11">
            <a:extLst>
              <a:ext uri="{FF2B5EF4-FFF2-40B4-BE49-F238E27FC236}">
                <a16:creationId xmlns:a16="http://schemas.microsoft.com/office/drawing/2014/main" id="{63692616-DF3B-1F65-F9B8-5E82516F636E}"/>
              </a:ext>
            </a:extLst>
          </p:cNvPr>
          <p:cNvSpPr/>
          <p:nvPr/>
        </p:nvSpPr>
        <p:spPr>
          <a:xfrm>
            <a:off x="6687902" y="5466116"/>
            <a:ext cx="1572959" cy="494866"/>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Ubuntu Condensed" panose="020B0506030602030204" pitchFamily="34" charset="0"/>
              </a:rPr>
              <a:t>Discussion</a:t>
            </a:r>
            <a:endParaRPr lang="en-SE" sz="2000" b="1" dirty="0">
              <a:solidFill>
                <a:schemeClr val="tx1"/>
              </a:solidFill>
              <a:latin typeface="Ubuntu Condensed" panose="020B0506030602030204" pitchFamily="34" charset="0"/>
            </a:endParaRPr>
          </a:p>
        </p:txBody>
      </p:sp>
      <p:cxnSp>
        <p:nvCxnSpPr>
          <p:cNvPr id="42" name="Straight Arrow Connector 41">
            <a:extLst>
              <a:ext uri="{FF2B5EF4-FFF2-40B4-BE49-F238E27FC236}">
                <a16:creationId xmlns:a16="http://schemas.microsoft.com/office/drawing/2014/main" id="{392B49CF-D45B-0209-03D2-555A4956DFE8}"/>
              </a:ext>
            </a:extLst>
          </p:cNvPr>
          <p:cNvCxnSpPr>
            <a:cxnSpLocks/>
          </p:cNvCxnSpPr>
          <p:nvPr/>
        </p:nvCxnSpPr>
        <p:spPr>
          <a:xfrm>
            <a:off x="5874912" y="4910260"/>
            <a:ext cx="442176" cy="0"/>
          </a:xfrm>
          <a:prstGeom prst="straightConnector1">
            <a:avLst/>
          </a:prstGeom>
          <a:ln w="28575">
            <a:solidFill>
              <a:srgbClr val="9CDCFE"/>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Rectangle: Rounded Corners 11">
            <a:extLst>
              <a:ext uri="{FF2B5EF4-FFF2-40B4-BE49-F238E27FC236}">
                <a16:creationId xmlns:a16="http://schemas.microsoft.com/office/drawing/2014/main" id="{F688DB9A-8AF1-B9FF-7B2E-6750C991B1D2}"/>
              </a:ext>
            </a:extLst>
          </p:cNvPr>
          <p:cNvSpPr/>
          <p:nvPr/>
        </p:nvSpPr>
        <p:spPr>
          <a:xfrm>
            <a:off x="9444663" y="5466116"/>
            <a:ext cx="1572959" cy="494866"/>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Ubuntu Condensed" panose="020B0506030602030204" pitchFamily="34" charset="0"/>
              </a:rPr>
              <a:t>Discussion</a:t>
            </a:r>
            <a:endParaRPr lang="en-SE" sz="2000" b="1" dirty="0">
              <a:solidFill>
                <a:schemeClr val="tx1"/>
              </a:solidFill>
              <a:latin typeface="Ubuntu Condensed" panose="020B0506030602030204" pitchFamily="34" charset="0"/>
            </a:endParaRPr>
          </a:p>
        </p:txBody>
      </p:sp>
    </p:spTree>
    <p:extLst>
      <p:ext uri="{BB962C8B-B14F-4D97-AF65-F5344CB8AC3E}">
        <p14:creationId xmlns:p14="http://schemas.microsoft.com/office/powerpoint/2010/main" val="28566561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B542A97-3D67-D687-EF2A-7F42B829097C}"/>
              </a:ext>
            </a:extLst>
          </p:cNvPr>
          <p:cNvSpPr>
            <a:spLocks noGrp="1"/>
          </p:cNvSpPr>
          <p:nvPr>
            <p:ph type="title"/>
          </p:nvPr>
        </p:nvSpPr>
        <p:spPr>
          <a:xfrm>
            <a:off x="831300" y="569369"/>
            <a:ext cx="11360700" cy="925513"/>
          </a:xfrm>
        </p:spPr>
        <p:txBody>
          <a:bodyPr/>
          <a:lstStyle/>
          <a:p>
            <a:r>
              <a:rPr lang="en-US" dirty="0"/>
              <a:t>Identity Types</a:t>
            </a:r>
            <a:endParaRPr lang="en-SE" dirty="0"/>
          </a:p>
        </p:txBody>
      </p:sp>
      <p:grpSp>
        <p:nvGrpSpPr>
          <p:cNvPr id="17" name="Group 16">
            <a:extLst>
              <a:ext uri="{FF2B5EF4-FFF2-40B4-BE49-F238E27FC236}">
                <a16:creationId xmlns:a16="http://schemas.microsoft.com/office/drawing/2014/main" id="{843E1028-6CB9-5DC6-C32A-4AE6DFDC5F58}"/>
              </a:ext>
            </a:extLst>
          </p:cNvPr>
          <p:cNvGrpSpPr/>
          <p:nvPr/>
        </p:nvGrpSpPr>
        <p:grpSpPr>
          <a:xfrm>
            <a:off x="7275273" y="2957219"/>
            <a:ext cx="1625466" cy="1749454"/>
            <a:chOff x="7275273" y="2492279"/>
            <a:chExt cx="1625466" cy="1749454"/>
          </a:xfrm>
        </p:grpSpPr>
        <p:pic>
          <p:nvPicPr>
            <p:cNvPr id="11" name="Graphic 10">
              <a:extLst>
                <a:ext uri="{FF2B5EF4-FFF2-40B4-BE49-F238E27FC236}">
                  <a16:creationId xmlns:a16="http://schemas.microsoft.com/office/drawing/2014/main" id="{09E84333-514A-A90F-326D-462B6D72F5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5273" y="2616267"/>
              <a:ext cx="1625466" cy="1625466"/>
            </a:xfrm>
            <a:prstGeom prst="rect">
              <a:avLst/>
            </a:prstGeom>
          </p:spPr>
        </p:pic>
        <p:sp>
          <p:nvSpPr>
            <p:cNvPr id="13" name="TextBox 12">
              <a:extLst>
                <a:ext uri="{FF2B5EF4-FFF2-40B4-BE49-F238E27FC236}">
                  <a16:creationId xmlns:a16="http://schemas.microsoft.com/office/drawing/2014/main" id="{A1060981-B192-EF11-2521-CD034AF317B8}"/>
                </a:ext>
              </a:extLst>
            </p:cNvPr>
            <p:cNvSpPr txBox="1"/>
            <p:nvPr/>
          </p:nvSpPr>
          <p:spPr>
            <a:xfrm>
              <a:off x="7580566" y="2492279"/>
              <a:ext cx="1014884" cy="1354217"/>
            </a:xfrm>
            <a:prstGeom prst="rect">
              <a:avLst/>
            </a:prstGeom>
            <a:noFill/>
          </p:spPr>
          <p:txBody>
            <a:bodyPr wrap="square" rtlCol="0">
              <a:spAutoFit/>
            </a:bodyPr>
            <a:lstStyle/>
            <a:p>
              <a:pPr algn="ctr"/>
              <a:r>
                <a:rPr lang="sv-SE" sz="8200" dirty="0"/>
                <a:t>🤖</a:t>
              </a:r>
              <a:endParaRPr lang="en-SE" sz="8200" dirty="0"/>
            </a:p>
          </p:txBody>
        </p:sp>
      </p:grpSp>
      <p:grpSp>
        <p:nvGrpSpPr>
          <p:cNvPr id="15" name="Group 14">
            <a:extLst>
              <a:ext uri="{FF2B5EF4-FFF2-40B4-BE49-F238E27FC236}">
                <a16:creationId xmlns:a16="http://schemas.microsoft.com/office/drawing/2014/main" id="{820EC41D-9FD7-F210-15DA-27ED2A6C90F1}"/>
              </a:ext>
            </a:extLst>
          </p:cNvPr>
          <p:cNvGrpSpPr/>
          <p:nvPr/>
        </p:nvGrpSpPr>
        <p:grpSpPr>
          <a:xfrm>
            <a:off x="3291261" y="2957219"/>
            <a:ext cx="1625466" cy="1749454"/>
            <a:chOff x="3291261" y="2492279"/>
            <a:chExt cx="1625466" cy="1749454"/>
          </a:xfrm>
        </p:grpSpPr>
        <p:pic>
          <p:nvPicPr>
            <p:cNvPr id="3" name="Graphic 2">
              <a:extLst>
                <a:ext uri="{FF2B5EF4-FFF2-40B4-BE49-F238E27FC236}">
                  <a16:creationId xmlns:a16="http://schemas.microsoft.com/office/drawing/2014/main" id="{20BE8035-F4CD-9DE5-7065-314BBEED13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91261" y="2616267"/>
              <a:ext cx="1625466" cy="1625466"/>
            </a:xfrm>
            <a:prstGeom prst="rect">
              <a:avLst/>
            </a:prstGeom>
          </p:spPr>
        </p:pic>
        <p:sp>
          <p:nvSpPr>
            <p:cNvPr id="14" name="TextBox 13">
              <a:extLst>
                <a:ext uri="{FF2B5EF4-FFF2-40B4-BE49-F238E27FC236}">
                  <a16:creationId xmlns:a16="http://schemas.microsoft.com/office/drawing/2014/main" id="{8FB98B7F-7594-E541-C853-3F27394F6C5E}"/>
                </a:ext>
              </a:extLst>
            </p:cNvPr>
            <p:cNvSpPr txBox="1"/>
            <p:nvPr/>
          </p:nvSpPr>
          <p:spPr>
            <a:xfrm>
              <a:off x="3596551" y="2492279"/>
              <a:ext cx="1014884" cy="1354217"/>
            </a:xfrm>
            <a:prstGeom prst="rect">
              <a:avLst/>
            </a:prstGeom>
            <a:noFill/>
          </p:spPr>
          <p:txBody>
            <a:bodyPr wrap="square" rtlCol="0">
              <a:spAutoFit/>
            </a:bodyPr>
            <a:lstStyle/>
            <a:p>
              <a:pPr algn="ctr"/>
              <a:r>
                <a:rPr lang="sv-SE" sz="8200" dirty="0"/>
                <a:t>🙂</a:t>
              </a:r>
              <a:endParaRPr lang="en-SE" sz="8200" dirty="0"/>
            </a:p>
          </p:txBody>
        </p:sp>
      </p:grpSp>
      <p:sp>
        <p:nvSpPr>
          <p:cNvPr id="18" name="TextBox 17">
            <a:extLst>
              <a:ext uri="{FF2B5EF4-FFF2-40B4-BE49-F238E27FC236}">
                <a16:creationId xmlns:a16="http://schemas.microsoft.com/office/drawing/2014/main" id="{1CD25B87-EB92-4B69-F5E9-EC5385DFCA7C}"/>
              </a:ext>
            </a:extLst>
          </p:cNvPr>
          <p:cNvSpPr txBox="1"/>
          <p:nvPr/>
        </p:nvSpPr>
        <p:spPr>
          <a:xfrm>
            <a:off x="3291261" y="4830661"/>
            <a:ext cx="1625466" cy="830997"/>
          </a:xfrm>
          <a:prstGeom prst="rect">
            <a:avLst/>
          </a:prstGeom>
          <a:noFill/>
        </p:spPr>
        <p:txBody>
          <a:bodyPr wrap="square" rtlCol="0">
            <a:spAutoFit/>
          </a:bodyPr>
          <a:lstStyle/>
          <a:p>
            <a:pPr algn="ctr"/>
            <a:r>
              <a:rPr lang="en-US" sz="2400" dirty="0">
                <a:latin typeface="Ubuntu" panose="020B0504030602030204" pitchFamily="34" charset="0"/>
              </a:rPr>
              <a:t>Human Identities</a:t>
            </a:r>
          </a:p>
        </p:txBody>
      </p:sp>
      <p:sp>
        <p:nvSpPr>
          <p:cNvPr id="19" name="TextBox 18">
            <a:extLst>
              <a:ext uri="{FF2B5EF4-FFF2-40B4-BE49-F238E27FC236}">
                <a16:creationId xmlns:a16="http://schemas.microsoft.com/office/drawing/2014/main" id="{EAF6E1C9-FA4A-8097-EEED-7E37B474D42B}"/>
              </a:ext>
            </a:extLst>
          </p:cNvPr>
          <p:cNvSpPr txBox="1"/>
          <p:nvPr/>
        </p:nvSpPr>
        <p:spPr>
          <a:xfrm>
            <a:off x="7275273" y="4830660"/>
            <a:ext cx="1625466" cy="830997"/>
          </a:xfrm>
          <a:prstGeom prst="rect">
            <a:avLst/>
          </a:prstGeom>
          <a:noFill/>
        </p:spPr>
        <p:txBody>
          <a:bodyPr wrap="square" rtlCol="0">
            <a:spAutoFit/>
          </a:bodyPr>
          <a:lstStyle/>
          <a:p>
            <a:pPr algn="ctr"/>
            <a:r>
              <a:rPr lang="en-US" sz="2400" dirty="0">
                <a:latin typeface="Ubuntu" panose="020B0504030602030204" pitchFamily="34" charset="0"/>
              </a:rPr>
              <a:t>Machine Identities</a:t>
            </a:r>
          </a:p>
        </p:txBody>
      </p:sp>
    </p:spTree>
    <p:extLst>
      <p:ext uri="{BB962C8B-B14F-4D97-AF65-F5344CB8AC3E}">
        <p14:creationId xmlns:p14="http://schemas.microsoft.com/office/powerpoint/2010/main" val="129670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12BD2B3-5213-AE89-B245-3E2067844782}"/>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i="1" dirty="0">
                <a:latin typeface="Segoe UI" panose="020B0502040204020203" pitchFamily="34" charset="0"/>
                <a:cs typeface="Segoe UI" panose="020B0502040204020203" pitchFamily="34" charset="0"/>
              </a:rPr>
              <a:t>Emanuel Palm</a:t>
            </a:r>
            <a:endParaRPr lang="en-GB" b="1" i="1" dirty="0">
              <a:latin typeface="Segoe UI" panose="020B0502040204020203" pitchFamily="34" charset="0"/>
              <a:cs typeface="Segoe UI" panose="020B0502040204020203" pitchFamily="34" charset="0"/>
            </a:endParaRPr>
          </a:p>
        </p:txBody>
      </p:sp>
      <p:cxnSp>
        <p:nvCxnSpPr>
          <p:cNvPr id="4" name="Connecteur droit 5">
            <a:extLst>
              <a:ext uri="{FF2B5EF4-FFF2-40B4-BE49-F238E27FC236}">
                <a16:creationId xmlns:a16="http://schemas.microsoft.com/office/drawing/2014/main" id="{E9631884-5100-1BA8-2365-47609B2977D7}"/>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5" name="Titel 4">
            <a:extLst>
              <a:ext uri="{FF2B5EF4-FFF2-40B4-BE49-F238E27FC236}">
                <a16:creationId xmlns:a16="http://schemas.microsoft.com/office/drawing/2014/main" id="{EC34FE26-AFCF-2A09-DB2E-84FFA4D454A5}"/>
              </a:ext>
            </a:extLst>
          </p:cNvPr>
          <p:cNvSpPr>
            <a:spLocks noGrp="1"/>
          </p:cNvSpPr>
          <p:nvPr>
            <p:ph type="title" idx="4294967295"/>
          </p:nvPr>
        </p:nvSpPr>
        <p:spPr>
          <a:xfrm>
            <a:off x="863600" y="2672840"/>
            <a:ext cx="10515600" cy="1325563"/>
          </a:xfrm>
          <a:prstGeom prst="rect">
            <a:avLst/>
          </a:prstGeom>
        </p:spPr>
        <p:txBody>
          <a:bodyPr anchor="b" anchorCtr="0"/>
          <a:lstStyle/>
          <a:p>
            <a:pPr algn="ctr"/>
            <a:r>
              <a:rPr lang="en-DE" sz="6000" b="1" dirty="0">
                <a:solidFill>
                  <a:srgbClr val="346296"/>
                </a:solidFill>
                <a:latin typeface="Segoe UI Light" panose="020B0502040204020203" pitchFamily="34" charset="0"/>
                <a:cs typeface="Segoe UI Light" panose="020B0502040204020203" pitchFamily="34" charset="0"/>
              </a:rPr>
              <a:t>N</a:t>
            </a:r>
            <a:r>
              <a:rPr lang="en-US" sz="6000" b="1" dirty="0" err="1">
                <a:solidFill>
                  <a:srgbClr val="346296"/>
                </a:solidFill>
                <a:latin typeface="Segoe UI Light" panose="020B0502040204020203" pitchFamily="34" charset="0"/>
                <a:cs typeface="Segoe UI Light" panose="020B0502040204020203" pitchFamily="34" charset="0"/>
              </a:rPr>
              <a:t>ext</a:t>
            </a:r>
            <a:r>
              <a:rPr lang="en-US" sz="6000" b="1" dirty="0">
                <a:solidFill>
                  <a:srgbClr val="346296"/>
                </a:solidFill>
                <a:latin typeface="Segoe UI Light" panose="020B0502040204020203" pitchFamily="34" charset="0"/>
                <a:cs typeface="Segoe UI Light" panose="020B0502040204020203" pitchFamily="34" charset="0"/>
              </a:rPr>
              <a:t> Up:</a:t>
            </a:r>
            <a:endParaRPr lang="en-DE" sz="6000" b="1" dirty="0">
              <a:solidFill>
                <a:srgbClr val="34629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15886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B542A97-3D67-D687-EF2A-7F42B829097C}"/>
              </a:ext>
            </a:extLst>
          </p:cNvPr>
          <p:cNvSpPr>
            <a:spLocks noGrp="1"/>
          </p:cNvSpPr>
          <p:nvPr>
            <p:ph type="title"/>
          </p:nvPr>
        </p:nvSpPr>
        <p:spPr>
          <a:xfrm>
            <a:off x="831300" y="569369"/>
            <a:ext cx="11360700" cy="925513"/>
          </a:xfrm>
        </p:spPr>
        <p:txBody>
          <a:bodyPr/>
          <a:lstStyle/>
          <a:p>
            <a:r>
              <a:rPr lang="en-US" dirty="0"/>
              <a:t>Identity Types</a:t>
            </a:r>
            <a:endParaRPr lang="en-SE" dirty="0"/>
          </a:p>
        </p:txBody>
      </p:sp>
      <p:grpSp>
        <p:nvGrpSpPr>
          <p:cNvPr id="15" name="Group 14">
            <a:extLst>
              <a:ext uri="{FF2B5EF4-FFF2-40B4-BE49-F238E27FC236}">
                <a16:creationId xmlns:a16="http://schemas.microsoft.com/office/drawing/2014/main" id="{820EC41D-9FD7-F210-15DA-27ED2A6C90F1}"/>
              </a:ext>
            </a:extLst>
          </p:cNvPr>
          <p:cNvGrpSpPr/>
          <p:nvPr/>
        </p:nvGrpSpPr>
        <p:grpSpPr>
          <a:xfrm>
            <a:off x="3291261" y="2957219"/>
            <a:ext cx="1625466" cy="1749454"/>
            <a:chOff x="3291261" y="2492279"/>
            <a:chExt cx="1625466" cy="1749454"/>
          </a:xfrm>
        </p:grpSpPr>
        <p:pic>
          <p:nvPicPr>
            <p:cNvPr id="3" name="Graphic 2">
              <a:extLst>
                <a:ext uri="{FF2B5EF4-FFF2-40B4-BE49-F238E27FC236}">
                  <a16:creationId xmlns:a16="http://schemas.microsoft.com/office/drawing/2014/main" id="{20BE8035-F4CD-9DE5-7065-314BBEED13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91261" y="2616267"/>
              <a:ext cx="1625466" cy="1625466"/>
            </a:xfrm>
            <a:prstGeom prst="rect">
              <a:avLst/>
            </a:prstGeom>
          </p:spPr>
        </p:pic>
        <p:sp>
          <p:nvSpPr>
            <p:cNvPr id="14" name="TextBox 13">
              <a:extLst>
                <a:ext uri="{FF2B5EF4-FFF2-40B4-BE49-F238E27FC236}">
                  <a16:creationId xmlns:a16="http://schemas.microsoft.com/office/drawing/2014/main" id="{8FB98B7F-7594-E541-C853-3F27394F6C5E}"/>
                </a:ext>
              </a:extLst>
            </p:cNvPr>
            <p:cNvSpPr txBox="1"/>
            <p:nvPr/>
          </p:nvSpPr>
          <p:spPr>
            <a:xfrm>
              <a:off x="3596551" y="2492279"/>
              <a:ext cx="1014884" cy="1354217"/>
            </a:xfrm>
            <a:prstGeom prst="rect">
              <a:avLst/>
            </a:prstGeom>
            <a:noFill/>
          </p:spPr>
          <p:txBody>
            <a:bodyPr wrap="square" rtlCol="0">
              <a:spAutoFit/>
            </a:bodyPr>
            <a:lstStyle/>
            <a:p>
              <a:pPr algn="ctr"/>
              <a:r>
                <a:rPr lang="sv-SE" sz="8200" dirty="0"/>
                <a:t>🙂</a:t>
              </a:r>
              <a:endParaRPr lang="en-SE" sz="8200" dirty="0"/>
            </a:p>
          </p:txBody>
        </p:sp>
      </p:grpSp>
      <p:grpSp>
        <p:nvGrpSpPr>
          <p:cNvPr id="21" name="Group 20">
            <a:extLst>
              <a:ext uri="{FF2B5EF4-FFF2-40B4-BE49-F238E27FC236}">
                <a16:creationId xmlns:a16="http://schemas.microsoft.com/office/drawing/2014/main" id="{1294715A-C89D-2236-07C6-22C87D38D3FB}"/>
              </a:ext>
            </a:extLst>
          </p:cNvPr>
          <p:cNvGrpSpPr/>
          <p:nvPr/>
        </p:nvGrpSpPr>
        <p:grpSpPr>
          <a:xfrm>
            <a:off x="6243446" y="2957219"/>
            <a:ext cx="1625466" cy="1749454"/>
            <a:chOff x="3291261" y="2492279"/>
            <a:chExt cx="1625466" cy="1749454"/>
          </a:xfrm>
        </p:grpSpPr>
        <p:pic>
          <p:nvPicPr>
            <p:cNvPr id="22" name="Graphic 21">
              <a:extLst>
                <a:ext uri="{FF2B5EF4-FFF2-40B4-BE49-F238E27FC236}">
                  <a16:creationId xmlns:a16="http://schemas.microsoft.com/office/drawing/2014/main" id="{6961797F-9888-90AC-EA89-1DC246EA9A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91261" y="2616267"/>
              <a:ext cx="1625466" cy="1625466"/>
            </a:xfrm>
            <a:prstGeom prst="rect">
              <a:avLst/>
            </a:prstGeom>
          </p:spPr>
        </p:pic>
        <p:sp>
          <p:nvSpPr>
            <p:cNvPr id="23" name="TextBox 22">
              <a:extLst>
                <a:ext uri="{FF2B5EF4-FFF2-40B4-BE49-F238E27FC236}">
                  <a16:creationId xmlns:a16="http://schemas.microsoft.com/office/drawing/2014/main" id="{D6AEA413-97D6-6FE9-180B-6F78EC9E1B23}"/>
                </a:ext>
              </a:extLst>
            </p:cNvPr>
            <p:cNvSpPr txBox="1"/>
            <p:nvPr/>
          </p:nvSpPr>
          <p:spPr>
            <a:xfrm>
              <a:off x="3596551" y="2492279"/>
              <a:ext cx="1014884" cy="1354217"/>
            </a:xfrm>
            <a:prstGeom prst="rect">
              <a:avLst/>
            </a:prstGeom>
            <a:noFill/>
          </p:spPr>
          <p:txBody>
            <a:bodyPr wrap="square" rtlCol="0">
              <a:spAutoFit/>
            </a:bodyPr>
            <a:lstStyle/>
            <a:p>
              <a:pPr algn="ctr"/>
              <a:r>
                <a:rPr lang="sv-SE" sz="8200" dirty="0"/>
                <a:t>💻</a:t>
              </a:r>
              <a:endParaRPr lang="en-SE" sz="8200" dirty="0"/>
            </a:p>
          </p:txBody>
        </p:sp>
      </p:grpSp>
      <p:grpSp>
        <p:nvGrpSpPr>
          <p:cNvPr id="24" name="Group 23">
            <a:extLst>
              <a:ext uri="{FF2B5EF4-FFF2-40B4-BE49-F238E27FC236}">
                <a16:creationId xmlns:a16="http://schemas.microsoft.com/office/drawing/2014/main" id="{FE32A4F9-97AA-1F9E-534C-1D9CFF6AC826}"/>
              </a:ext>
            </a:extLst>
          </p:cNvPr>
          <p:cNvGrpSpPr/>
          <p:nvPr/>
        </p:nvGrpSpPr>
        <p:grpSpPr>
          <a:xfrm>
            <a:off x="8300270" y="2982271"/>
            <a:ext cx="1625466" cy="1724402"/>
            <a:chOff x="3291261" y="2517331"/>
            <a:chExt cx="1625466" cy="1724402"/>
          </a:xfrm>
        </p:grpSpPr>
        <p:pic>
          <p:nvPicPr>
            <p:cNvPr id="25" name="Graphic 24">
              <a:extLst>
                <a:ext uri="{FF2B5EF4-FFF2-40B4-BE49-F238E27FC236}">
                  <a16:creationId xmlns:a16="http://schemas.microsoft.com/office/drawing/2014/main" id="{543EBB83-FF3A-43D1-3A40-0ABD8C7164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91261" y="2616267"/>
              <a:ext cx="1625466" cy="1625466"/>
            </a:xfrm>
            <a:prstGeom prst="rect">
              <a:avLst/>
            </a:prstGeom>
          </p:spPr>
        </p:pic>
        <p:sp>
          <p:nvSpPr>
            <p:cNvPr id="26" name="TextBox 25">
              <a:extLst>
                <a:ext uri="{FF2B5EF4-FFF2-40B4-BE49-F238E27FC236}">
                  <a16:creationId xmlns:a16="http://schemas.microsoft.com/office/drawing/2014/main" id="{D0F8E72D-0694-5476-8B9A-E31B66EB4B66}"/>
                </a:ext>
              </a:extLst>
            </p:cNvPr>
            <p:cNvSpPr txBox="1"/>
            <p:nvPr/>
          </p:nvSpPr>
          <p:spPr>
            <a:xfrm>
              <a:off x="3596551" y="2517331"/>
              <a:ext cx="1014884" cy="1354217"/>
            </a:xfrm>
            <a:prstGeom prst="rect">
              <a:avLst/>
            </a:prstGeom>
            <a:noFill/>
          </p:spPr>
          <p:txBody>
            <a:bodyPr wrap="square" rtlCol="0">
              <a:spAutoFit/>
            </a:bodyPr>
            <a:lstStyle/>
            <a:p>
              <a:pPr algn="ctr"/>
              <a:r>
                <a:rPr lang="sv-SE" sz="8200" dirty="0"/>
                <a:t>📦</a:t>
              </a:r>
              <a:endParaRPr lang="en-SE" sz="8200" dirty="0"/>
            </a:p>
          </p:txBody>
        </p:sp>
      </p:grpSp>
      <p:grpSp>
        <p:nvGrpSpPr>
          <p:cNvPr id="27" name="Group 26">
            <a:extLst>
              <a:ext uri="{FF2B5EF4-FFF2-40B4-BE49-F238E27FC236}">
                <a16:creationId xmlns:a16="http://schemas.microsoft.com/office/drawing/2014/main" id="{BEF6C478-EA1B-8075-01CA-15033B021026}"/>
              </a:ext>
            </a:extLst>
          </p:cNvPr>
          <p:cNvGrpSpPr/>
          <p:nvPr/>
        </p:nvGrpSpPr>
        <p:grpSpPr>
          <a:xfrm>
            <a:off x="7275274" y="569369"/>
            <a:ext cx="1625466" cy="1749454"/>
            <a:chOff x="3291261" y="2492279"/>
            <a:chExt cx="1625466" cy="1749454"/>
          </a:xfrm>
        </p:grpSpPr>
        <p:pic>
          <p:nvPicPr>
            <p:cNvPr id="28" name="Graphic 27">
              <a:extLst>
                <a:ext uri="{FF2B5EF4-FFF2-40B4-BE49-F238E27FC236}">
                  <a16:creationId xmlns:a16="http://schemas.microsoft.com/office/drawing/2014/main" id="{CBA5C1C2-349B-C8D9-DC23-28F93F2F35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91261" y="2616267"/>
              <a:ext cx="1625466" cy="1625466"/>
            </a:xfrm>
            <a:prstGeom prst="rect">
              <a:avLst/>
            </a:prstGeom>
          </p:spPr>
        </p:pic>
        <p:sp>
          <p:nvSpPr>
            <p:cNvPr id="29" name="TextBox 28">
              <a:extLst>
                <a:ext uri="{FF2B5EF4-FFF2-40B4-BE49-F238E27FC236}">
                  <a16:creationId xmlns:a16="http://schemas.microsoft.com/office/drawing/2014/main" id="{AFB59FA7-EC9F-B6F9-111F-E85005E60DDF}"/>
                </a:ext>
              </a:extLst>
            </p:cNvPr>
            <p:cNvSpPr txBox="1"/>
            <p:nvPr/>
          </p:nvSpPr>
          <p:spPr>
            <a:xfrm>
              <a:off x="3596551" y="2492279"/>
              <a:ext cx="1014884" cy="1354217"/>
            </a:xfrm>
            <a:prstGeom prst="rect">
              <a:avLst/>
            </a:prstGeom>
            <a:noFill/>
          </p:spPr>
          <p:txBody>
            <a:bodyPr wrap="square" rtlCol="0">
              <a:spAutoFit/>
            </a:bodyPr>
            <a:lstStyle/>
            <a:p>
              <a:pPr algn="ctr"/>
              <a:r>
                <a:rPr lang="sv-SE" sz="8200" dirty="0"/>
                <a:t>🤖</a:t>
              </a:r>
              <a:endParaRPr lang="en-SE" sz="8200" dirty="0"/>
            </a:p>
          </p:txBody>
        </p:sp>
      </p:grpSp>
      <p:sp>
        <p:nvSpPr>
          <p:cNvPr id="30" name="TextBox 29">
            <a:extLst>
              <a:ext uri="{FF2B5EF4-FFF2-40B4-BE49-F238E27FC236}">
                <a16:creationId xmlns:a16="http://schemas.microsoft.com/office/drawing/2014/main" id="{4D0FC7EB-47C7-ED2B-AB94-3969EFDF1B5A}"/>
              </a:ext>
            </a:extLst>
          </p:cNvPr>
          <p:cNvSpPr txBox="1"/>
          <p:nvPr/>
        </p:nvSpPr>
        <p:spPr>
          <a:xfrm>
            <a:off x="3291261" y="4830661"/>
            <a:ext cx="1625466" cy="830997"/>
          </a:xfrm>
          <a:prstGeom prst="rect">
            <a:avLst/>
          </a:prstGeom>
          <a:noFill/>
        </p:spPr>
        <p:txBody>
          <a:bodyPr wrap="square" rtlCol="0">
            <a:spAutoFit/>
          </a:bodyPr>
          <a:lstStyle/>
          <a:p>
            <a:pPr algn="ctr"/>
            <a:r>
              <a:rPr lang="en-US" sz="2400" dirty="0">
                <a:latin typeface="Ubuntu" panose="020B0504030602030204" pitchFamily="34" charset="0"/>
              </a:rPr>
              <a:t>Human Identities</a:t>
            </a:r>
          </a:p>
        </p:txBody>
      </p:sp>
      <p:sp>
        <p:nvSpPr>
          <p:cNvPr id="31" name="TextBox 30">
            <a:extLst>
              <a:ext uri="{FF2B5EF4-FFF2-40B4-BE49-F238E27FC236}">
                <a16:creationId xmlns:a16="http://schemas.microsoft.com/office/drawing/2014/main" id="{C1730BDF-941C-B232-5E83-5E4AC67147D5}"/>
              </a:ext>
            </a:extLst>
          </p:cNvPr>
          <p:cNvSpPr txBox="1"/>
          <p:nvPr/>
        </p:nvSpPr>
        <p:spPr>
          <a:xfrm>
            <a:off x="6243445" y="4830660"/>
            <a:ext cx="1625466" cy="830997"/>
          </a:xfrm>
          <a:prstGeom prst="rect">
            <a:avLst/>
          </a:prstGeom>
          <a:noFill/>
        </p:spPr>
        <p:txBody>
          <a:bodyPr wrap="square" rtlCol="0">
            <a:spAutoFit/>
          </a:bodyPr>
          <a:lstStyle/>
          <a:p>
            <a:pPr algn="ctr"/>
            <a:r>
              <a:rPr lang="en-US" sz="2400" dirty="0">
                <a:latin typeface="Ubuntu" panose="020B0504030602030204" pitchFamily="34" charset="0"/>
              </a:rPr>
              <a:t>Device Identities</a:t>
            </a:r>
          </a:p>
        </p:txBody>
      </p:sp>
      <p:sp>
        <p:nvSpPr>
          <p:cNvPr id="32" name="TextBox 31">
            <a:extLst>
              <a:ext uri="{FF2B5EF4-FFF2-40B4-BE49-F238E27FC236}">
                <a16:creationId xmlns:a16="http://schemas.microsoft.com/office/drawing/2014/main" id="{41CBA7FD-DC18-8EDC-B4F6-1FFF0F5BC1F4}"/>
              </a:ext>
            </a:extLst>
          </p:cNvPr>
          <p:cNvSpPr txBox="1"/>
          <p:nvPr/>
        </p:nvSpPr>
        <p:spPr>
          <a:xfrm>
            <a:off x="8289485" y="4830660"/>
            <a:ext cx="1625466" cy="830997"/>
          </a:xfrm>
          <a:prstGeom prst="rect">
            <a:avLst/>
          </a:prstGeom>
          <a:noFill/>
        </p:spPr>
        <p:txBody>
          <a:bodyPr wrap="square" rtlCol="0">
            <a:spAutoFit/>
          </a:bodyPr>
          <a:lstStyle/>
          <a:p>
            <a:pPr algn="ctr"/>
            <a:r>
              <a:rPr lang="en-US" sz="2400" dirty="0">
                <a:latin typeface="Ubuntu" panose="020B0504030602030204" pitchFamily="34" charset="0"/>
              </a:rPr>
              <a:t>Workload Identities</a:t>
            </a:r>
          </a:p>
        </p:txBody>
      </p:sp>
      <p:cxnSp>
        <p:nvCxnSpPr>
          <p:cNvPr id="35" name="Straight Arrow Connector 18">
            <a:extLst>
              <a:ext uri="{FF2B5EF4-FFF2-40B4-BE49-F238E27FC236}">
                <a16:creationId xmlns:a16="http://schemas.microsoft.com/office/drawing/2014/main" id="{B2D36444-3B76-0211-B92F-9DED32646D1B}"/>
              </a:ext>
            </a:extLst>
          </p:cNvPr>
          <p:cNvCxnSpPr>
            <a:cxnSpLocks/>
            <a:stCxn id="29" idx="1"/>
          </p:cNvCxnSpPr>
          <p:nvPr/>
        </p:nvCxnSpPr>
        <p:spPr>
          <a:xfrm rot="10800000" flipV="1">
            <a:off x="7067228" y="1246477"/>
            <a:ext cx="513337" cy="1558715"/>
          </a:xfrm>
          <a:prstGeom prst="bentConnector2">
            <a:avLst/>
          </a:prstGeom>
          <a:ln w="285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18">
            <a:extLst>
              <a:ext uri="{FF2B5EF4-FFF2-40B4-BE49-F238E27FC236}">
                <a16:creationId xmlns:a16="http://schemas.microsoft.com/office/drawing/2014/main" id="{952122AA-AADC-F13B-9090-DE6684857CBD}"/>
              </a:ext>
            </a:extLst>
          </p:cNvPr>
          <p:cNvCxnSpPr>
            <a:cxnSpLocks/>
            <a:stCxn id="29" idx="3"/>
          </p:cNvCxnSpPr>
          <p:nvPr/>
        </p:nvCxnSpPr>
        <p:spPr>
          <a:xfrm>
            <a:off x="8595448" y="1246478"/>
            <a:ext cx="517555" cy="1558714"/>
          </a:xfrm>
          <a:prstGeom prst="bentConnector2">
            <a:avLst/>
          </a:prstGeom>
          <a:ln w="285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6349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0E3482-9876-5C48-356D-6D4D6F9B1E22}"/>
              </a:ext>
            </a:extLst>
          </p:cNvPr>
          <p:cNvSpPr txBox="1"/>
          <p:nvPr/>
        </p:nvSpPr>
        <p:spPr>
          <a:xfrm>
            <a:off x="923544" y="2342831"/>
            <a:ext cx="10344912" cy="1938992"/>
          </a:xfrm>
          <a:prstGeom prst="rect">
            <a:avLst/>
          </a:prstGeom>
          <a:noFill/>
        </p:spPr>
        <p:txBody>
          <a:bodyPr wrap="square" rtlCol="0">
            <a:spAutoFit/>
          </a:bodyPr>
          <a:lstStyle/>
          <a:p>
            <a:pPr algn="ctr"/>
            <a:r>
              <a:rPr lang="en-US" sz="4000" dirty="0">
                <a:latin typeface="Ubuntu Condensed" panose="020B0506030602030204" pitchFamily="34" charset="0"/>
              </a:rPr>
              <a:t>“A collection of application resources, data, and supporting infrastructure that function together towards a defined business goal.”</a:t>
            </a:r>
            <a:endParaRPr lang="en-SE" sz="4000" dirty="0">
              <a:latin typeface="Ubuntu Condensed" panose="020B0506030602030204" pitchFamily="34" charset="0"/>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8B4B667-FDF0-4143-9059-B16AF19BB243}"/>
                  </a:ext>
                </a:extLst>
              </p14:cNvPr>
              <p14:cNvContentPartPr/>
              <p14:nvPr/>
            </p14:nvContentPartPr>
            <p14:xfrm>
              <a:off x="4656514" y="2734458"/>
              <a:ext cx="5841331" cy="55222"/>
            </p14:xfrm>
          </p:contentPart>
        </mc:Choice>
        <mc:Fallback xmlns="">
          <p:pic>
            <p:nvPicPr>
              <p:cNvPr id="6" name="Ink 5">
                <a:extLst>
                  <a:ext uri="{FF2B5EF4-FFF2-40B4-BE49-F238E27FC236}">
                    <a16:creationId xmlns:a16="http://schemas.microsoft.com/office/drawing/2014/main" id="{38B4B667-FDF0-4143-9059-B16AF19BB243}"/>
                  </a:ext>
                </a:extLst>
              </p:cNvPr>
              <p:cNvPicPr/>
              <p:nvPr/>
            </p:nvPicPr>
            <p:blipFill>
              <a:blip r:embed="rId4"/>
              <a:stretch>
                <a:fillRect/>
              </a:stretch>
            </p:blipFill>
            <p:spPr>
              <a:xfrm>
                <a:off x="4566514" y="2555166"/>
                <a:ext cx="6020970" cy="41344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EA46060-51FD-6792-68F5-84A4974DDBEC}"/>
                  </a:ext>
                </a:extLst>
              </p14:cNvPr>
              <p14:cNvContentPartPr/>
              <p14:nvPr/>
            </p14:nvContentPartPr>
            <p14:xfrm>
              <a:off x="1624614" y="3328259"/>
              <a:ext cx="4611949" cy="62073"/>
            </p14:xfrm>
          </p:contentPart>
        </mc:Choice>
        <mc:Fallback xmlns="">
          <p:pic>
            <p:nvPicPr>
              <p:cNvPr id="7" name="Ink 6">
                <a:extLst>
                  <a:ext uri="{FF2B5EF4-FFF2-40B4-BE49-F238E27FC236}">
                    <a16:creationId xmlns:a16="http://schemas.microsoft.com/office/drawing/2014/main" id="{8EA46060-51FD-6792-68F5-84A4974DDBEC}"/>
                  </a:ext>
                </a:extLst>
              </p:cNvPr>
              <p:cNvPicPr/>
              <p:nvPr/>
            </p:nvPicPr>
            <p:blipFill>
              <a:blip r:embed="rId6"/>
              <a:stretch>
                <a:fillRect/>
              </a:stretch>
            </p:blipFill>
            <p:spPr>
              <a:xfrm>
                <a:off x="1534607" y="3148857"/>
                <a:ext cx="4791603" cy="420518"/>
              </a:xfrm>
              <a:prstGeom prst="rect">
                <a:avLst/>
              </a:prstGeom>
            </p:spPr>
          </p:pic>
        </mc:Fallback>
      </mc:AlternateContent>
      <p:sp>
        <p:nvSpPr>
          <p:cNvPr id="8" name="TextBox 7">
            <a:extLst>
              <a:ext uri="{FF2B5EF4-FFF2-40B4-BE49-F238E27FC236}">
                <a16:creationId xmlns:a16="http://schemas.microsoft.com/office/drawing/2014/main" id="{8933EB24-89F6-BA59-D5E5-EF466E1C4804}"/>
              </a:ext>
            </a:extLst>
          </p:cNvPr>
          <p:cNvSpPr txBox="1"/>
          <p:nvPr/>
        </p:nvSpPr>
        <p:spPr>
          <a:xfrm>
            <a:off x="5425440" y="4208096"/>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Microsoft Azure Well-Architected Framework</a:t>
            </a:r>
            <a:endParaRPr lang="en-SE" sz="2400" dirty="0">
              <a:solidFill>
                <a:schemeClr val="tx1">
                  <a:lumMod val="50000"/>
                  <a:lumOff val="50000"/>
                </a:schemeClr>
              </a:solidFill>
              <a:latin typeface="Ubuntu Condensed" panose="020B0506030602030204" pitchFamily="34" charset="0"/>
            </a:endParaRPr>
          </a:p>
        </p:txBody>
      </p:sp>
      <p:sp>
        <p:nvSpPr>
          <p:cNvPr id="10" name="Title 1">
            <a:extLst>
              <a:ext uri="{FF2B5EF4-FFF2-40B4-BE49-F238E27FC236}">
                <a16:creationId xmlns:a16="http://schemas.microsoft.com/office/drawing/2014/main" id="{894F46DF-005A-E369-88C3-285FCFD377B3}"/>
              </a:ext>
            </a:extLst>
          </p:cNvPr>
          <p:cNvSpPr txBox="1">
            <a:spLocks/>
          </p:cNvSpPr>
          <p:nvPr/>
        </p:nvSpPr>
        <p:spPr>
          <a:xfrm>
            <a:off x="-3090821" y="564691"/>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sz="5400" b="1" dirty="0">
                <a:solidFill>
                  <a:srgbClr val="3B2B45"/>
                </a:solidFill>
                <a:latin typeface="+mj-lt"/>
              </a:rPr>
              <a:t>Workload</a:t>
            </a:r>
            <a:endParaRPr lang="en-SE" sz="5400" b="1" dirty="0">
              <a:solidFill>
                <a:srgbClr val="3B2B45"/>
              </a:solidFill>
              <a:latin typeface="+mj-lt"/>
            </a:endParaRPr>
          </a:p>
        </p:txBody>
      </p:sp>
      <p:sp>
        <p:nvSpPr>
          <p:cNvPr id="4" name="Title 3">
            <a:extLst>
              <a:ext uri="{FF2B5EF4-FFF2-40B4-BE49-F238E27FC236}">
                <a16:creationId xmlns:a16="http://schemas.microsoft.com/office/drawing/2014/main" id="{D41EADC6-51B7-83B1-4059-6EC97B8F52FA}"/>
              </a:ext>
            </a:extLst>
          </p:cNvPr>
          <p:cNvSpPr>
            <a:spLocks noGrp="1"/>
          </p:cNvSpPr>
          <p:nvPr>
            <p:ph type="title"/>
          </p:nvPr>
        </p:nvSpPr>
        <p:spPr/>
        <p:txBody>
          <a:bodyPr/>
          <a:lstStyle/>
          <a:p>
            <a:r>
              <a:rPr lang="en-US" dirty="0"/>
              <a:t>Identity Types</a:t>
            </a:r>
          </a:p>
        </p:txBody>
      </p:sp>
    </p:spTree>
    <p:extLst>
      <p:ext uri="{BB962C8B-B14F-4D97-AF65-F5344CB8AC3E}">
        <p14:creationId xmlns:p14="http://schemas.microsoft.com/office/powerpoint/2010/main" val="405387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4.375E-6 1.48148E-6 L 0.32227 1.48148E-6 " pathEditMode="relative" rAng="0" ptsTypes="AA">
                                      <p:cBhvr>
                                        <p:cTn id="6" dur="1150" fill="hold"/>
                                        <p:tgtEl>
                                          <p:spTgt spid="10"/>
                                        </p:tgtEl>
                                        <p:attrNameLst>
                                          <p:attrName>ppt_x</p:attrName>
                                          <p:attrName>ppt_y</p:attrName>
                                        </p:attrNameLst>
                                      </p:cBhvr>
                                      <p:rCtr x="16107" y="0"/>
                                    </p:animMotion>
                                  </p:childTnLst>
                                </p:cTn>
                              </p:par>
                              <p:par>
                                <p:cTn id="7" presetID="63" presetClass="path" presetSubtype="0" accel="50000" decel="50000" fill="hold" grpId="0" nodeType="withEffect">
                                  <p:stCondLst>
                                    <p:cond delay="150"/>
                                  </p:stCondLst>
                                  <p:childTnLst>
                                    <p:animMotion origin="layout" path="M 1.45833E-6 1.48148E-6 L 0.24023 1.48148E-6 " pathEditMode="relative" rAng="0" ptsTypes="AA">
                                      <p:cBhvr>
                                        <p:cTn id="8" dur="1000" fill="hold"/>
                                        <p:tgtEl>
                                          <p:spTgt spid="4"/>
                                        </p:tgtEl>
                                        <p:attrNameLst>
                                          <p:attrName>ppt_x</p:attrName>
                                          <p:attrName>ppt_y</p:attrName>
                                        </p:attrNameLst>
                                      </p:cBhvr>
                                      <p:rCtr x="12005" y="0"/>
                                    </p:animMotion>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iterate type="wd">
                                    <p:tmPct val="5000"/>
                                  </p:iterate>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63"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drawProgress</p:attrName>
                                        </p:attrNameLst>
                                      </p:cBhvr>
                                      <p:tavLst>
                                        <p:tav tm="0">
                                          <p:val>
                                            <p:fltVal val="0"/>
                                          </p:val>
                                        </p:tav>
                                        <p:tav tm="100000">
                                          <p:val>
                                            <p:fltVal val="1"/>
                                          </p:val>
                                        </p:tav>
                                      </p:tavLst>
                                    </p:anim>
                                  </p:childTnLst>
                                </p:cTn>
                              </p:par>
                              <p:par>
                                <p:cTn id="27" presetID="63"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P spid="10" grpId="0"/>
      <p:bldP spid="4" grpId="0"/>
      <p:bldP spid="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
            <a:extLst>
              <a:ext uri="{FF2B5EF4-FFF2-40B4-BE49-F238E27FC236}">
                <a16:creationId xmlns:a16="http://schemas.microsoft.com/office/drawing/2014/main" id="{69DDD77D-FBA7-83E9-CA7B-42338D02A1FF}"/>
              </a:ext>
            </a:extLst>
          </p:cNvPr>
          <p:cNvSpPr txBox="1">
            <a:spLocks/>
          </p:cNvSpPr>
          <p:nvPr/>
        </p:nvSpPr>
        <p:spPr>
          <a:xfrm>
            <a:off x="726489" y="2214980"/>
            <a:ext cx="10739022" cy="1611294"/>
          </a:xfrm>
          <a:prstGeom prst="rect">
            <a:avLst/>
          </a:prstGeom>
        </p:spPr>
        <p:txBody>
          <a:bodyPr anchor="ctr">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latin typeface="Ubuntu Condensed" panose="020B0506030602030204" pitchFamily="34" charset="0"/>
              </a:rPr>
              <a:t>“In Microsoft </a:t>
            </a:r>
            <a:r>
              <a:rPr lang="en-US" sz="4000" dirty="0" err="1">
                <a:latin typeface="Ubuntu Condensed" panose="020B0506030602030204" pitchFamily="34" charset="0"/>
              </a:rPr>
              <a:t>Entra</a:t>
            </a:r>
            <a:r>
              <a:rPr lang="en-US" sz="4000" dirty="0">
                <a:latin typeface="Ubuntu Condensed" panose="020B0506030602030204" pitchFamily="34" charset="0"/>
              </a:rPr>
              <a:t>, workload identities are applications, service principals and managed identities.”</a:t>
            </a:r>
          </a:p>
        </p:txBody>
      </p:sp>
      <mc:AlternateContent xmlns:mc="http://schemas.openxmlformats.org/markup-compatibility/2006" xmlns:p14="http://schemas.microsoft.com/office/powerpoint/2010/main">
        <mc:Choice Requires="p14">
          <p:contentPart p14:bwMode="auto" r:id="rId2">
            <p14:nvContentPartPr>
              <p14:cNvPr id="27" name="Ink 26">
                <a:extLst>
                  <a:ext uri="{FF2B5EF4-FFF2-40B4-BE49-F238E27FC236}">
                    <a16:creationId xmlns:a16="http://schemas.microsoft.com/office/drawing/2014/main" id="{E68002A0-DBA4-22C0-B2A4-E2C40182F5A1}"/>
                  </a:ext>
                </a:extLst>
              </p14:cNvPr>
              <p14:cNvContentPartPr/>
              <p14:nvPr/>
            </p14:nvContentPartPr>
            <p14:xfrm flipV="1">
              <a:off x="2235491" y="3308660"/>
              <a:ext cx="7391578" cy="99485"/>
            </p14:xfrm>
          </p:contentPart>
        </mc:Choice>
        <mc:Fallback xmlns="">
          <p:pic>
            <p:nvPicPr>
              <p:cNvPr id="27" name="Ink 26">
                <a:extLst>
                  <a:ext uri="{FF2B5EF4-FFF2-40B4-BE49-F238E27FC236}">
                    <a16:creationId xmlns:a16="http://schemas.microsoft.com/office/drawing/2014/main" id="{E68002A0-DBA4-22C0-B2A4-E2C40182F5A1}"/>
                  </a:ext>
                </a:extLst>
              </p:cNvPr>
              <p:cNvPicPr/>
              <p:nvPr/>
            </p:nvPicPr>
            <p:blipFill>
              <a:blip r:embed="rId3"/>
              <a:stretch>
                <a:fillRect/>
              </a:stretch>
            </p:blipFill>
            <p:spPr>
              <a:xfrm flipV="1">
                <a:off x="2145486" y="3127778"/>
                <a:ext cx="7571228" cy="460887"/>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1" name="Ink 30">
                <a:extLst>
                  <a:ext uri="{FF2B5EF4-FFF2-40B4-BE49-F238E27FC236}">
                    <a16:creationId xmlns:a16="http://schemas.microsoft.com/office/drawing/2014/main" id="{D97ED973-936A-DAAB-9D78-229C4072BF59}"/>
                  </a:ext>
                </a:extLst>
              </p14:cNvPr>
              <p14:cNvContentPartPr/>
              <p14:nvPr/>
            </p14:nvContentPartPr>
            <p14:xfrm flipV="1">
              <a:off x="4724578" y="2714524"/>
              <a:ext cx="6097909" cy="82074"/>
            </p14:xfrm>
          </p:contentPart>
        </mc:Choice>
        <mc:Fallback xmlns="">
          <p:pic>
            <p:nvPicPr>
              <p:cNvPr id="31" name="Ink 30">
                <a:extLst>
                  <a:ext uri="{FF2B5EF4-FFF2-40B4-BE49-F238E27FC236}">
                    <a16:creationId xmlns:a16="http://schemas.microsoft.com/office/drawing/2014/main" id="{D97ED973-936A-DAAB-9D78-229C4072BF59}"/>
                  </a:ext>
                </a:extLst>
              </p:cNvPr>
              <p:cNvPicPr/>
              <p:nvPr/>
            </p:nvPicPr>
            <p:blipFill>
              <a:blip r:embed="rId5"/>
              <a:stretch>
                <a:fillRect/>
              </a:stretch>
            </p:blipFill>
            <p:spPr>
              <a:xfrm flipV="1">
                <a:off x="4634575" y="2533744"/>
                <a:ext cx="6277556" cy="443272"/>
              </a:xfrm>
              <a:prstGeom prst="rect">
                <a:avLst/>
              </a:prstGeom>
            </p:spPr>
          </p:pic>
        </mc:Fallback>
      </mc:AlternateContent>
      <p:sp>
        <p:nvSpPr>
          <p:cNvPr id="36" name="TextBox 35">
            <a:extLst>
              <a:ext uri="{FF2B5EF4-FFF2-40B4-BE49-F238E27FC236}">
                <a16:creationId xmlns:a16="http://schemas.microsoft.com/office/drawing/2014/main" id="{5A2653A8-3ED7-3B09-78DE-F58B9018AB30}"/>
              </a:ext>
            </a:extLst>
          </p:cNvPr>
          <p:cNvSpPr txBox="1"/>
          <p:nvPr/>
        </p:nvSpPr>
        <p:spPr>
          <a:xfrm>
            <a:off x="5425440" y="3631428"/>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a:t>
            </a:r>
            <a:r>
              <a:rPr lang="nl-NL" sz="2400" dirty="0">
                <a:solidFill>
                  <a:schemeClr val="tx1">
                    <a:lumMod val="50000"/>
                    <a:lumOff val="50000"/>
                  </a:schemeClr>
                </a:solidFill>
                <a:latin typeface="Ubuntu Condensed" panose="020B0506030602030204" pitchFamily="34" charset="0"/>
              </a:rPr>
              <a:t>Microsoft Entra Workload ID documentation</a:t>
            </a:r>
            <a:endParaRPr lang="en-SE" sz="2400" dirty="0">
              <a:solidFill>
                <a:schemeClr val="tx1">
                  <a:lumMod val="50000"/>
                  <a:lumOff val="50000"/>
                </a:schemeClr>
              </a:solidFill>
              <a:latin typeface="Ubuntu Condensed" panose="020B0506030602030204" pitchFamily="34" charset="0"/>
            </a:endParaRPr>
          </a:p>
        </p:txBody>
      </p:sp>
      <p:sp>
        <p:nvSpPr>
          <p:cNvPr id="3" name="Title 2">
            <a:extLst>
              <a:ext uri="{FF2B5EF4-FFF2-40B4-BE49-F238E27FC236}">
                <a16:creationId xmlns:a16="http://schemas.microsoft.com/office/drawing/2014/main" id="{82464F72-9E70-2EA8-8E25-56B48AE31EBA}"/>
              </a:ext>
            </a:extLst>
          </p:cNvPr>
          <p:cNvSpPr>
            <a:spLocks noGrp="1"/>
          </p:cNvSpPr>
          <p:nvPr>
            <p:ph type="title"/>
          </p:nvPr>
        </p:nvSpPr>
        <p:spPr/>
        <p:txBody>
          <a:bodyPr/>
          <a:lstStyle/>
          <a:p>
            <a:r>
              <a:rPr lang="en-US" dirty="0"/>
              <a:t>Workload Identity</a:t>
            </a:r>
          </a:p>
        </p:txBody>
      </p:sp>
    </p:spTree>
    <p:extLst>
      <p:ext uri="{BB962C8B-B14F-4D97-AF65-F5344CB8AC3E}">
        <p14:creationId xmlns:p14="http://schemas.microsoft.com/office/powerpoint/2010/main" val="6428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5000"/>
                                  </p:iterate>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2">
            <a:extLst>
              <a:ext uri="{FF2B5EF4-FFF2-40B4-BE49-F238E27FC236}">
                <a16:creationId xmlns:a16="http://schemas.microsoft.com/office/drawing/2014/main" id="{1BCFA55B-D6F6-2FEE-3B42-E0E9D1D4499A}"/>
              </a:ext>
            </a:extLst>
          </p:cNvPr>
          <p:cNvSpPr txBox="1">
            <a:spLocks/>
          </p:cNvSpPr>
          <p:nvPr/>
        </p:nvSpPr>
        <p:spPr>
          <a:xfrm>
            <a:off x="387048" y="2515845"/>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latin typeface="Ubuntu Condensed" panose="020B0506030602030204" pitchFamily="34" charset="0"/>
              </a:rPr>
              <a:t>“There are three types of service accounts native to Microsoft </a:t>
            </a:r>
            <a:r>
              <a:rPr lang="en-US" sz="4000" dirty="0" err="1">
                <a:latin typeface="Ubuntu Condensed" panose="020B0506030602030204" pitchFamily="34" charset="0"/>
              </a:rPr>
              <a:t>Entra</a:t>
            </a:r>
            <a:r>
              <a:rPr lang="en-US" sz="4000" dirty="0">
                <a:latin typeface="Ubuntu Condensed" panose="020B0506030602030204" pitchFamily="34" charset="0"/>
              </a:rPr>
              <a:t> ID: Managed identities, service principals, and user-based service accounts.”</a:t>
            </a:r>
          </a:p>
        </p:txBody>
      </p:sp>
      <mc:AlternateContent xmlns:mc="http://schemas.openxmlformats.org/markup-compatibility/2006" xmlns:p14="http://schemas.microsoft.com/office/powerpoint/2010/main">
        <mc:Choice Requires="p14">
          <p:contentPart p14:bwMode="auto" r:id="rId2">
            <p14:nvContentPartPr>
              <p14:cNvPr id="38" name="Ink 37">
                <a:extLst>
                  <a:ext uri="{FF2B5EF4-FFF2-40B4-BE49-F238E27FC236}">
                    <a16:creationId xmlns:a16="http://schemas.microsoft.com/office/drawing/2014/main" id="{C8FE8F01-914D-03B9-FA0F-71B9DFAD4815}"/>
                  </a:ext>
                </a:extLst>
              </p14:cNvPr>
              <p14:cNvContentPartPr/>
              <p14:nvPr/>
            </p14:nvContentPartPr>
            <p14:xfrm flipV="1">
              <a:off x="3825531" y="3976936"/>
              <a:ext cx="5003993" cy="67350"/>
            </p14:xfrm>
          </p:contentPart>
        </mc:Choice>
        <mc:Fallback xmlns="">
          <p:pic>
            <p:nvPicPr>
              <p:cNvPr id="38" name="Ink 37">
                <a:extLst>
                  <a:ext uri="{FF2B5EF4-FFF2-40B4-BE49-F238E27FC236}">
                    <a16:creationId xmlns:a16="http://schemas.microsoft.com/office/drawing/2014/main" id="{C8FE8F01-914D-03B9-FA0F-71B9DFAD4815}"/>
                  </a:ext>
                </a:extLst>
              </p:cNvPr>
              <p:cNvPicPr/>
              <p:nvPr/>
            </p:nvPicPr>
            <p:blipFill>
              <a:blip r:embed="rId3"/>
              <a:stretch>
                <a:fillRect/>
              </a:stretch>
            </p:blipFill>
            <p:spPr>
              <a:xfrm flipV="1">
                <a:off x="3735531" y="3796856"/>
                <a:ext cx="5183633" cy="4271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9" name="Ink 38">
                <a:extLst>
                  <a:ext uri="{FF2B5EF4-FFF2-40B4-BE49-F238E27FC236}">
                    <a16:creationId xmlns:a16="http://schemas.microsoft.com/office/drawing/2014/main" id="{406434E4-2BB9-9B18-811D-4A451FDFF5E3}"/>
                  </a:ext>
                </a:extLst>
              </p14:cNvPr>
              <p14:cNvContentPartPr/>
              <p14:nvPr/>
            </p14:nvContentPartPr>
            <p14:xfrm>
              <a:off x="4373638" y="3334840"/>
              <a:ext cx="6995886" cy="94160"/>
            </p14:xfrm>
          </p:contentPart>
        </mc:Choice>
        <mc:Fallback xmlns="">
          <p:pic>
            <p:nvPicPr>
              <p:cNvPr id="39" name="Ink 38">
                <a:extLst>
                  <a:ext uri="{FF2B5EF4-FFF2-40B4-BE49-F238E27FC236}">
                    <a16:creationId xmlns:a16="http://schemas.microsoft.com/office/drawing/2014/main" id="{406434E4-2BB9-9B18-811D-4A451FDFF5E3}"/>
                  </a:ext>
                </a:extLst>
              </p:cNvPr>
              <p:cNvPicPr/>
              <p:nvPr/>
            </p:nvPicPr>
            <p:blipFill>
              <a:blip r:embed="rId5"/>
              <a:stretch>
                <a:fillRect/>
              </a:stretch>
            </p:blipFill>
            <p:spPr>
              <a:xfrm>
                <a:off x="4283629" y="3155829"/>
                <a:ext cx="7175545" cy="451825"/>
              </a:xfrm>
              <a:prstGeom prst="rect">
                <a:avLst/>
              </a:prstGeom>
            </p:spPr>
          </p:pic>
        </mc:Fallback>
      </mc:AlternateContent>
      <p:sp>
        <p:nvSpPr>
          <p:cNvPr id="40" name="TextBox 39">
            <a:extLst>
              <a:ext uri="{FF2B5EF4-FFF2-40B4-BE49-F238E27FC236}">
                <a16:creationId xmlns:a16="http://schemas.microsoft.com/office/drawing/2014/main" id="{AB555470-1A12-54AA-B9FD-E9F0C676822C}"/>
              </a:ext>
            </a:extLst>
          </p:cNvPr>
          <p:cNvSpPr txBox="1"/>
          <p:nvPr/>
        </p:nvSpPr>
        <p:spPr>
          <a:xfrm>
            <a:off x="6422995" y="4187550"/>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a:t>
            </a:r>
            <a:r>
              <a:rPr lang="nl-NL" sz="2400" dirty="0">
                <a:solidFill>
                  <a:schemeClr val="tx1">
                    <a:lumMod val="50000"/>
                    <a:lumOff val="50000"/>
                  </a:schemeClr>
                </a:solidFill>
                <a:latin typeface="Ubuntu Condensed" panose="020B0506030602030204" pitchFamily="34" charset="0"/>
              </a:rPr>
              <a:t>Microsoft Entra documentation</a:t>
            </a:r>
            <a:endParaRPr lang="en-SE" sz="2400" dirty="0">
              <a:solidFill>
                <a:schemeClr val="tx1">
                  <a:lumMod val="50000"/>
                  <a:lumOff val="50000"/>
                </a:schemeClr>
              </a:solidFill>
              <a:latin typeface="Ubuntu Condensed" panose="020B0506030602030204" pitchFamily="34" charset="0"/>
            </a:endParaRPr>
          </a:p>
        </p:txBody>
      </p:sp>
      <p:sp>
        <p:nvSpPr>
          <p:cNvPr id="3" name="Title 2">
            <a:extLst>
              <a:ext uri="{FF2B5EF4-FFF2-40B4-BE49-F238E27FC236}">
                <a16:creationId xmlns:a16="http://schemas.microsoft.com/office/drawing/2014/main" id="{82464F72-9E70-2EA8-8E25-56B48AE31EBA}"/>
              </a:ext>
            </a:extLst>
          </p:cNvPr>
          <p:cNvSpPr>
            <a:spLocks noGrp="1"/>
          </p:cNvSpPr>
          <p:nvPr>
            <p:ph type="title"/>
          </p:nvPr>
        </p:nvSpPr>
        <p:spPr/>
        <p:txBody>
          <a:bodyPr/>
          <a:lstStyle/>
          <a:p>
            <a:r>
              <a:rPr lang="en-US" dirty="0"/>
              <a:t>Service Accounts?</a:t>
            </a:r>
          </a:p>
        </p:txBody>
      </p:sp>
    </p:spTree>
    <p:extLst>
      <p:ext uri="{BB962C8B-B14F-4D97-AF65-F5344CB8AC3E}">
        <p14:creationId xmlns:p14="http://schemas.microsoft.com/office/powerpoint/2010/main" val="88263295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5000"/>
                                  </p:iterate>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p:cTn id="18" dur="500" fill="hold"/>
                                        <p:tgtEl>
                                          <p:spTgt spid="3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C9B54B-8B1C-0283-9FE3-02D393E3E7E5}"/>
              </a:ext>
            </a:extLst>
          </p:cNvPr>
          <p:cNvGrpSpPr/>
          <p:nvPr/>
        </p:nvGrpSpPr>
        <p:grpSpPr>
          <a:xfrm>
            <a:off x="6633042" y="2659566"/>
            <a:ext cx="3058646" cy="2461560"/>
            <a:chOff x="6633042" y="2659566"/>
            <a:chExt cx="3058646" cy="2461560"/>
          </a:xfrm>
        </p:grpSpPr>
        <p:pic>
          <p:nvPicPr>
            <p:cNvPr id="5" name="Graphic 4">
              <a:extLst>
                <a:ext uri="{FF2B5EF4-FFF2-40B4-BE49-F238E27FC236}">
                  <a16:creationId xmlns:a16="http://schemas.microsoft.com/office/drawing/2014/main" id="{34824295-E80B-CDAE-71EC-58BBEA4B4C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0580" y="3248040"/>
              <a:ext cx="1873086" cy="1873086"/>
            </a:xfrm>
            <a:prstGeom prst="rect">
              <a:avLst/>
            </a:prstGeom>
          </p:spPr>
        </p:pic>
        <p:sp>
          <p:nvSpPr>
            <p:cNvPr id="6" name="TextBox 5">
              <a:extLst>
                <a:ext uri="{FF2B5EF4-FFF2-40B4-BE49-F238E27FC236}">
                  <a16:creationId xmlns:a16="http://schemas.microsoft.com/office/drawing/2014/main" id="{D3A07854-6FFC-8BB7-02C9-A22092388488}"/>
                </a:ext>
              </a:extLst>
            </p:cNvPr>
            <p:cNvSpPr txBox="1"/>
            <p:nvPr/>
          </p:nvSpPr>
          <p:spPr>
            <a:xfrm>
              <a:off x="6633042" y="2659566"/>
              <a:ext cx="3058646" cy="461665"/>
            </a:xfrm>
            <a:prstGeom prst="rect">
              <a:avLst/>
            </a:prstGeom>
            <a:noFill/>
          </p:spPr>
          <p:txBody>
            <a:bodyPr wrap="square" rtlCol="0">
              <a:spAutoFit/>
            </a:bodyPr>
            <a:lstStyle/>
            <a:p>
              <a:pPr algn="ctr"/>
              <a:r>
                <a:rPr lang="en-US" sz="2400" dirty="0">
                  <a:latin typeface="Ubuntu Condensed" panose="020B0506030602030204" pitchFamily="34" charset="0"/>
                </a:rPr>
                <a:t>Enterprise Application</a:t>
              </a:r>
              <a:endParaRPr lang="en-SE" sz="2400" dirty="0">
                <a:latin typeface="Ubuntu Condensed" panose="020B0506030602030204" pitchFamily="34" charset="0"/>
              </a:endParaRPr>
            </a:p>
          </p:txBody>
        </p:sp>
      </p:grpSp>
      <p:pic>
        <p:nvPicPr>
          <p:cNvPr id="10" name="Graphic 9">
            <a:extLst>
              <a:ext uri="{FF2B5EF4-FFF2-40B4-BE49-F238E27FC236}">
                <a16:creationId xmlns:a16="http://schemas.microsoft.com/office/drawing/2014/main" id="{C6788308-2485-C982-2789-BC32875325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1390" y="3241469"/>
            <a:ext cx="1886229" cy="1886229"/>
          </a:xfrm>
          <a:prstGeom prst="rect">
            <a:avLst/>
          </a:prstGeom>
        </p:spPr>
      </p:pic>
      <p:sp>
        <p:nvSpPr>
          <p:cNvPr id="11" name="TextBox 10">
            <a:extLst>
              <a:ext uri="{FF2B5EF4-FFF2-40B4-BE49-F238E27FC236}">
                <a16:creationId xmlns:a16="http://schemas.microsoft.com/office/drawing/2014/main" id="{E4B23639-B31A-8028-46EA-CD7E1B57A292}"/>
              </a:ext>
            </a:extLst>
          </p:cNvPr>
          <p:cNvSpPr txBox="1"/>
          <p:nvPr/>
        </p:nvSpPr>
        <p:spPr>
          <a:xfrm>
            <a:off x="3138487" y="2659567"/>
            <a:ext cx="1484702" cy="461665"/>
          </a:xfrm>
          <a:prstGeom prst="rect">
            <a:avLst/>
          </a:prstGeom>
          <a:noFill/>
        </p:spPr>
        <p:txBody>
          <a:bodyPr wrap="none" rtlCol="0">
            <a:spAutoFit/>
          </a:bodyPr>
          <a:lstStyle/>
          <a:p>
            <a:pPr algn="ctr"/>
            <a:r>
              <a:rPr lang="en-US" sz="2400" dirty="0">
                <a:latin typeface="Ubuntu Condensed" panose="020B0506030602030204" pitchFamily="34" charset="0"/>
              </a:rPr>
              <a:t>Application</a:t>
            </a:r>
            <a:endParaRPr lang="en-SE" sz="2400" dirty="0">
              <a:latin typeface="Ubuntu Condensed" panose="020B0506030602030204" pitchFamily="34" charset="0"/>
            </a:endParaRPr>
          </a:p>
        </p:txBody>
      </p:sp>
      <p:pic>
        <p:nvPicPr>
          <p:cNvPr id="12" name="Graphic 11">
            <a:extLst>
              <a:ext uri="{FF2B5EF4-FFF2-40B4-BE49-F238E27FC236}">
                <a16:creationId xmlns:a16="http://schemas.microsoft.com/office/drawing/2014/main" id="{D34D80F7-BC53-1EF6-D933-E802354102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632" y="3233738"/>
            <a:ext cx="1625466" cy="1625466"/>
          </a:xfrm>
          <a:prstGeom prst="rect">
            <a:avLst/>
          </a:prstGeom>
        </p:spPr>
      </p:pic>
      <p:sp>
        <p:nvSpPr>
          <p:cNvPr id="13" name="TextBox 12">
            <a:extLst>
              <a:ext uri="{FF2B5EF4-FFF2-40B4-BE49-F238E27FC236}">
                <a16:creationId xmlns:a16="http://schemas.microsoft.com/office/drawing/2014/main" id="{64C4E026-6C6F-FDCD-609C-FCDD407D626F}"/>
              </a:ext>
            </a:extLst>
          </p:cNvPr>
          <p:cNvSpPr txBox="1"/>
          <p:nvPr/>
        </p:nvSpPr>
        <p:spPr>
          <a:xfrm>
            <a:off x="6856880" y="2659566"/>
            <a:ext cx="2610970" cy="461665"/>
          </a:xfrm>
          <a:prstGeom prst="rect">
            <a:avLst/>
          </a:prstGeom>
          <a:noFill/>
        </p:spPr>
        <p:txBody>
          <a:bodyPr wrap="square" rtlCol="0">
            <a:spAutoFit/>
          </a:bodyPr>
          <a:lstStyle/>
          <a:p>
            <a:pPr algn="ctr"/>
            <a:r>
              <a:rPr lang="en-US" sz="2400" dirty="0">
                <a:latin typeface="Ubuntu Condensed" panose="020B0506030602030204" pitchFamily="34" charset="0"/>
              </a:rPr>
              <a:t>Service Principal</a:t>
            </a:r>
            <a:endParaRPr lang="en-SE" sz="2400" dirty="0">
              <a:latin typeface="Ubuntu Condensed" panose="020B0506030602030204" pitchFamily="34" charset="0"/>
            </a:endParaRPr>
          </a:p>
        </p:txBody>
      </p:sp>
      <p:sp>
        <p:nvSpPr>
          <p:cNvPr id="14" name="TextBox 13">
            <a:extLst>
              <a:ext uri="{FF2B5EF4-FFF2-40B4-BE49-F238E27FC236}">
                <a16:creationId xmlns:a16="http://schemas.microsoft.com/office/drawing/2014/main" id="{D507CC0B-494A-765C-027A-1DF52FF9BC8F}"/>
              </a:ext>
            </a:extLst>
          </p:cNvPr>
          <p:cNvSpPr txBox="1"/>
          <p:nvPr/>
        </p:nvSpPr>
        <p:spPr>
          <a:xfrm>
            <a:off x="2792247" y="2659565"/>
            <a:ext cx="2177199" cy="461665"/>
          </a:xfrm>
          <a:prstGeom prst="rect">
            <a:avLst/>
          </a:prstGeom>
          <a:noFill/>
        </p:spPr>
        <p:txBody>
          <a:bodyPr wrap="none" rtlCol="0">
            <a:spAutoFit/>
          </a:bodyPr>
          <a:lstStyle/>
          <a:p>
            <a:pPr algn="ctr"/>
            <a:r>
              <a:rPr lang="en-US" sz="2400" dirty="0">
                <a:latin typeface="Ubuntu Condensed" panose="020B0506030602030204" pitchFamily="34" charset="0"/>
              </a:rPr>
              <a:t>App Registration</a:t>
            </a:r>
            <a:endParaRPr lang="en-SE" sz="2400" dirty="0">
              <a:latin typeface="Ubuntu Condensed" panose="020B0506030602030204" pitchFamily="34" charset="0"/>
            </a:endParaRPr>
          </a:p>
        </p:txBody>
      </p:sp>
      <p:sp>
        <p:nvSpPr>
          <p:cNvPr id="3" name="Title 2">
            <a:extLst>
              <a:ext uri="{FF2B5EF4-FFF2-40B4-BE49-F238E27FC236}">
                <a16:creationId xmlns:a16="http://schemas.microsoft.com/office/drawing/2014/main" id="{6B07C91F-78B8-2EF6-8E08-653E9C273607}"/>
              </a:ext>
            </a:extLst>
          </p:cNvPr>
          <p:cNvSpPr>
            <a:spLocks noGrp="1"/>
          </p:cNvSpPr>
          <p:nvPr>
            <p:ph type="title"/>
          </p:nvPr>
        </p:nvSpPr>
        <p:spPr/>
        <p:txBody>
          <a:bodyPr/>
          <a:lstStyle/>
          <a:p>
            <a:r>
              <a:rPr lang="en-US" dirty="0"/>
              <a:t>Workload Identity Types</a:t>
            </a:r>
          </a:p>
        </p:txBody>
      </p:sp>
    </p:spTree>
    <p:extLst>
      <p:ext uri="{BB962C8B-B14F-4D97-AF65-F5344CB8AC3E}">
        <p14:creationId xmlns:p14="http://schemas.microsoft.com/office/powerpoint/2010/main" val="39160293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xit" presetSubtype="0" fill="hold" grpId="1" nodeType="withEffect">
                                  <p:stCondLst>
                                    <p:cond delay="0"/>
                                  </p:stCondLst>
                                  <p:childTnLst>
                                    <p:animEffect transition="out" filter="fade">
                                      <p:cBhvr>
                                        <p:cTn id="23" dur="500"/>
                                        <p:tgtEl>
                                          <p:spTgt spid="11"/>
                                        </p:tgtEl>
                                      </p:cBhvr>
                                    </p:animEffect>
                                    <p:set>
                                      <p:cBhvr>
                                        <p:cTn id="24" dur="1" fill="hold">
                                          <p:stCondLst>
                                            <p:cond delay="499"/>
                                          </p:stCondLst>
                                        </p:cTn>
                                        <p:tgtEl>
                                          <p:spTgt spid="11"/>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xit" presetSubtype="0" fill="hold" nodeType="withEffect">
                                  <p:stCondLst>
                                    <p:cond delay="0"/>
                                  </p:stCondLst>
                                  <p:childTnLst>
                                    <p:animEffect transition="out" filter="fade">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3" grpId="0"/>
      <p:bldP spid="13" grpId="1"/>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E453D281-2422-17A6-1C7D-32F26A7234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76421" y="517689"/>
            <a:ext cx="1439158" cy="1439158"/>
          </a:xfrm>
          <a:prstGeom prst="rect">
            <a:avLst/>
          </a:prstGeom>
        </p:spPr>
      </p:pic>
      <p:pic>
        <p:nvPicPr>
          <p:cNvPr id="16" name="Graphic 15">
            <a:extLst>
              <a:ext uri="{FF2B5EF4-FFF2-40B4-BE49-F238E27FC236}">
                <a16:creationId xmlns:a16="http://schemas.microsoft.com/office/drawing/2014/main" id="{D2E8EF7F-D90F-2DFF-93A6-5E14114236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21811" y="1150918"/>
            <a:ext cx="898370" cy="898370"/>
          </a:xfrm>
          <a:prstGeom prst="rect">
            <a:avLst/>
          </a:prstGeom>
        </p:spPr>
      </p:pic>
      <p:pic>
        <p:nvPicPr>
          <p:cNvPr id="17" name="Graphic 16">
            <a:extLst>
              <a:ext uri="{FF2B5EF4-FFF2-40B4-BE49-F238E27FC236}">
                <a16:creationId xmlns:a16="http://schemas.microsoft.com/office/drawing/2014/main" id="{F592202A-E565-CBD5-6DB2-8E1FD44239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63200" y="1376114"/>
            <a:ext cx="585812" cy="585810"/>
          </a:xfrm>
          <a:prstGeom prst="rect">
            <a:avLst/>
          </a:prstGeom>
        </p:spPr>
      </p:pic>
      <p:pic>
        <p:nvPicPr>
          <p:cNvPr id="18" name="Graphic 17">
            <a:extLst>
              <a:ext uri="{FF2B5EF4-FFF2-40B4-BE49-F238E27FC236}">
                <a16:creationId xmlns:a16="http://schemas.microsoft.com/office/drawing/2014/main" id="{A9C90748-8712-B96D-1441-8E0913969C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76421" y="3413289"/>
            <a:ext cx="1439158" cy="1439158"/>
          </a:xfrm>
          <a:prstGeom prst="rect">
            <a:avLst/>
          </a:prstGeom>
        </p:spPr>
      </p:pic>
      <p:pic>
        <p:nvPicPr>
          <p:cNvPr id="19" name="Graphic 18">
            <a:extLst>
              <a:ext uri="{FF2B5EF4-FFF2-40B4-BE49-F238E27FC236}">
                <a16:creationId xmlns:a16="http://schemas.microsoft.com/office/drawing/2014/main" id="{DD4B03AC-2B31-BD02-09E4-80198A5010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20260" y="3413289"/>
            <a:ext cx="1439158" cy="1439158"/>
          </a:xfrm>
          <a:prstGeom prst="rect">
            <a:avLst/>
          </a:prstGeom>
        </p:spPr>
      </p:pic>
      <p:pic>
        <p:nvPicPr>
          <p:cNvPr id="20" name="Graphic 19">
            <a:extLst>
              <a:ext uri="{FF2B5EF4-FFF2-40B4-BE49-F238E27FC236}">
                <a16:creationId xmlns:a16="http://schemas.microsoft.com/office/drawing/2014/main" id="{B224D749-62EC-8822-6755-C9B421447F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32582" y="3413289"/>
            <a:ext cx="1439158" cy="1439158"/>
          </a:xfrm>
          <a:prstGeom prst="rect">
            <a:avLst/>
          </a:prstGeom>
        </p:spPr>
      </p:pic>
      <p:grpSp>
        <p:nvGrpSpPr>
          <p:cNvPr id="21" name="Group 20">
            <a:extLst>
              <a:ext uri="{FF2B5EF4-FFF2-40B4-BE49-F238E27FC236}">
                <a16:creationId xmlns:a16="http://schemas.microsoft.com/office/drawing/2014/main" id="{F2F236A8-B8B4-11F5-3717-F01FBCF829FF}"/>
              </a:ext>
            </a:extLst>
          </p:cNvPr>
          <p:cNvGrpSpPr/>
          <p:nvPr/>
        </p:nvGrpSpPr>
        <p:grpSpPr>
          <a:xfrm>
            <a:off x="388252" y="240355"/>
            <a:ext cx="2524692" cy="1405789"/>
            <a:chOff x="9571441" y="240355"/>
            <a:chExt cx="2524692" cy="1405789"/>
          </a:xfrm>
        </p:grpSpPr>
        <p:pic>
          <p:nvPicPr>
            <p:cNvPr id="22" name="Graphic 21">
              <a:extLst>
                <a:ext uri="{FF2B5EF4-FFF2-40B4-BE49-F238E27FC236}">
                  <a16:creationId xmlns:a16="http://schemas.microsoft.com/office/drawing/2014/main" id="{C6D47B3D-1AB1-C05D-3769-833125E259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18571" y="786938"/>
              <a:ext cx="424064" cy="424064"/>
            </a:xfrm>
            <a:prstGeom prst="rect">
              <a:avLst/>
            </a:prstGeom>
          </p:spPr>
        </p:pic>
        <p:pic>
          <p:nvPicPr>
            <p:cNvPr id="23" name="Graphic 22">
              <a:extLst>
                <a:ext uri="{FF2B5EF4-FFF2-40B4-BE49-F238E27FC236}">
                  <a16:creationId xmlns:a16="http://schemas.microsoft.com/office/drawing/2014/main" id="{222DDF8A-4D47-2520-9DF3-55FA8FAECE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99003" y="1230074"/>
              <a:ext cx="416070" cy="416070"/>
            </a:xfrm>
            <a:prstGeom prst="rect">
              <a:avLst/>
            </a:prstGeom>
          </p:spPr>
        </p:pic>
        <p:sp>
          <p:nvSpPr>
            <p:cNvPr id="24" name="TextBox 23">
              <a:extLst>
                <a:ext uri="{FF2B5EF4-FFF2-40B4-BE49-F238E27FC236}">
                  <a16:creationId xmlns:a16="http://schemas.microsoft.com/office/drawing/2014/main" id="{C61F6C6B-722A-359B-4A7B-8B9A86130438}"/>
                </a:ext>
              </a:extLst>
            </p:cNvPr>
            <p:cNvSpPr txBox="1"/>
            <p:nvPr/>
          </p:nvSpPr>
          <p:spPr>
            <a:xfrm>
              <a:off x="10042635" y="1238054"/>
              <a:ext cx="2053498"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sp>
          <p:nvSpPr>
            <p:cNvPr id="25" name="TextBox 24">
              <a:extLst>
                <a:ext uri="{FF2B5EF4-FFF2-40B4-BE49-F238E27FC236}">
                  <a16:creationId xmlns:a16="http://schemas.microsoft.com/office/drawing/2014/main" id="{46B31996-36FE-FFC4-FDF4-98FE69F4170F}"/>
                </a:ext>
              </a:extLst>
            </p:cNvPr>
            <p:cNvSpPr txBox="1"/>
            <p:nvPr/>
          </p:nvSpPr>
          <p:spPr>
            <a:xfrm>
              <a:off x="10042635" y="750808"/>
              <a:ext cx="2053498"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pic>
          <p:nvPicPr>
            <p:cNvPr id="26" name="Graphic 25">
              <a:extLst>
                <a:ext uri="{FF2B5EF4-FFF2-40B4-BE49-F238E27FC236}">
                  <a16:creationId xmlns:a16="http://schemas.microsoft.com/office/drawing/2014/main" id="{8BAE7A87-9F2C-1352-DF71-0E4F436D7F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441" y="240355"/>
              <a:ext cx="471194" cy="471194"/>
            </a:xfrm>
            <a:prstGeom prst="rect">
              <a:avLst/>
            </a:prstGeom>
          </p:spPr>
        </p:pic>
        <p:sp>
          <p:nvSpPr>
            <p:cNvPr id="27" name="TextBox 26">
              <a:extLst>
                <a:ext uri="{FF2B5EF4-FFF2-40B4-BE49-F238E27FC236}">
                  <a16:creationId xmlns:a16="http://schemas.microsoft.com/office/drawing/2014/main" id="{332BB437-6099-3E8A-4BFF-B302E6FCB2B7}"/>
                </a:ext>
              </a:extLst>
            </p:cNvPr>
            <p:cNvSpPr txBox="1"/>
            <p:nvPr/>
          </p:nvSpPr>
          <p:spPr>
            <a:xfrm>
              <a:off x="10042635" y="263563"/>
              <a:ext cx="2053498" cy="400110"/>
            </a:xfrm>
            <a:prstGeom prst="rect">
              <a:avLst/>
            </a:prstGeom>
            <a:noFill/>
          </p:spPr>
          <p:txBody>
            <a:bodyPr wrap="square" rtlCol="0">
              <a:spAutoFit/>
            </a:bodyPr>
            <a:lstStyle/>
            <a:p>
              <a:r>
                <a:rPr lang="en-US" sz="2000" dirty="0" err="1">
                  <a:latin typeface="Ubuntu Condensed" panose="020B0506030602030204" pitchFamily="34" charset="0"/>
                </a:rPr>
                <a:t>Entra</a:t>
              </a:r>
              <a:r>
                <a:rPr lang="en-US" sz="2000" dirty="0">
                  <a:latin typeface="Ubuntu Condensed" panose="020B0506030602030204" pitchFamily="34" charset="0"/>
                </a:rPr>
                <a:t> Tenant</a:t>
              </a:r>
              <a:endParaRPr lang="en-SE" sz="2000" dirty="0">
                <a:latin typeface="Ubuntu Condensed" panose="020B0506030602030204" pitchFamily="34" charset="0"/>
              </a:endParaRPr>
            </a:p>
          </p:txBody>
        </p:sp>
      </p:grpSp>
      <p:cxnSp>
        <p:nvCxnSpPr>
          <p:cNvPr id="2" name="Straight Arrow Connector 1">
            <a:extLst>
              <a:ext uri="{FF2B5EF4-FFF2-40B4-BE49-F238E27FC236}">
                <a16:creationId xmlns:a16="http://schemas.microsoft.com/office/drawing/2014/main" id="{DF9CB363-4AA4-F0F4-7D8A-3FAC942831BB}"/>
              </a:ext>
            </a:extLst>
          </p:cNvPr>
          <p:cNvCxnSpPr>
            <a:cxnSpLocks/>
          </p:cNvCxnSpPr>
          <p:nvPr/>
        </p:nvCxnSpPr>
        <p:spPr>
          <a:xfrm>
            <a:off x="6096000" y="1956847"/>
            <a:ext cx="0" cy="1456442"/>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 name="Straight Arrow Connector 34">
            <a:extLst>
              <a:ext uri="{FF2B5EF4-FFF2-40B4-BE49-F238E27FC236}">
                <a16:creationId xmlns:a16="http://schemas.microsoft.com/office/drawing/2014/main" id="{632F4068-02E6-59B8-4580-B958C01A68EE}"/>
              </a:ext>
            </a:extLst>
          </p:cNvPr>
          <p:cNvCxnSpPr>
            <a:cxnSpLocks/>
          </p:cNvCxnSpPr>
          <p:nvPr/>
        </p:nvCxnSpPr>
        <p:spPr>
          <a:xfrm rot="16200000" flipH="1">
            <a:off x="6939698" y="1113148"/>
            <a:ext cx="1456442" cy="3143839"/>
          </a:xfrm>
          <a:prstGeom prst="curved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 name="Straight Arrow Connector 34">
            <a:extLst>
              <a:ext uri="{FF2B5EF4-FFF2-40B4-BE49-F238E27FC236}">
                <a16:creationId xmlns:a16="http://schemas.microsoft.com/office/drawing/2014/main" id="{40B62922-5220-3D89-9695-851A7B6799D7}"/>
              </a:ext>
            </a:extLst>
          </p:cNvPr>
          <p:cNvCxnSpPr>
            <a:cxnSpLocks/>
          </p:cNvCxnSpPr>
          <p:nvPr/>
        </p:nvCxnSpPr>
        <p:spPr>
          <a:xfrm rot="5400000">
            <a:off x="3795860" y="1113149"/>
            <a:ext cx="1456442" cy="3143839"/>
          </a:xfrm>
          <a:prstGeom prst="curved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544810C7-D5BB-500F-4ED2-C60D7B7E11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63199" y="4267001"/>
            <a:ext cx="585812" cy="585810"/>
          </a:xfrm>
          <a:prstGeom prst="rect">
            <a:avLst/>
          </a:prstGeom>
        </p:spPr>
      </p:pic>
      <p:pic>
        <p:nvPicPr>
          <p:cNvPr id="6" name="Graphic 5">
            <a:extLst>
              <a:ext uri="{FF2B5EF4-FFF2-40B4-BE49-F238E27FC236}">
                <a16:creationId xmlns:a16="http://schemas.microsoft.com/office/drawing/2014/main" id="{0C0DE2CE-1377-137B-93D6-EB8E126FCB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07038" y="4267001"/>
            <a:ext cx="585812" cy="585810"/>
          </a:xfrm>
          <a:prstGeom prst="rect">
            <a:avLst/>
          </a:prstGeom>
        </p:spPr>
      </p:pic>
      <p:pic>
        <p:nvPicPr>
          <p:cNvPr id="7" name="Graphic 6">
            <a:extLst>
              <a:ext uri="{FF2B5EF4-FFF2-40B4-BE49-F238E27FC236}">
                <a16:creationId xmlns:a16="http://schemas.microsoft.com/office/drawing/2014/main" id="{D52937F3-F27F-026B-1EC3-BE0E6CBE4A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19360" y="4267001"/>
            <a:ext cx="585812" cy="585810"/>
          </a:xfrm>
          <a:prstGeom prst="rect">
            <a:avLst/>
          </a:prstGeom>
        </p:spPr>
      </p:pic>
    </p:spTree>
    <p:extLst>
      <p:ext uri="{BB962C8B-B14F-4D97-AF65-F5344CB8AC3E}">
        <p14:creationId xmlns:p14="http://schemas.microsoft.com/office/powerpoint/2010/main" val="406858707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5F66E254-E2B0-5B15-93DE-568C2D0053F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051390" y="3241469"/>
            <a:ext cx="1886229" cy="1886229"/>
          </a:xfrm>
          <a:prstGeom prst="rect">
            <a:avLst/>
          </a:prstGeom>
        </p:spPr>
      </p:pic>
      <p:sp>
        <p:nvSpPr>
          <p:cNvPr id="18" name="TextBox 17">
            <a:extLst>
              <a:ext uri="{FF2B5EF4-FFF2-40B4-BE49-F238E27FC236}">
                <a16:creationId xmlns:a16="http://schemas.microsoft.com/office/drawing/2014/main" id="{BF6AD0CF-7E66-C0A9-2911-A99C2E79B3C8}"/>
              </a:ext>
            </a:extLst>
          </p:cNvPr>
          <p:cNvSpPr txBox="1"/>
          <p:nvPr/>
        </p:nvSpPr>
        <p:spPr>
          <a:xfrm>
            <a:off x="2808440" y="2405147"/>
            <a:ext cx="2372128" cy="830997"/>
          </a:xfrm>
          <a:prstGeom prst="rect">
            <a:avLst/>
          </a:prstGeom>
          <a:noFill/>
        </p:spPr>
        <p:txBody>
          <a:bodyPr wrap="square" rtlCol="0">
            <a:spAutoFit/>
          </a:bodyPr>
          <a:lstStyle/>
          <a:p>
            <a:pPr algn="ctr"/>
            <a:r>
              <a:rPr lang="en-US" sz="2400" dirty="0">
                <a:latin typeface="Ubuntu Condensed" panose="020B0506030602030204" pitchFamily="34" charset="0"/>
              </a:rPr>
              <a:t>User-Assigned Managed Identity</a:t>
            </a:r>
            <a:endParaRPr lang="en-SE" sz="2400" dirty="0">
              <a:latin typeface="Ubuntu Condensed" panose="020B0506030602030204" pitchFamily="34" charset="0"/>
            </a:endParaRPr>
          </a:p>
        </p:txBody>
      </p:sp>
      <p:pic>
        <p:nvPicPr>
          <p:cNvPr id="19" name="Graphic 18">
            <a:extLst>
              <a:ext uri="{FF2B5EF4-FFF2-40B4-BE49-F238E27FC236}">
                <a16:creationId xmlns:a16="http://schemas.microsoft.com/office/drawing/2014/main" id="{4C6B9252-9013-01C0-D0FC-1727EA88C20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254383" y="3236144"/>
            <a:ext cx="1886229" cy="1886229"/>
          </a:xfrm>
          <a:prstGeom prst="rect">
            <a:avLst/>
          </a:prstGeom>
        </p:spPr>
      </p:pic>
      <p:sp>
        <p:nvSpPr>
          <p:cNvPr id="20" name="TextBox 19">
            <a:extLst>
              <a:ext uri="{FF2B5EF4-FFF2-40B4-BE49-F238E27FC236}">
                <a16:creationId xmlns:a16="http://schemas.microsoft.com/office/drawing/2014/main" id="{3B2AAEC6-D73A-A809-F95A-2676CDD9B6EC}"/>
              </a:ext>
            </a:extLst>
          </p:cNvPr>
          <p:cNvSpPr txBox="1"/>
          <p:nvPr/>
        </p:nvSpPr>
        <p:spPr>
          <a:xfrm>
            <a:off x="6892012" y="2405147"/>
            <a:ext cx="2610970" cy="830997"/>
          </a:xfrm>
          <a:prstGeom prst="rect">
            <a:avLst/>
          </a:prstGeom>
          <a:noFill/>
        </p:spPr>
        <p:txBody>
          <a:bodyPr wrap="square" rtlCol="0">
            <a:spAutoFit/>
          </a:bodyPr>
          <a:lstStyle/>
          <a:p>
            <a:pPr algn="ctr"/>
            <a:r>
              <a:rPr lang="en-US" sz="2400" dirty="0">
                <a:latin typeface="Ubuntu Condensed" panose="020B0506030602030204" pitchFamily="34" charset="0"/>
              </a:rPr>
              <a:t>System-Assigned Managed Identity</a:t>
            </a:r>
            <a:endParaRPr lang="en-SE" sz="2400" dirty="0">
              <a:latin typeface="Ubuntu Condensed" panose="020B0506030602030204" pitchFamily="34" charset="0"/>
            </a:endParaRPr>
          </a:p>
        </p:txBody>
      </p:sp>
      <p:pic>
        <p:nvPicPr>
          <p:cNvPr id="21" name="Graphic 20">
            <a:extLst>
              <a:ext uri="{FF2B5EF4-FFF2-40B4-BE49-F238E27FC236}">
                <a16:creationId xmlns:a16="http://schemas.microsoft.com/office/drawing/2014/main" id="{101F80EA-69D5-8576-ED60-3E6AC3F6E8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1390" y="3241469"/>
            <a:ext cx="1886229" cy="1886229"/>
          </a:xfrm>
          <a:prstGeom prst="rect">
            <a:avLst/>
          </a:prstGeom>
        </p:spPr>
      </p:pic>
      <p:pic>
        <p:nvPicPr>
          <p:cNvPr id="22" name="Graphic 21">
            <a:extLst>
              <a:ext uri="{FF2B5EF4-FFF2-40B4-BE49-F238E27FC236}">
                <a16:creationId xmlns:a16="http://schemas.microsoft.com/office/drawing/2014/main" id="{DFE76989-9015-E2FE-B5F1-F8BDD1F2B3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632" y="3233738"/>
            <a:ext cx="1625466" cy="1625466"/>
          </a:xfrm>
          <a:prstGeom prst="rect">
            <a:avLst/>
          </a:prstGeom>
        </p:spPr>
      </p:pic>
      <p:sp>
        <p:nvSpPr>
          <p:cNvPr id="23" name="TextBox 22">
            <a:extLst>
              <a:ext uri="{FF2B5EF4-FFF2-40B4-BE49-F238E27FC236}">
                <a16:creationId xmlns:a16="http://schemas.microsoft.com/office/drawing/2014/main" id="{89BA63B4-9FAA-5EA3-156C-2708506E6D5E}"/>
              </a:ext>
            </a:extLst>
          </p:cNvPr>
          <p:cNvSpPr txBox="1"/>
          <p:nvPr/>
        </p:nvSpPr>
        <p:spPr>
          <a:xfrm>
            <a:off x="6856880" y="2659566"/>
            <a:ext cx="2610970" cy="461665"/>
          </a:xfrm>
          <a:prstGeom prst="rect">
            <a:avLst/>
          </a:prstGeom>
          <a:noFill/>
        </p:spPr>
        <p:txBody>
          <a:bodyPr wrap="square" rtlCol="0">
            <a:spAutoFit/>
          </a:bodyPr>
          <a:lstStyle/>
          <a:p>
            <a:pPr algn="ctr"/>
            <a:r>
              <a:rPr lang="en-US" sz="2400" dirty="0">
                <a:latin typeface="Ubuntu Condensed" panose="020B0506030602030204" pitchFamily="34" charset="0"/>
              </a:rPr>
              <a:t>Service Principal</a:t>
            </a:r>
            <a:endParaRPr lang="en-SE" sz="2400" dirty="0">
              <a:latin typeface="Ubuntu Condensed" panose="020B0506030602030204" pitchFamily="34" charset="0"/>
            </a:endParaRPr>
          </a:p>
        </p:txBody>
      </p:sp>
      <p:sp>
        <p:nvSpPr>
          <p:cNvPr id="24" name="TextBox 23">
            <a:extLst>
              <a:ext uri="{FF2B5EF4-FFF2-40B4-BE49-F238E27FC236}">
                <a16:creationId xmlns:a16="http://schemas.microsoft.com/office/drawing/2014/main" id="{054039C5-C814-7D57-3308-11ABFEC21B3B}"/>
              </a:ext>
            </a:extLst>
          </p:cNvPr>
          <p:cNvSpPr txBox="1"/>
          <p:nvPr/>
        </p:nvSpPr>
        <p:spPr>
          <a:xfrm>
            <a:off x="3138498" y="2659565"/>
            <a:ext cx="1484702" cy="461665"/>
          </a:xfrm>
          <a:prstGeom prst="rect">
            <a:avLst/>
          </a:prstGeom>
          <a:noFill/>
        </p:spPr>
        <p:txBody>
          <a:bodyPr wrap="none" rtlCol="0">
            <a:spAutoFit/>
          </a:bodyPr>
          <a:lstStyle/>
          <a:p>
            <a:pPr algn="ctr"/>
            <a:r>
              <a:rPr lang="en-US" sz="2400" dirty="0">
                <a:latin typeface="Ubuntu Condensed" panose="020B0506030602030204" pitchFamily="34" charset="0"/>
              </a:rPr>
              <a:t>Application</a:t>
            </a:r>
            <a:endParaRPr lang="en-SE" sz="2400" dirty="0">
              <a:latin typeface="Ubuntu Condensed" panose="020B0506030602030204" pitchFamily="34" charset="0"/>
            </a:endParaRPr>
          </a:p>
        </p:txBody>
      </p:sp>
      <p:sp>
        <p:nvSpPr>
          <p:cNvPr id="3" name="Title 2">
            <a:extLst>
              <a:ext uri="{FF2B5EF4-FFF2-40B4-BE49-F238E27FC236}">
                <a16:creationId xmlns:a16="http://schemas.microsoft.com/office/drawing/2014/main" id="{1902DCDF-2B91-AF8F-33BB-E9395B244D50}"/>
              </a:ext>
            </a:extLst>
          </p:cNvPr>
          <p:cNvSpPr>
            <a:spLocks noGrp="1"/>
          </p:cNvSpPr>
          <p:nvPr>
            <p:ph type="title"/>
          </p:nvPr>
        </p:nvSpPr>
        <p:spPr/>
        <p:txBody>
          <a:bodyPr/>
          <a:lstStyle/>
          <a:p>
            <a:r>
              <a:rPr lang="en-US" dirty="0"/>
              <a:t>Workload Identity Types</a:t>
            </a:r>
          </a:p>
        </p:txBody>
      </p:sp>
    </p:spTree>
    <p:extLst>
      <p:ext uri="{BB962C8B-B14F-4D97-AF65-F5344CB8AC3E}">
        <p14:creationId xmlns:p14="http://schemas.microsoft.com/office/powerpoint/2010/main" val="34212675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1"/>
                                        </p:tgtEl>
                                      </p:cBhvr>
                                    </p:animEffect>
                                    <p:set>
                                      <p:cBhvr>
                                        <p:cTn id="10" dur="1" fill="hold">
                                          <p:stCondLst>
                                            <p:cond delay="499"/>
                                          </p:stCondLst>
                                        </p:cTn>
                                        <p:tgtEl>
                                          <p:spTgt spid="2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2"/>
                                        </p:tgtEl>
                                      </p:cBhvr>
                                    </p:animEffect>
                                    <p:set>
                                      <p:cBhvr>
                                        <p:cTn id="13" dur="1" fill="hold">
                                          <p:stCondLst>
                                            <p:cond delay="499"/>
                                          </p:stCondLst>
                                        </p:cTn>
                                        <p:tgtEl>
                                          <p:spTgt spid="2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3"/>
                                        </p:tgtEl>
                                      </p:cBhvr>
                                    </p:animEffect>
                                    <p:set>
                                      <p:cBhvr>
                                        <p:cTn id="16" dur="1" fill="hold">
                                          <p:stCondLst>
                                            <p:cond delay="499"/>
                                          </p:stCondLst>
                                        </p:cTn>
                                        <p:tgtEl>
                                          <p:spTgt spid="23"/>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DE758FC-F934-52E5-7A2A-6542A87E6E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7252" y="898604"/>
            <a:ext cx="1723362" cy="1723362"/>
          </a:xfrm>
          <a:prstGeom prst="rect">
            <a:avLst/>
          </a:prstGeom>
        </p:spPr>
      </p:pic>
      <p:pic>
        <p:nvPicPr>
          <p:cNvPr id="5" name="Graphic 4">
            <a:extLst>
              <a:ext uri="{FF2B5EF4-FFF2-40B4-BE49-F238E27FC236}">
                <a16:creationId xmlns:a16="http://schemas.microsoft.com/office/drawing/2014/main" id="{043FD57E-1472-B37F-D303-7F2F4C90AAA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251318" y="4360510"/>
            <a:ext cx="1486374" cy="1486374"/>
          </a:xfrm>
          <a:prstGeom prst="rect">
            <a:avLst/>
          </a:prstGeom>
        </p:spPr>
      </p:pic>
      <p:sp>
        <p:nvSpPr>
          <p:cNvPr id="6" name="TextBox 5">
            <a:extLst>
              <a:ext uri="{FF2B5EF4-FFF2-40B4-BE49-F238E27FC236}">
                <a16:creationId xmlns:a16="http://schemas.microsoft.com/office/drawing/2014/main" id="{A2390A93-4AD9-CE70-A377-50130606D248}"/>
              </a:ext>
            </a:extLst>
          </p:cNvPr>
          <p:cNvSpPr txBox="1"/>
          <p:nvPr/>
        </p:nvSpPr>
        <p:spPr>
          <a:xfrm>
            <a:off x="2808441" y="3647299"/>
            <a:ext cx="2372128" cy="707886"/>
          </a:xfrm>
          <a:prstGeom prst="rect">
            <a:avLst/>
          </a:prstGeom>
          <a:noFill/>
        </p:spPr>
        <p:txBody>
          <a:bodyPr wrap="square" rtlCol="0">
            <a:spAutoFit/>
          </a:bodyPr>
          <a:lstStyle/>
          <a:p>
            <a:pPr algn="ctr"/>
            <a:r>
              <a:rPr lang="en-US" sz="2000" dirty="0">
                <a:latin typeface="Ubuntu Condensed" panose="020B0506030602030204" pitchFamily="34" charset="0"/>
              </a:rPr>
              <a:t>User-Assigned Managed Identity</a:t>
            </a:r>
            <a:endParaRPr lang="en-SE" sz="2000" dirty="0">
              <a:latin typeface="Ubuntu Condensed" panose="020B0506030602030204" pitchFamily="34" charset="0"/>
            </a:endParaRPr>
          </a:p>
        </p:txBody>
      </p:sp>
      <p:pic>
        <p:nvPicPr>
          <p:cNvPr id="7" name="Graphic 6">
            <a:extLst>
              <a:ext uri="{FF2B5EF4-FFF2-40B4-BE49-F238E27FC236}">
                <a16:creationId xmlns:a16="http://schemas.microsoft.com/office/drawing/2014/main" id="{4236F180-0BA4-52E1-13D8-A4D1EBFC269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454311" y="4355185"/>
            <a:ext cx="1486374" cy="1486374"/>
          </a:xfrm>
          <a:prstGeom prst="rect">
            <a:avLst/>
          </a:prstGeom>
        </p:spPr>
      </p:pic>
      <p:sp>
        <p:nvSpPr>
          <p:cNvPr id="8" name="TextBox 7">
            <a:extLst>
              <a:ext uri="{FF2B5EF4-FFF2-40B4-BE49-F238E27FC236}">
                <a16:creationId xmlns:a16="http://schemas.microsoft.com/office/drawing/2014/main" id="{46A6C83B-E486-3D3D-28D2-7D67063772AA}"/>
              </a:ext>
            </a:extLst>
          </p:cNvPr>
          <p:cNvSpPr txBox="1"/>
          <p:nvPr/>
        </p:nvSpPr>
        <p:spPr>
          <a:xfrm>
            <a:off x="6892013" y="3647299"/>
            <a:ext cx="2610970" cy="707886"/>
          </a:xfrm>
          <a:prstGeom prst="rect">
            <a:avLst/>
          </a:prstGeom>
          <a:noFill/>
        </p:spPr>
        <p:txBody>
          <a:bodyPr wrap="square" rtlCol="0">
            <a:spAutoFit/>
          </a:bodyPr>
          <a:lstStyle/>
          <a:p>
            <a:pPr algn="ctr"/>
            <a:r>
              <a:rPr lang="en-US" sz="2000" dirty="0">
                <a:latin typeface="Ubuntu Condensed" panose="020B0506030602030204" pitchFamily="34" charset="0"/>
              </a:rPr>
              <a:t>System-Assigned Managed Identity</a:t>
            </a:r>
            <a:endParaRPr lang="en-SE" sz="2000" dirty="0">
              <a:latin typeface="Ubuntu Condensed" panose="020B0506030602030204" pitchFamily="34" charset="0"/>
            </a:endParaRPr>
          </a:p>
        </p:txBody>
      </p:sp>
      <p:pic>
        <p:nvPicPr>
          <p:cNvPr id="9" name="Graphic 8">
            <a:extLst>
              <a:ext uri="{FF2B5EF4-FFF2-40B4-BE49-F238E27FC236}">
                <a16:creationId xmlns:a16="http://schemas.microsoft.com/office/drawing/2014/main" id="{858C206C-0A0A-3EF3-B22A-3483FDA6A9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13662" y="1363787"/>
            <a:ext cx="964678" cy="964674"/>
          </a:xfrm>
          <a:prstGeom prst="rect">
            <a:avLst/>
          </a:prstGeom>
        </p:spPr>
      </p:pic>
      <p:sp>
        <p:nvSpPr>
          <p:cNvPr id="10" name="TextBox 9">
            <a:extLst>
              <a:ext uri="{FF2B5EF4-FFF2-40B4-BE49-F238E27FC236}">
                <a16:creationId xmlns:a16="http://schemas.microsoft.com/office/drawing/2014/main" id="{4FB4D19F-601F-8A98-D9C9-4CEB223DA0DC}"/>
              </a:ext>
            </a:extLst>
          </p:cNvPr>
          <p:cNvSpPr txBox="1"/>
          <p:nvPr/>
        </p:nvSpPr>
        <p:spPr>
          <a:xfrm>
            <a:off x="3959258" y="1701013"/>
            <a:ext cx="1817804"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cxnSp>
        <p:nvCxnSpPr>
          <p:cNvPr id="11" name="Straight Arrow Connector 18">
            <a:extLst>
              <a:ext uri="{FF2B5EF4-FFF2-40B4-BE49-F238E27FC236}">
                <a16:creationId xmlns:a16="http://schemas.microsoft.com/office/drawing/2014/main" id="{73B947A1-F735-AD33-D86D-0B2FBE502E54}"/>
              </a:ext>
            </a:extLst>
          </p:cNvPr>
          <p:cNvCxnSpPr>
            <a:cxnSpLocks/>
          </p:cNvCxnSpPr>
          <p:nvPr/>
        </p:nvCxnSpPr>
        <p:spPr>
          <a:xfrm rot="16200000" flipH="1">
            <a:off x="5450030" y="3096755"/>
            <a:ext cx="2650249" cy="1358309"/>
          </a:xfrm>
          <a:prstGeom prst="bentConnector2">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8">
            <a:extLst>
              <a:ext uri="{FF2B5EF4-FFF2-40B4-BE49-F238E27FC236}">
                <a16:creationId xmlns:a16="http://schemas.microsoft.com/office/drawing/2014/main" id="{1A586E2E-CBA2-10C8-EF0D-024AF8452F6E}"/>
              </a:ext>
            </a:extLst>
          </p:cNvPr>
          <p:cNvCxnSpPr>
            <a:cxnSpLocks/>
            <a:stCxn id="9" idx="2"/>
            <a:endCxn id="5" idx="3"/>
          </p:cNvCxnSpPr>
          <p:nvPr/>
        </p:nvCxnSpPr>
        <p:spPr>
          <a:xfrm rot="5400000">
            <a:off x="4029229" y="3036925"/>
            <a:ext cx="2775236" cy="1358308"/>
          </a:xfrm>
          <a:prstGeom prst="bentConnector2">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3FBA39B-7020-F574-5A41-D65ECDEAC4E4}"/>
              </a:ext>
            </a:extLst>
          </p:cNvPr>
          <p:cNvSpPr txBox="1"/>
          <p:nvPr/>
        </p:nvSpPr>
        <p:spPr>
          <a:xfrm>
            <a:off x="5777062" y="504290"/>
            <a:ext cx="1959374"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spTree>
    <p:extLst>
      <p:ext uri="{BB962C8B-B14F-4D97-AF65-F5344CB8AC3E}">
        <p14:creationId xmlns:p14="http://schemas.microsoft.com/office/powerpoint/2010/main" val="1735523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0946F7D-1CB1-7E80-42B1-B6D129539FF5}"/>
              </a:ext>
            </a:extLst>
          </p:cNvPr>
          <p:cNvCxnSpPr>
            <a:cxnSpLocks/>
          </p:cNvCxnSpPr>
          <p:nvPr/>
        </p:nvCxnSpPr>
        <p:spPr>
          <a:xfrm>
            <a:off x="579748" y="2543260"/>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0A3AB2F-870C-AA23-6990-4D9BB226A103}"/>
              </a:ext>
            </a:extLst>
          </p:cNvPr>
          <p:cNvCxnSpPr>
            <a:cxnSpLocks/>
          </p:cNvCxnSpPr>
          <p:nvPr/>
        </p:nvCxnSpPr>
        <p:spPr>
          <a:xfrm>
            <a:off x="579748" y="3714409"/>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01141D7-FB95-A840-A86B-A16B682EB674}"/>
              </a:ext>
            </a:extLst>
          </p:cNvPr>
          <p:cNvCxnSpPr>
            <a:cxnSpLocks/>
          </p:cNvCxnSpPr>
          <p:nvPr/>
        </p:nvCxnSpPr>
        <p:spPr>
          <a:xfrm>
            <a:off x="579748" y="5068726"/>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A56C503-D88D-4016-0280-4DA3365D5882}"/>
              </a:ext>
            </a:extLst>
          </p:cNvPr>
          <p:cNvCxnSpPr>
            <a:cxnSpLocks/>
          </p:cNvCxnSpPr>
          <p:nvPr/>
        </p:nvCxnSpPr>
        <p:spPr>
          <a:xfrm>
            <a:off x="3487919"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8609367-298D-ABBC-70E7-BFDC993E6975}"/>
              </a:ext>
            </a:extLst>
          </p:cNvPr>
          <p:cNvCxnSpPr>
            <a:cxnSpLocks/>
          </p:cNvCxnSpPr>
          <p:nvPr/>
        </p:nvCxnSpPr>
        <p:spPr>
          <a:xfrm>
            <a:off x="579748" y="1309673"/>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CE18892-FC1D-3E9E-22FC-B5DC73B1D762}"/>
              </a:ext>
            </a:extLst>
          </p:cNvPr>
          <p:cNvSpPr txBox="1"/>
          <p:nvPr/>
        </p:nvSpPr>
        <p:spPr>
          <a:xfrm>
            <a:off x="379613" y="1646145"/>
            <a:ext cx="2395840" cy="523220"/>
          </a:xfrm>
          <a:prstGeom prst="rect">
            <a:avLst/>
          </a:prstGeom>
          <a:noFill/>
        </p:spPr>
        <p:txBody>
          <a:bodyPr wrap="square" rtlCol="0">
            <a:spAutoFit/>
          </a:bodyPr>
          <a:lstStyle/>
          <a:p>
            <a:pPr algn="r"/>
            <a:r>
              <a:rPr lang="en-US" sz="2800" dirty="0">
                <a:latin typeface="Ubuntu Condensed" panose="020B0506030602030204" pitchFamily="34" charset="0"/>
              </a:rPr>
              <a:t>Application</a:t>
            </a:r>
            <a:endParaRPr lang="en-SE" sz="2800" dirty="0">
              <a:latin typeface="Ubuntu Condensed" panose="020B0506030602030204" pitchFamily="34" charset="0"/>
            </a:endParaRPr>
          </a:p>
        </p:txBody>
      </p:sp>
      <p:grpSp>
        <p:nvGrpSpPr>
          <p:cNvPr id="18" name="Group 17">
            <a:extLst>
              <a:ext uri="{FF2B5EF4-FFF2-40B4-BE49-F238E27FC236}">
                <a16:creationId xmlns:a16="http://schemas.microsoft.com/office/drawing/2014/main" id="{23F59F91-0E7F-AC9C-D69E-E9E966574F37}"/>
              </a:ext>
            </a:extLst>
          </p:cNvPr>
          <p:cNvGrpSpPr/>
          <p:nvPr/>
        </p:nvGrpSpPr>
        <p:grpSpPr>
          <a:xfrm>
            <a:off x="3801267" y="1550765"/>
            <a:ext cx="4569613" cy="710323"/>
            <a:chOff x="3801267" y="1506333"/>
            <a:chExt cx="4569613" cy="710323"/>
          </a:xfrm>
        </p:grpSpPr>
        <p:sp>
          <p:nvSpPr>
            <p:cNvPr id="19" name="TextBox 18">
              <a:extLst>
                <a:ext uri="{FF2B5EF4-FFF2-40B4-BE49-F238E27FC236}">
                  <a16:creationId xmlns:a16="http://schemas.microsoft.com/office/drawing/2014/main" id="{A6DC4846-4DB2-14CC-E158-8CF2E8328372}"/>
                </a:ext>
              </a:extLst>
            </p:cNvPr>
            <p:cNvSpPr txBox="1"/>
            <p:nvPr/>
          </p:nvSpPr>
          <p:spPr>
            <a:xfrm>
              <a:off x="3801267" y="1508770"/>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20" name="TextBox 19">
              <a:extLst>
                <a:ext uri="{FF2B5EF4-FFF2-40B4-BE49-F238E27FC236}">
                  <a16:creationId xmlns:a16="http://schemas.microsoft.com/office/drawing/2014/main" id="{1F6001B4-4E8B-56B9-A337-DF39E618EDD1}"/>
                </a:ext>
              </a:extLst>
            </p:cNvPr>
            <p:cNvSpPr txBox="1"/>
            <p:nvPr/>
          </p:nvSpPr>
          <p:spPr>
            <a:xfrm>
              <a:off x="5608587" y="1508770"/>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21" name="TextBox 20">
              <a:extLst>
                <a:ext uri="{FF2B5EF4-FFF2-40B4-BE49-F238E27FC236}">
                  <a16:creationId xmlns:a16="http://schemas.microsoft.com/office/drawing/2014/main" id="{31B32CB1-0CD4-1E1E-9C9D-FAB9C356F55C}"/>
                </a:ext>
              </a:extLst>
            </p:cNvPr>
            <p:cNvSpPr txBox="1"/>
            <p:nvPr/>
          </p:nvSpPr>
          <p:spPr>
            <a:xfrm>
              <a:off x="7446868" y="1506333"/>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22" name="TextBox 21">
            <a:extLst>
              <a:ext uri="{FF2B5EF4-FFF2-40B4-BE49-F238E27FC236}">
                <a16:creationId xmlns:a16="http://schemas.microsoft.com/office/drawing/2014/main" id="{83989A15-8E25-B8A2-1B9F-86CD4BCCC9B5}"/>
              </a:ext>
            </a:extLst>
          </p:cNvPr>
          <p:cNvSpPr txBox="1"/>
          <p:nvPr/>
        </p:nvSpPr>
        <p:spPr>
          <a:xfrm>
            <a:off x="-123438" y="3871307"/>
            <a:ext cx="2900538" cy="954107"/>
          </a:xfrm>
          <a:prstGeom prst="rect">
            <a:avLst/>
          </a:prstGeom>
          <a:noFill/>
        </p:spPr>
        <p:txBody>
          <a:bodyPr wrap="square" rtlCol="0">
            <a:spAutoFit/>
          </a:bodyPr>
          <a:lstStyle/>
          <a:p>
            <a:pPr algn="r"/>
            <a:r>
              <a:rPr lang="en-US" sz="2800" dirty="0">
                <a:latin typeface="Ubuntu Condensed" panose="020B0506030602030204" pitchFamily="34" charset="0"/>
              </a:rPr>
              <a:t>User-Assigned Managed Identity</a:t>
            </a:r>
            <a:endParaRPr lang="en-SE" sz="2800" dirty="0">
              <a:latin typeface="Ubuntu Condensed" panose="020B0506030602030204" pitchFamily="34" charset="0"/>
            </a:endParaRPr>
          </a:p>
        </p:txBody>
      </p:sp>
      <p:grpSp>
        <p:nvGrpSpPr>
          <p:cNvPr id="23" name="Group 22">
            <a:extLst>
              <a:ext uri="{FF2B5EF4-FFF2-40B4-BE49-F238E27FC236}">
                <a16:creationId xmlns:a16="http://schemas.microsoft.com/office/drawing/2014/main" id="{435FBC01-8468-6E50-5DD1-E2244775AE2C}"/>
              </a:ext>
            </a:extLst>
          </p:cNvPr>
          <p:cNvGrpSpPr/>
          <p:nvPr/>
        </p:nvGrpSpPr>
        <p:grpSpPr>
          <a:xfrm>
            <a:off x="3796859" y="4031700"/>
            <a:ext cx="4574021" cy="712028"/>
            <a:chOff x="3796859" y="3904865"/>
            <a:chExt cx="4574021" cy="712028"/>
          </a:xfrm>
        </p:grpSpPr>
        <p:sp>
          <p:nvSpPr>
            <p:cNvPr id="24" name="TextBox 23">
              <a:extLst>
                <a:ext uri="{FF2B5EF4-FFF2-40B4-BE49-F238E27FC236}">
                  <a16:creationId xmlns:a16="http://schemas.microsoft.com/office/drawing/2014/main" id="{AB200C71-9038-3786-9596-A8869D17A9EA}"/>
                </a:ext>
              </a:extLst>
            </p:cNvPr>
            <p:cNvSpPr txBox="1"/>
            <p:nvPr/>
          </p:nvSpPr>
          <p:spPr>
            <a:xfrm>
              <a:off x="7446868" y="3909007"/>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pic>
          <p:nvPicPr>
            <p:cNvPr id="25" name="Picture 24" descr="A group of squares&#10;&#10;Description automatically generated with medium confidence">
              <a:extLst>
                <a:ext uri="{FF2B5EF4-FFF2-40B4-BE49-F238E27FC236}">
                  <a16:creationId xmlns:a16="http://schemas.microsoft.com/office/drawing/2014/main" id="{3577757F-D29F-637C-14D3-9D7C61E341EC}"/>
                </a:ext>
              </a:extLst>
            </p:cNvPr>
            <p:cNvPicPr>
              <a:picLocks noChangeAspect="1"/>
            </p:cNvPicPr>
            <p:nvPr/>
          </p:nvPicPr>
          <p:blipFill>
            <a:blip r:embed="rId2"/>
            <a:stretch>
              <a:fillRect/>
            </a:stretch>
          </p:blipFill>
          <p:spPr>
            <a:xfrm>
              <a:off x="5804798" y="3904865"/>
              <a:ext cx="527386" cy="527386"/>
            </a:xfrm>
            <a:prstGeom prst="rect">
              <a:avLst/>
            </a:prstGeom>
          </p:spPr>
        </p:pic>
        <p:sp>
          <p:nvSpPr>
            <p:cNvPr id="26" name="TextBox 25">
              <a:extLst>
                <a:ext uri="{FF2B5EF4-FFF2-40B4-BE49-F238E27FC236}">
                  <a16:creationId xmlns:a16="http://schemas.microsoft.com/office/drawing/2014/main" id="{A895D2A8-5BD8-AEDA-00D9-BAACCFD54417}"/>
                </a:ext>
              </a:extLst>
            </p:cNvPr>
            <p:cNvSpPr txBox="1"/>
            <p:nvPr/>
          </p:nvSpPr>
          <p:spPr>
            <a:xfrm>
              <a:off x="3796859" y="3909007"/>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27" name="TextBox 26">
            <a:extLst>
              <a:ext uri="{FF2B5EF4-FFF2-40B4-BE49-F238E27FC236}">
                <a16:creationId xmlns:a16="http://schemas.microsoft.com/office/drawing/2014/main" id="{37A9E615-0A28-3472-F5AA-1A97536781B2}"/>
              </a:ext>
            </a:extLst>
          </p:cNvPr>
          <p:cNvSpPr txBox="1"/>
          <p:nvPr/>
        </p:nvSpPr>
        <p:spPr>
          <a:xfrm>
            <a:off x="168223" y="2867225"/>
            <a:ext cx="2607230" cy="523220"/>
          </a:xfrm>
          <a:prstGeom prst="rect">
            <a:avLst/>
          </a:prstGeom>
          <a:noFill/>
        </p:spPr>
        <p:txBody>
          <a:bodyPr wrap="square" rtlCol="0">
            <a:spAutoFit/>
          </a:bodyPr>
          <a:lstStyle/>
          <a:p>
            <a:pPr algn="r"/>
            <a:r>
              <a:rPr lang="en-US" sz="2800" dirty="0">
                <a:latin typeface="Ubuntu Condensed" panose="020B0506030602030204" pitchFamily="34" charset="0"/>
              </a:rPr>
              <a:t>Service Principal</a:t>
            </a:r>
            <a:endParaRPr lang="en-SE" sz="2800" dirty="0">
              <a:latin typeface="Ubuntu Condensed" panose="020B0506030602030204" pitchFamily="34" charset="0"/>
            </a:endParaRPr>
          </a:p>
        </p:txBody>
      </p:sp>
      <p:grpSp>
        <p:nvGrpSpPr>
          <p:cNvPr id="28" name="Group 27">
            <a:extLst>
              <a:ext uri="{FF2B5EF4-FFF2-40B4-BE49-F238E27FC236}">
                <a16:creationId xmlns:a16="http://schemas.microsoft.com/office/drawing/2014/main" id="{2F1A3D37-9966-FC26-E167-B09419397C4E}"/>
              </a:ext>
            </a:extLst>
          </p:cNvPr>
          <p:cNvGrpSpPr/>
          <p:nvPr/>
        </p:nvGrpSpPr>
        <p:grpSpPr>
          <a:xfrm>
            <a:off x="3801268" y="2780535"/>
            <a:ext cx="4569612" cy="707886"/>
            <a:chOff x="3801267" y="2647384"/>
            <a:chExt cx="4569613" cy="707886"/>
          </a:xfrm>
        </p:grpSpPr>
        <p:sp>
          <p:nvSpPr>
            <p:cNvPr id="29" name="TextBox 28">
              <a:extLst>
                <a:ext uri="{FF2B5EF4-FFF2-40B4-BE49-F238E27FC236}">
                  <a16:creationId xmlns:a16="http://schemas.microsoft.com/office/drawing/2014/main" id="{946C7811-32EC-FB52-0902-5008D6044D0C}"/>
                </a:ext>
              </a:extLst>
            </p:cNvPr>
            <p:cNvSpPr txBox="1"/>
            <p:nvPr/>
          </p:nvSpPr>
          <p:spPr>
            <a:xfrm>
              <a:off x="3801267"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0" name="TextBox 29">
              <a:extLst>
                <a:ext uri="{FF2B5EF4-FFF2-40B4-BE49-F238E27FC236}">
                  <a16:creationId xmlns:a16="http://schemas.microsoft.com/office/drawing/2014/main" id="{7E64627A-507F-2E60-B6C3-4E0DC466AED3}"/>
                </a:ext>
              </a:extLst>
            </p:cNvPr>
            <p:cNvSpPr txBox="1"/>
            <p:nvPr/>
          </p:nvSpPr>
          <p:spPr>
            <a:xfrm>
              <a:off x="5606993"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1" name="TextBox 30">
              <a:extLst>
                <a:ext uri="{FF2B5EF4-FFF2-40B4-BE49-F238E27FC236}">
                  <a16:creationId xmlns:a16="http://schemas.microsoft.com/office/drawing/2014/main" id="{B6DAB1CF-09F3-922E-8905-87BC57732DD8}"/>
                </a:ext>
              </a:extLst>
            </p:cNvPr>
            <p:cNvSpPr txBox="1"/>
            <p:nvPr/>
          </p:nvSpPr>
          <p:spPr>
            <a:xfrm>
              <a:off x="7446868"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32" name="TextBox 31">
            <a:extLst>
              <a:ext uri="{FF2B5EF4-FFF2-40B4-BE49-F238E27FC236}">
                <a16:creationId xmlns:a16="http://schemas.microsoft.com/office/drawing/2014/main" id="{DF6DB09D-889D-2706-0CEE-4468548CB3AB}"/>
              </a:ext>
            </a:extLst>
          </p:cNvPr>
          <p:cNvSpPr txBox="1"/>
          <p:nvPr/>
        </p:nvSpPr>
        <p:spPr>
          <a:xfrm>
            <a:off x="-415484" y="5225623"/>
            <a:ext cx="3192584" cy="954107"/>
          </a:xfrm>
          <a:prstGeom prst="rect">
            <a:avLst/>
          </a:prstGeom>
          <a:noFill/>
        </p:spPr>
        <p:txBody>
          <a:bodyPr wrap="square" rtlCol="0">
            <a:spAutoFit/>
          </a:bodyPr>
          <a:lstStyle/>
          <a:p>
            <a:pPr algn="r"/>
            <a:r>
              <a:rPr lang="en-US" sz="2800" dirty="0">
                <a:latin typeface="Ubuntu Condensed" panose="020B0506030602030204" pitchFamily="34" charset="0"/>
              </a:rPr>
              <a:t>System-Assigned Managed Identity</a:t>
            </a:r>
            <a:endParaRPr lang="en-SE" sz="2800" dirty="0">
              <a:latin typeface="Ubuntu Condensed" panose="020B0506030602030204" pitchFamily="34" charset="0"/>
            </a:endParaRPr>
          </a:p>
        </p:txBody>
      </p:sp>
      <p:grpSp>
        <p:nvGrpSpPr>
          <p:cNvPr id="33" name="Group 32">
            <a:extLst>
              <a:ext uri="{FF2B5EF4-FFF2-40B4-BE49-F238E27FC236}">
                <a16:creationId xmlns:a16="http://schemas.microsoft.com/office/drawing/2014/main" id="{E1A3E8CC-D8B2-9402-6F67-F7B208A61AE2}"/>
              </a:ext>
            </a:extLst>
          </p:cNvPr>
          <p:cNvGrpSpPr/>
          <p:nvPr/>
        </p:nvGrpSpPr>
        <p:grpSpPr>
          <a:xfrm>
            <a:off x="3796859" y="5345612"/>
            <a:ext cx="4574021" cy="707886"/>
            <a:chOff x="3796859" y="5302926"/>
            <a:chExt cx="4574021" cy="707886"/>
          </a:xfrm>
        </p:grpSpPr>
        <p:sp>
          <p:nvSpPr>
            <p:cNvPr id="34" name="TextBox 33">
              <a:extLst>
                <a:ext uri="{FF2B5EF4-FFF2-40B4-BE49-F238E27FC236}">
                  <a16:creationId xmlns:a16="http://schemas.microsoft.com/office/drawing/2014/main" id="{AC1ED351-F9B3-FD50-15D0-4153D6252EED}"/>
                </a:ext>
              </a:extLst>
            </p:cNvPr>
            <p:cNvSpPr txBox="1"/>
            <p:nvPr/>
          </p:nvSpPr>
          <p:spPr>
            <a:xfrm>
              <a:off x="3796859" y="5302926"/>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pic>
          <p:nvPicPr>
            <p:cNvPr id="35" name="Picture 34" descr="A group of squares&#10;&#10;Description automatically generated with medium confidence">
              <a:extLst>
                <a:ext uri="{FF2B5EF4-FFF2-40B4-BE49-F238E27FC236}">
                  <a16:creationId xmlns:a16="http://schemas.microsoft.com/office/drawing/2014/main" id="{A4E3A8C4-0376-C2E2-69D2-A98E8D66AC3D}"/>
                </a:ext>
              </a:extLst>
            </p:cNvPr>
            <p:cNvPicPr>
              <a:picLocks noChangeAspect="1"/>
            </p:cNvPicPr>
            <p:nvPr/>
          </p:nvPicPr>
          <p:blipFill>
            <a:blip r:embed="rId2"/>
            <a:stretch>
              <a:fillRect/>
            </a:stretch>
          </p:blipFill>
          <p:spPr>
            <a:xfrm>
              <a:off x="5803976" y="5302926"/>
              <a:ext cx="527386" cy="527386"/>
            </a:xfrm>
            <a:prstGeom prst="rect">
              <a:avLst/>
            </a:prstGeom>
          </p:spPr>
        </p:pic>
        <p:sp>
          <p:nvSpPr>
            <p:cNvPr id="36" name="TextBox 35">
              <a:extLst>
                <a:ext uri="{FF2B5EF4-FFF2-40B4-BE49-F238E27FC236}">
                  <a16:creationId xmlns:a16="http://schemas.microsoft.com/office/drawing/2014/main" id="{4E104ACE-D221-628C-AB13-B46658783B9A}"/>
                </a:ext>
              </a:extLst>
            </p:cNvPr>
            <p:cNvSpPr txBox="1"/>
            <p:nvPr/>
          </p:nvSpPr>
          <p:spPr>
            <a:xfrm>
              <a:off x="7446868" y="5302926"/>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37" name="TextBox 36">
            <a:extLst>
              <a:ext uri="{FF2B5EF4-FFF2-40B4-BE49-F238E27FC236}">
                <a16:creationId xmlns:a16="http://schemas.microsoft.com/office/drawing/2014/main" id="{0C4A12CA-FE9B-69BD-F12B-FD8C1FA46230}"/>
              </a:ext>
            </a:extLst>
          </p:cNvPr>
          <p:cNvSpPr txBox="1"/>
          <p:nvPr/>
        </p:nvSpPr>
        <p:spPr>
          <a:xfrm>
            <a:off x="3740866" y="5485022"/>
            <a:ext cx="6746156" cy="523220"/>
          </a:xfrm>
          <a:prstGeom prst="rect">
            <a:avLst/>
          </a:prstGeom>
          <a:noFill/>
        </p:spPr>
        <p:txBody>
          <a:bodyPr wrap="square" rtlCol="0">
            <a:spAutoFit/>
          </a:bodyPr>
          <a:lstStyle/>
          <a:p>
            <a:r>
              <a:rPr lang="en-US" sz="2800" dirty="0">
                <a:latin typeface="Ubuntu Condensed" panose="020B0506030602030204" pitchFamily="34" charset="0"/>
              </a:rPr>
              <a:t>Fully managed by an Azure service ♻️</a:t>
            </a:r>
            <a:endParaRPr lang="en-SE" sz="2800" dirty="0">
              <a:latin typeface="Ubuntu Condensed" panose="020B0506030602030204" pitchFamily="34" charset="0"/>
            </a:endParaRPr>
          </a:p>
        </p:txBody>
      </p:sp>
      <p:grpSp>
        <p:nvGrpSpPr>
          <p:cNvPr id="38" name="Group 37">
            <a:extLst>
              <a:ext uri="{FF2B5EF4-FFF2-40B4-BE49-F238E27FC236}">
                <a16:creationId xmlns:a16="http://schemas.microsoft.com/office/drawing/2014/main" id="{9B5E443B-A9EA-F8E9-9F15-4973740EA0F6}"/>
              </a:ext>
            </a:extLst>
          </p:cNvPr>
          <p:cNvGrpSpPr/>
          <p:nvPr/>
        </p:nvGrpSpPr>
        <p:grpSpPr>
          <a:xfrm>
            <a:off x="3740867" y="1459078"/>
            <a:ext cx="8093945" cy="954107"/>
            <a:chOff x="3740867" y="1459078"/>
            <a:chExt cx="8093945" cy="954107"/>
          </a:xfrm>
        </p:grpSpPr>
        <p:sp>
          <p:nvSpPr>
            <p:cNvPr id="39" name="TextBox 38">
              <a:extLst>
                <a:ext uri="{FF2B5EF4-FFF2-40B4-BE49-F238E27FC236}">
                  <a16:creationId xmlns:a16="http://schemas.microsoft.com/office/drawing/2014/main" id="{7466AE20-0FAF-61C8-A54E-48147F547A36}"/>
                </a:ext>
              </a:extLst>
            </p:cNvPr>
            <p:cNvSpPr txBox="1"/>
            <p:nvPr/>
          </p:nvSpPr>
          <p:spPr>
            <a:xfrm>
              <a:off x="3740867" y="1459078"/>
              <a:ext cx="8093945" cy="954107"/>
            </a:xfrm>
            <a:prstGeom prst="rect">
              <a:avLst/>
            </a:prstGeom>
            <a:noFill/>
          </p:spPr>
          <p:txBody>
            <a:bodyPr wrap="square" rtlCol="0">
              <a:spAutoFit/>
            </a:bodyPr>
            <a:lstStyle/>
            <a:p>
              <a:r>
                <a:rPr lang="en-US" sz="2800" dirty="0">
                  <a:latin typeface="Ubuntu Condensed" panose="020B0506030602030204" pitchFamily="34" charset="0"/>
                </a:rPr>
                <a:t>Registered in a single tenant</a:t>
              </a:r>
              <a:br>
                <a:rPr lang="en-US" sz="2800" dirty="0">
                  <a:latin typeface="Ubuntu Condensed" panose="020B0506030602030204" pitchFamily="34" charset="0"/>
                </a:rPr>
              </a:br>
              <a:r>
                <a:rPr lang="en-US" sz="2800" dirty="0">
                  <a:latin typeface="Ubuntu Condensed" panose="020B0506030602030204" pitchFamily="34" charset="0"/>
                </a:rPr>
                <a:t>Needs Service Principal(s)        for operations</a:t>
              </a:r>
              <a:endParaRPr lang="en-SE" sz="2800" dirty="0">
                <a:latin typeface="Ubuntu Condensed" panose="020B0506030602030204" pitchFamily="34" charset="0"/>
              </a:endParaRPr>
            </a:p>
          </p:txBody>
        </p:sp>
        <p:pic>
          <p:nvPicPr>
            <p:cNvPr id="40" name="Graphic 39">
              <a:extLst>
                <a:ext uri="{FF2B5EF4-FFF2-40B4-BE49-F238E27FC236}">
                  <a16:creationId xmlns:a16="http://schemas.microsoft.com/office/drawing/2014/main" id="{F677F83F-2887-3687-D227-2AB23E99D0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11377" y="1505690"/>
              <a:ext cx="471194" cy="471194"/>
            </a:xfrm>
            <a:prstGeom prst="rect">
              <a:avLst/>
            </a:prstGeom>
          </p:spPr>
        </p:pic>
        <p:pic>
          <p:nvPicPr>
            <p:cNvPr id="41" name="Graphic 40">
              <a:extLst>
                <a:ext uri="{FF2B5EF4-FFF2-40B4-BE49-F238E27FC236}">
                  <a16:creationId xmlns:a16="http://schemas.microsoft.com/office/drawing/2014/main" id="{1BC27F65-11E6-160D-8B11-69DF0932E1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43546" y="1938310"/>
              <a:ext cx="435222" cy="435220"/>
            </a:xfrm>
            <a:prstGeom prst="rect">
              <a:avLst/>
            </a:prstGeom>
          </p:spPr>
        </p:pic>
      </p:grpSp>
      <p:pic>
        <p:nvPicPr>
          <p:cNvPr id="42" name="Graphic 41">
            <a:extLst>
              <a:ext uri="{FF2B5EF4-FFF2-40B4-BE49-F238E27FC236}">
                <a16:creationId xmlns:a16="http://schemas.microsoft.com/office/drawing/2014/main" id="{4044A396-0799-955D-A138-48CAA2500B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52080" y="2924813"/>
            <a:ext cx="435222" cy="435220"/>
          </a:xfrm>
          <a:prstGeom prst="rect">
            <a:avLst/>
          </a:prstGeom>
        </p:spPr>
      </p:pic>
      <p:pic>
        <p:nvPicPr>
          <p:cNvPr id="43" name="Graphic 42">
            <a:extLst>
              <a:ext uri="{FF2B5EF4-FFF2-40B4-BE49-F238E27FC236}">
                <a16:creationId xmlns:a16="http://schemas.microsoft.com/office/drawing/2014/main" id="{3B862EDB-85D1-EDAF-57A6-06B5423B46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18615" y="1691600"/>
            <a:ext cx="546744" cy="546744"/>
          </a:xfrm>
          <a:prstGeom prst="rect">
            <a:avLst/>
          </a:prstGeom>
        </p:spPr>
      </p:pic>
      <p:grpSp>
        <p:nvGrpSpPr>
          <p:cNvPr id="44" name="Group 43">
            <a:extLst>
              <a:ext uri="{FF2B5EF4-FFF2-40B4-BE49-F238E27FC236}">
                <a16:creationId xmlns:a16="http://schemas.microsoft.com/office/drawing/2014/main" id="{BBE44C51-5EAC-E483-69F4-D1974F3C0F3F}"/>
              </a:ext>
            </a:extLst>
          </p:cNvPr>
          <p:cNvGrpSpPr/>
          <p:nvPr/>
        </p:nvGrpSpPr>
        <p:grpSpPr>
          <a:xfrm>
            <a:off x="3740866" y="2864350"/>
            <a:ext cx="6598511" cy="593062"/>
            <a:chOff x="3740866" y="2864350"/>
            <a:chExt cx="6598511" cy="593062"/>
          </a:xfrm>
        </p:grpSpPr>
        <p:sp>
          <p:nvSpPr>
            <p:cNvPr id="45" name="TextBox 44">
              <a:extLst>
                <a:ext uri="{FF2B5EF4-FFF2-40B4-BE49-F238E27FC236}">
                  <a16:creationId xmlns:a16="http://schemas.microsoft.com/office/drawing/2014/main" id="{6FBC2FA1-8589-72F9-DED9-369B736B6652}"/>
                </a:ext>
              </a:extLst>
            </p:cNvPr>
            <p:cNvSpPr txBox="1"/>
            <p:nvPr/>
          </p:nvSpPr>
          <p:spPr>
            <a:xfrm>
              <a:off x="3740866" y="2864350"/>
              <a:ext cx="6598511" cy="523220"/>
            </a:xfrm>
            <a:prstGeom prst="rect">
              <a:avLst/>
            </a:prstGeom>
            <a:noFill/>
          </p:spPr>
          <p:txBody>
            <a:bodyPr wrap="square" rtlCol="0">
              <a:spAutoFit/>
            </a:bodyPr>
            <a:lstStyle/>
            <a:p>
              <a:r>
                <a:rPr lang="en-US" sz="2800" dirty="0">
                  <a:latin typeface="Ubuntu Condensed" panose="020B0506030602030204" pitchFamily="34" charset="0"/>
                </a:rPr>
                <a:t>Created for an application         in a tenant       *</a:t>
              </a:r>
              <a:endParaRPr lang="en-SE" sz="2800" dirty="0">
                <a:latin typeface="Ubuntu Condensed" panose="020B0506030602030204" pitchFamily="34" charset="0"/>
              </a:endParaRPr>
            </a:p>
          </p:txBody>
        </p:sp>
        <p:pic>
          <p:nvPicPr>
            <p:cNvPr id="46" name="Graphic 45">
              <a:extLst>
                <a:ext uri="{FF2B5EF4-FFF2-40B4-BE49-F238E27FC236}">
                  <a16:creationId xmlns:a16="http://schemas.microsoft.com/office/drawing/2014/main" id="{A0A51E01-4CC0-20E6-E85B-0D68FC732B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96304" y="2916376"/>
              <a:ext cx="471194" cy="471194"/>
            </a:xfrm>
            <a:prstGeom prst="rect">
              <a:avLst/>
            </a:prstGeom>
          </p:spPr>
        </p:pic>
        <p:pic>
          <p:nvPicPr>
            <p:cNvPr id="47" name="Graphic 46">
              <a:extLst>
                <a:ext uri="{FF2B5EF4-FFF2-40B4-BE49-F238E27FC236}">
                  <a16:creationId xmlns:a16="http://schemas.microsoft.com/office/drawing/2014/main" id="{041CEBF0-4D7E-4DE3-6059-1967BEE5A2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44045" y="2910668"/>
              <a:ext cx="546744" cy="546744"/>
            </a:xfrm>
            <a:prstGeom prst="rect">
              <a:avLst/>
            </a:prstGeom>
          </p:spPr>
        </p:pic>
      </p:grpSp>
      <p:pic>
        <p:nvPicPr>
          <p:cNvPr id="48" name="Graphic 47">
            <a:extLst>
              <a:ext uri="{FF2B5EF4-FFF2-40B4-BE49-F238E27FC236}">
                <a16:creationId xmlns:a16="http://schemas.microsoft.com/office/drawing/2014/main" id="{9F39CCF1-995C-DFF8-2C77-7B6963FA6896}"/>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835839" y="4131805"/>
            <a:ext cx="518032" cy="518032"/>
          </a:xfrm>
          <a:prstGeom prst="rect">
            <a:avLst/>
          </a:prstGeom>
        </p:spPr>
      </p:pic>
      <p:pic>
        <p:nvPicPr>
          <p:cNvPr id="49" name="Graphic 48">
            <a:extLst>
              <a:ext uri="{FF2B5EF4-FFF2-40B4-BE49-F238E27FC236}">
                <a16:creationId xmlns:a16="http://schemas.microsoft.com/office/drawing/2014/main" id="{A864A3F8-DF55-6F46-6FE5-FEA944CE845D}"/>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835839" y="5487616"/>
            <a:ext cx="518032" cy="518032"/>
          </a:xfrm>
          <a:prstGeom prst="rect">
            <a:avLst/>
          </a:prstGeom>
        </p:spPr>
      </p:pic>
      <p:grpSp>
        <p:nvGrpSpPr>
          <p:cNvPr id="50" name="Group 49">
            <a:extLst>
              <a:ext uri="{FF2B5EF4-FFF2-40B4-BE49-F238E27FC236}">
                <a16:creationId xmlns:a16="http://schemas.microsoft.com/office/drawing/2014/main" id="{62FB428B-5F02-12EC-E265-1B38877089F6}"/>
              </a:ext>
            </a:extLst>
          </p:cNvPr>
          <p:cNvGrpSpPr/>
          <p:nvPr/>
        </p:nvGrpSpPr>
        <p:grpSpPr>
          <a:xfrm>
            <a:off x="3740867" y="3918694"/>
            <a:ext cx="6908081" cy="954107"/>
            <a:chOff x="3740867" y="3918694"/>
            <a:chExt cx="6908081" cy="954107"/>
          </a:xfrm>
        </p:grpSpPr>
        <p:sp>
          <p:nvSpPr>
            <p:cNvPr id="51" name="TextBox 50">
              <a:extLst>
                <a:ext uri="{FF2B5EF4-FFF2-40B4-BE49-F238E27FC236}">
                  <a16:creationId xmlns:a16="http://schemas.microsoft.com/office/drawing/2014/main" id="{F4A125E5-251A-3C65-CD58-601EEF4336E8}"/>
                </a:ext>
              </a:extLst>
            </p:cNvPr>
            <p:cNvSpPr txBox="1"/>
            <p:nvPr/>
          </p:nvSpPr>
          <p:spPr>
            <a:xfrm>
              <a:off x="3740867" y="3918694"/>
              <a:ext cx="6908081" cy="954107"/>
            </a:xfrm>
            <a:prstGeom prst="rect">
              <a:avLst/>
            </a:prstGeom>
            <a:noFill/>
          </p:spPr>
          <p:txBody>
            <a:bodyPr wrap="square" rtlCol="0">
              <a:spAutoFit/>
            </a:bodyPr>
            <a:lstStyle/>
            <a:p>
              <a:r>
                <a:rPr lang="en-US" sz="2800" dirty="0">
                  <a:latin typeface="Ubuntu Condensed" panose="020B0506030602030204" pitchFamily="34" charset="0"/>
                </a:rPr>
                <a:t>Connected to one or multiple Azure services</a:t>
              </a:r>
              <a:br>
                <a:rPr lang="en-US" sz="2800" dirty="0">
                  <a:latin typeface="Ubuntu Condensed" panose="020B0506030602030204" pitchFamily="34" charset="0"/>
                </a:rPr>
              </a:br>
              <a:r>
                <a:rPr lang="en-US" sz="2800" dirty="0">
                  <a:latin typeface="Ubuntu Condensed" panose="020B0506030602030204" pitchFamily="34" charset="0"/>
                </a:rPr>
                <a:t>Has its own resource          in Azure</a:t>
              </a:r>
              <a:endParaRPr lang="en-SE" sz="2800" dirty="0">
                <a:latin typeface="Ubuntu Condensed" panose="020B0506030602030204" pitchFamily="34" charset="0"/>
              </a:endParaRPr>
            </a:p>
          </p:txBody>
        </p:sp>
        <p:pic>
          <p:nvPicPr>
            <p:cNvPr id="52" name="Picture 2">
              <a:extLst>
                <a:ext uri="{FF2B5EF4-FFF2-40B4-BE49-F238E27FC236}">
                  <a16:creationId xmlns:a16="http://schemas.microsoft.com/office/drawing/2014/main" id="{99EFB291-3979-D8DD-33B7-2A88904C16E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92443" y="4424527"/>
              <a:ext cx="531828" cy="4414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A9A51DE7-E249-D424-CF03-F235E0CC8B3A}"/>
              </a:ext>
            </a:extLst>
          </p:cNvPr>
          <p:cNvGrpSpPr/>
          <p:nvPr/>
        </p:nvGrpSpPr>
        <p:grpSpPr>
          <a:xfrm>
            <a:off x="5038626" y="353505"/>
            <a:ext cx="2039519" cy="6019015"/>
            <a:chOff x="5038626" y="353505"/>
            <a:chExt cx="2039519" cy="6019015"/>
          </a:xfrm>
        </p:grpSpPr>
        <p:cxnSp>
          <p:nvCxnSpPr>
            <p:cNvPr id="54" name="Straight Connector 53">
              <a:extLst>
                <a:ext uri="{FF2B5EF4-FFF2-40B4-BE49-F238E27FC236}">
                  <a16:creationId xmlns:a16="http://schemas.microsoft.com/office/drawing/2014/main" id="{97E8F9C5-B39B-EB15-0C80-71B6A3CAE37A}"/>
                </a:ext>
              </a:extLst>
            </p:cNvPr>
            <p:cNvCxnSpPr>
              <a:cxnSpLocks/>
            </p:cNvCxnSpPr>
            <p:nvPr/>
          </p:nvCxnSpPr>
          <p:spPr>
            <a:xfrm>
              <a:off x="5038626"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3C29AA3-A679-411B-548D-49521F61B6FA}"/>
                </a:ext>
              </a:extLst>
            </p:cNvPr>
            <p:cNvCxnSpPr>
              <a:cxnSpLocks/>
            </p:cNvCxnSpPr>
            <p:nvPr/>
          </p:nvCxnSpPr>
          <p:spPr>
            <a:xfrm>
              <a:off x="7078145"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578C6084-8D67-999B-A81E-76F0C04AF69C}"/>
              </a:ext>
            </a:extLst>
          </p:cNvPr>
          <p:cNvGrpSpPr/>
          <p:nvPr/>
        </p:nvGrpSpPr>
        <p:grpSpPr>
          <a:xfrm>
            <a:off x="7139695" y="305521"/>
            <a:ext cx="2460812" cy="954107"/>
            <a:chOff x="7139695" y="305521"/>
            <a:chExt cx="2460812" cy="954107"/>
          </a:xfrm>
        </p:grpSpPr>
        <p:sp>
          <p:nvSpPr>
            <p:cNvPr id="57" name="TextBox 56">
              <a:extLst>
                <a:ext uri="{FF2B5EF4-FFF2-40B4-BE49-F238E27FC236}">
                  <a16:creationId xmlns:a16="http://schemas.microsoft.com/office/drawing/2014/main" id="{24C6CA91-28A4-AE58-E26A-60D1CED89011}"/>
                </a:ext>
              </a:extLst>
            </p:cNvPr>
            <p:cNvSpPr txBox="1"/>
            <p:nvPr/>
          </p:nvSpPr>
          <p:spPr>
            <a:xfrm>
              <a:off x="7139695" y="305521"/>
              <a:ext cx="1825389" cy="954107"/>
            </a:xfrm>
            <a:prstGeom prst="rect">
              <a:avLst/>
            </a:prstGeom>
            <a:noFill/>
          </p:spPr>
          <p:txBody>
            <a:bodyPr wrap="square" rtlCol="0">
              <a:spAutoFit/>
            </a:bodyPr>
            <a:lstStyle/>
            <a:p>
              <a:r>
                <a:rPr lang="en-US" sz="2800" dirty="0">
                  <a:latin typeface="Ubuntu Condensed" panose="020B0506030602030204" pitchFamily="34" charset="0"/>
                </a:rPr>
                <a:t>Federated</a:t>
              </a:r>
              <a:br>
                <a:rPr lang="en-US" sz="2800" dirty="0">
                  <a:latin typeface="Ubuntu Condensed" panose="020B0506030602030204" pitchFamily="34" charset="0"/>
                </a:rPr>
              </a:br>
              <a:r>
                <a:rPr lang="en-US" sz="2800" dirty="0">
                  <a:latin typeface="Ubuntu Condensed" panose="020B0506030602030204" pitchFamily="34" charset="0"/>
                </a:rPr>
                <a:t>Credential</a:t>
              </a:r>
              <a:endParaRPr lang="en-SE" sz="2800" dirty="0">
                <a:latin typeface="Ubuntu Condensed" panose="020B0506030602030204" pitchFamily="34" charset="0"/>
              </a:endParaRPr>
            </a:p>
          </p:txBody>
        </p:sp>
        <p:sp>
          <p:nvSpPr>
            <p:cNvPr id="58" name="TextBox 57">
              <a:extLst>
                <a:ext uri="{FF2B5EF4-FFF2-40B4-BE49-F238E27FC236}">
                  <a16:creationId xmlns:a16="http://schemas.microsoft.com/office/drawing/2014/main" id="{394C5F1C-664C-EA8C-FDAB-F1239F494F26}"/>
                </a:ext>
              </a:extLst>
            </p:cNvPr>
            <p:cNvSpPr txBox="1"/>
            <p:nvPr/>
          </p:nvSpPr>
          <p:spPr>
            <a:xfrm>
              <a:off x="8539993" y="347801"/>
              <a:ext cx="1060514" cy="707886"/>
            </a:xfrm>
            <a:prstGeom prst="rect">
              <a:avLst/>
            </a:prstGeom>
            <a:noFill/>
          </p:spPr>
          <p:txBody>
            <a:bodyPr wrap="square">
              <a:spAutoFit/>
            </a:bodyPr>
            <a:lstStyle/>
            <a:p>
              <a:r>
                <a:rPr lang="en-US" sz="4000" dirty="0">
                  <a:latin typeface="Ubuntu Condensed" panose="020B0506030602030204" pitchFamily="34" charset="0"/>
                </a:rPr>
                <a:t>🪪</a:t>
              </a:r>
              <a:endParaRPr lang="en-SE" sz="4000" dirty="0"/>
            </a:p>
          </p:txBody>
        </p:sp>
      </p:grpSp>
      <p:sp>
        <p:nvSpPr>
          <p:cNvPr id="59" name="TextBox 58">
            <a:extLst>
              <a:ext uri="{FF2B5EF4-FFF2-40B4-BE49-F238E27FC236}">
                <a16:creationId xmlns:a16="http://schemas.microsoft.com/office/drawing/2014/main" id="{FDF8A942-8355-7069-9A04-24396F3E57E1}"/>
              </a:ext>
            </a:extLst>
          </p:cNvPr>
          <p:cNvSpPr txBox="1"/>
          <p:nvPr/>
        </p:nvSpPr>
        <p:spPr>
          <a:xfrm>
            <a:off x="5038626" y="542509"/>
            <a:ext cx="2064462" cy="523220"/>
          </a:xfrm>
          <a:prstGeom prst="rect">
            <a:avLst/>
          </a:prstGeom>
          <a:noFill/>
        </p:spPr>
        <p:txBody>
          <a:bodyPr wrap="square" rtlCol="0">
            <a:spAutoFit/>
          </a:bodyPr>
          <a:lstStyle/>
          <a:p>
            <a:pPr algn="ctr"/>
            <a:r>
              <a:rPr lang="en-US" sz="2800" dirty="0">
                <a:latin typeface="Ubuntu Condensed" panose="020B0506030602030204" pitchFamily="34" charset="0"/>
              </a:rPr>
              <a:t>Certificate</a:t>
            </a:r>
            <a:r>
              <a:rPr lang="en-US" sz="2400" dirty="0">
                <a:latin typeface="Ubuntu Condensed" panose="020B0506030602030204" pitchFamily="34" charset="0"/>
              </a:rPr>
              <a:t>🔑</a:t>
            </a:r>
            <a:endParaRPr lang="en-SE" sz="2800" dirty="0">
              <a:latin typeface="Ubuntu Condensed" panose="020B0506030602030204" pitchFamily="34" charset="0"/>
            </a:endParaRPr>
          </a:p>
        </p:txBody>
      </p:sp>
      <p:sp>
        <p:nvSpPr>
          <p:cNvPr id="60" name="TextBox 59">
            <a:extLst>
              <a:ext uri="{FF2B5EF4-FFF2-40B4-BE49-F238E27FC236}">
                <a16:creationId xmlns:a16="http://schemas.microsoft.com/office/drawing/2014/main" id="{2AA61A4C-4375-0D36-491B-3727C7259D71}"/>
              </a:ext>
            </a:extLst>
          </p:cNvPr>
          <p:cNvSpPr txBox="1"/>
          <p:nvPr/>
        </p:nvSpPr>
        <p:spPr>
          <a:xfrm>
            <a:off x="3513067" y="542894"/>
            <a:ext cx="1572974" cy="523220"/>
          </a:xfrm>
          <a:prstGeom prst="rect">
            <a:avLst/>
          </a:prstGeom>
          <a:noFill/>
        </p:spPr>
        <p:txBody>
          <a:bodyPr wrap="square" rtlCol="0">
            <a:spAutoFit/>
          </a:bodyPr>
          <a:lstStyle/>
          <a:p>
            <a:pPr algn="ctr"/>
            <a:r>
              <a:rPr lang="en-US" sz="2800" dirty="0">
                <a:latin typeface="Ubuntu Condensed" panose="020B0506030602030204" pitchFamily="34" charset="0"/>
              </a:rPr>
              <a:t>Secret</a:t>
            </a:r>
            <a:r>
              <a:rPr lang="en-US" sz="2400" dirty="0">
                <a:latin typeface="Ubuntu Condensed" panose="020B0506030602030204" pitchFamily="34" charset="0"/>
              </a:rPr>
              <a:t>📝</a:t>
            </a:r>
            <a:endParaRPr lang="en-SE" sz="2800" dirty="0">
              <a:latin typeface="Ubuntu Condensed" panose="020B0506030602030204" pitchFamily="34" charset="0"/>
            </a:endParaRPr>
          </a:p>
        </p:txBody>
      </p:sp>
      <p:sp>
        <p:nvSpPr>
          <p:cNvPr id="63" name="Freeform: Shape 83">
            <a:extLst>
              <a:ext uri="{FF2B5EF4-FFF2-40B4-BE49-F238E27FC236}">
                <a16:creationId xmlns:a16="http://schemas.microsoft.com/office/drawing/2014/main" id="{BBE5EA05-1C46-9826-1675-92DD3B8B8B4B}"/>
              </a:ext>
            </a:extLst>
          </p:cNvPr>
          <p:cNvSpPr/>
          <p:nvPr/>
        </p:nvSpPr>
        <p:spPr>
          <a:xfrm>
            <a:off x="-6871" y="-11089"/>
            <a:ext cx="12205742" cy="6880177"/>
          </a:xfrm>
          <a:custGeom>
            <a:avLst/>
            <a:gdLst>
              <a:gd name="connsiteX0" fmla="*/ 3519938 w 12205742"/>
              <a:gd name="connsiteY0" fmla="*/ 358890 h 6880177"/>
              <a:gd name="connsiteX1" fmla="*/ 3519938 w 12205742"/>
              <a:gd name="connsiteY1" fmla="*/ 1288462 h 6880177"/>
              <a:gd name="connsiteX2" fmla="*/ 5020349 w 12205742"/>
              <a:gd name="connsiteY2" fmla="*/ 1288462 h 6880177"/>
              <a:gd name="connsiteX3" fmla="*/ 5020349 w 12205742"/>
              <a:gd name="connsiteY3" fmla="*/ 358890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3519938" y="358890"/>
                </a:moveTo>
                <a:lnTo>
                  <a:pt x="3519938" y="1288462"/>
                </a:lnTo>
                <a:lnTo>
                  <a:pt x="5020349" y="1288462"/>
                </a:lnTo>
                <a:lnTo>
                  <a:pt x="5020349" y="358890"/>
                </a:lnTo>
                <a:close/>
                <a:moveTo>
                  <a:pt x="0" y="0"/>
                </a:moveTo>
                <a:lnTo>
                  <a:pt x="12205742" y="0"/>
                </a:lnTo>
                <a:lnTo>
                  <a:pt x="12205742" y="6880177"/>
                </a:lnTo>
                <a:lnTo>
                  <a:pt x="0" y="6880177"/>
                </a:lnTo>
                <a:close/>
              </a:path>
            </a:pathLst>
          </a:custGeom>
          <a:solidFill>
            <a:schemeClr val="tx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
        <p:nvSpPr>
          <p:cNvPr id="62" name="Freeform: Shape 84">
            <a:extLst>
              <a:ext uri="{FF2B5EF4-FFF2-40B4-BE49-F238E27FC236}">
                <a16:creationId xmlns:a16="http://schemas.microsoft.com/office/drawing/2014/main" id="{13B6C8E6-E014-9335-0E6E-FA7DFDA30260}"/>
              </a:ext>
            </a:extLst>
          </p:cNvPr>
          <p:cNvSpPr/>
          <p:nvPr/>
        </p:nvSpPr>
        <p:spPr>
          <a:xfrm>
            <a:off x="0" y="-22179"/>
            <a:ext cx="12205742" cy="6880177"/>
          </a:xfrm>
          <a:custGeom>
            <a:avLst/>
            <a:gdLst>
              <a:gd name="connsiteX0" fmla="*/ 5063773 w 12205742"/>
              <a:gd name="connsiteY0" fmla="*/ 375684 h 6880177"/>
              <a:gd name="connsiteX1" fmla="*/ 5063773 w 12205742"/>
              <a:gd name="connsiteY1" fmla="*/ 1305256 h 6880177"/>
              <a:gd name="connsiteX2" fmla="*/ 7052995 w 12205742"/>
              <a:gd name="connsiteY2" fmla="*/ 1305256 h 6880177"/>
              <a:gd name="connsiteX3" fmla="*/ 7052995 w 12205742"/>
              <a:gd name="connsiteY3" fmla="*/ 375684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5063773" y="375684"/>
                </a:moveTo>
                <a:lnTo>
                  <a:pt x="5063773" y="1305256"/>
                </a:lnTo>
                <a:lnTo>
                  <a:pt x="7052995" y="1305256"/>
                </a:lnTo>
                <a:lnTo>
                  <a:pt x="7052995" y="375684"/>
                </a:lnTo>
                <a:close/>
                <a:moveTo>
                  <a:pt x="0" y="0"/>
                </a:moveTo>
                <a:lnTo>
                  <a:pt x="12205742" y="0"/>
                </a:lnTo>
                <a:lnTo>
                  <a:pt x="12205742" y="6880177"/>
                </a:lnTo>
                <a:lnTo>
                  <a:pt x="0" y="6880177"/>
                </a:lnTo>
                <a:close/>
              </a:path>
            </a:pathLst>
          </a:custGeom>
          <a:solidFill>
            <a:schemeClr val="tx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
        <p:nvSpPr>
          <p:cNvPr id="61" name="Freeform: Shape 86">
            <a:extLst>
              <a:ext uri="{FF2B5EF4-FFF2-40B4-BE49-F238E27FC236}">
                <a16:creationId xmlns:a16="http://schemas.microsoft.com/office/drawing/2014/main" id="{8631FA45-DC83-29A0-4E6B-C3A40B40ED84}"/>
              </a:ext>
            </a:extLst>
          </p:cNvPr>
          <p:cNvSpPr/>
          <p:nvPr/>
        </p:nvSpPr>
        <p:spPr>
          <a:xfrm>
            <a:off x="-13742" y="-22178"/>
            <a:ext cx="12205742" cy="6880177"/>
          </a:xfrm>
          <a:custGeom>
            <a:avLst/>
            <a:gdLst>
              <a:gd name="connsiteX0" fmla="*/ 7114651 w 12205742"/>
              <a:gd name="connsiteY0" fmla="*/ 375732 h 6880177"/>
              <a:gd name="connsiteX1" fmla="*/ 7114651 w 12205742"/>
              <a:gd name="connsiteY1" fmla="*/ 1305304 h 6880177"/>
              <a:gd name="connsiteX2" fmla="*/ 9465670 w 12205742"/>
              <a:gd name="connsiteY2" fmla="*/ 1305304 h 6880177"/>
              <a:gd name="connsiteX3" fmla="*/ 9465670 w 12205742"/>
              <a:gd name="connsiteY3" fmla="*/ 375732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7114651" y="375732"/>
                </a:moveTo>
                <a:lnTo>
                  <a:pt x="7114651" y="1305304"/>
                </a:lnTo>
                <a:lnTo>
                  <a:pt x="9465670" y="1305304"/>
                </a:lnTo>
                <a:lnTo>
                  <a:pt x="9465670" y="375732"/>
                </a:lnTo>
                <a:close/>
                <a:moveTo>
                  <a:pt x="0" y="0"/>
                </a:moveTo>
                <a:lnTo>
                  <a:pt x="12205742" y="0"/>
                </a:lnTo>
                <a:lnTo>
                  <a:pt x="12205742" y="6880177"/>
                </a:lnTo>
                <a:lnTo>
                  <a:pt x="0" y="6880177"/>
                </a:lnTo>
                <a:close/>
              </a:path>
            </a:pathLst>
          </a:custGeom>
          <a:solidFill>
            <a:schemeClr val="tx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Tree>
    <p:extLst>
      <p:ext uri="{BB962C8B-B14F-4D97-AF65-F5344CB8AC3E}">
        <p14:creationId xmlns:p14="http://schemas.microsoft.com/office/powerpoint/2010/main" val="7495425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8"/>
                                        </p:tgtEl>
                                      </p:cBhvr>
                                    </p:animEffect>
                                    <p:set>
                                      <p:cBhvr>
                                        <p:cTn id="27" dur="1" fill="hold">
                                          <p:stCondLst>
                                            <p:cond delay="499"/>
                                          </p:stCondLst>
                                        </p:cTn>
                                        <p:tgtEl>
                                          <p:spTgt spid="3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4"/>
                                        </p:tgtEl>
                                      </p:cBhvr>
                                    </p:animEffect>
                                    <p:set>
                                      <p:cBhvr>
                                        <p:cTn id="30" dur="1" fill="hold">
                                          <p:stCondLst>
                                            <p:cond delay="499"/>
                                          </p:stCondLst>
                                        </p:cTn>
                                        <p:tgtEl>
                                          <p:spTgt spid="4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50"/>
                                        </p:tgtEl>
                                      </p:cBhvr>
                                    </p:animEffect>
                                    <p:set>
                                      <p:cBhvr>
                                        <p:cTn id="33" dur="1" fill="hold">
                                          <p:stCondLst>
                                            <p:cond delay="499"/>
                                          </p:stCondLst>
                                        </p:cTn>
                                        <p:tgtEl>
                                          <p:spTgt spid="50"/>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37"/>
                                        </p:tgtEl>
                                      </p:cBhvr>
                                    </p:animEffect>
                                    <p:set>
                                      <p:cBhvr>
                                        <p:cTn id="36" dur="1" fill="hold">
                                          <p:stCondLst>
                                            <p:cond delay="499"/>
                                          </p:stCondLst>
                                        </p:cTn>
                                        <p:tgtEl>
                                          <p:spTgt spid="37"/>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500"/>
                                        <p:tgtEl>
                                          <p:spTgt spid="5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fade">
                                      <p:cBhvr>
                                        <p:cTn id="46" dur="500"/>
                                        <p:tgtEl>
                                          <p:spTgt spid="60"/>
                                        </p:tgtEl>
                                      </p:cBhvr>
                                    </p:animEffect>
                                  </p:childTnLst>
                                </p:cTn>
                              </p:par>
                              <p:par>
                                <p:cTn id="47" presetID="10"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500"/>
                                        <p:tgtEl>
                                          <p:spTgt spid="6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fade">
                                      <p:cBhvr>
                                        <p:cTn id="59" dur="500"/>
                                        <p:tgtEl>
                                          <p:spTgt spid="62"/>
                                        </p:tgtEl>
                                      </p:cBhvr>
                                    </p:animEffect>
                                  </p:childTnLst>
                                </p:cTn>
                              </p:par>
                              <p:par>
                                <p:cTn id="60" presetID="10" presetClass="exit" presetSubtype="0" fill="hold" grpId="1" nodeType="withEffect">
                                  <p:stCondLst>
                                    <p:cond delay="0"/>
                                  </p:stCondLst>
                                  <p:childTnLst>
                                    <p:animEffect transition="out" filter="fade">
                                      <p:cBhvr>
                                        <p:cTn id="61" dur="500"/>
                                        <p:tgtEl>
                                          <p:spTgt spid="63"/>
                                        </p:tgtEl>
                                      </p:cBhvr>
                                    </p:animEffect>
                                    <p:set>
                                      <p:cBhvr>
                                        <p:cTn id="62" dur="1" fill="hold">
                                          <p:stCondLst>
                                            <p:cond delay="499"/>
                                          </p:stCondLst>
                                        </p:cTn>
                                        <p:tgtEl>
                                          <p:spTgt spid="6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1"/>
                                        </p:tgtEl>
                                        <p:attrNameLst>
                                          <p:attrName>style.visibility</p:attrName>
                                        </p:attrNameLst>
                                      </p:cBhvr>
                                      <p:to>
                                        <p:strVal val="visible"/>
                                      </p:to>
                                    </p:set>
                                    <p:animEffect transition="in" filter="fade">
                                      <p:cBhvr>
                                        <p:cTn id="67" dur="500"/>
                                        <p:tgtEl>
                                          <p:spTgt spid="61"/>
                                        </p:tgtEl>
                                      </p:cBhvr>
                                    </p:animEffect>
                                  </p:childTnLst>
                                </p:cTn>
                              </p:par>
                              <p:par>
                                <p:cTn id="68" presetID="10" presetClass="exit" presetSubtype="0" fill="hold" grpId="1" nodeType="withEffect">
                                  <p:stCondLst>
                                    <p:cond delay="0"/>
                                  </p:stCondLst>
                                  <p:childTnLst>
                                    <p:animEffect transition="out" filter="fade">
                                      <p:cBhvr>
                                        <p:cTn id="69" dur="500"/>
                                        <p:tgtEl>
                                          <p:spTgt spid="62"/>
                                        </p:tgtEl>
                                      </p:cBhvr>
                                    </p:animEffect>
                                    <p:set>
                                      <p:cBhvr>
                                        <p:cTn id="70" dur="1" fill="hold">
                                          <p:stCondLst>
                                            <p:cond delay="499"/>
                                          </p:stCondLst>
                                        </p:cTn>
                                        <p:tgtEl>
                                          <p:spTgt spid="62"/>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61"/>
                                        </p:tgtEl>
                                      </p:cBhvr>
                                    </p:animEffect>
                                    <p:set>
                                      <p:cBhvr>
                                        <p:cTn id="75" dur="1" fill="hold">
                                          <p:stCondLst>
                                            <p:cond delay="499"/>
                                          </p:stCondLst>
                                        </p:cTn>
                                        <p:tgtEl>
                                          <p:spTgt spid="61"/>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500"/>
                                        <p:tgtEl>
                                          <p:spTgt spid="23"/>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fade">
                                      <p:cBhvr>
                                        <p:cTn id="9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59" grpId="0"/>
      <p:bldP spid="60" grpId="0"/>
      <p:bldP spid="63" grpId="0" animBg="1"/>
      <p:bldP spid="63" grpId="1" animBg="1"/>
      <p:bldP spid="62" grpId="0" animBg="1"/>
      <p:bldP spid="62" grpId="1" animBg="1"/>
      <p:bldP spid="61" grpId="0" animBg="1"/>
      <p:bldP spid="61"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6C331-8269-BB6A-77FE-59309AF6FE80}"/>
              </a:ext>
            </a:extLst>
          </p:cNvPr>
          <p:cNvSpPr>
            <a:spLocks noGrp="1"/>
          </p:cNvSpPr>
          <p:nvPr>
            <p:ph type="title"/>
          </p:nvPr>
        </p:nvSpPr>
        <p:spPr/>
        <p:txBody>
          <a:bodyPr/>
          <a:lstStyle/>
          <a:p>
            <a:r>
              <a:rPr lang="en-US" dirty="0"/>
              <a:t>Application Registrations</a:t>
            </a:r>
          </a:p>
        </p:txBody>
      </p:sp>
      <p:grpSp>
        <p:nvGrpSpPr>
          <p:cNvPr id="40" name="Group 39">
            <a:extLst>
              <a:ext uri="{FF2B5EF4-FFF2-40B4-BE49-F238E27FC236}">
                <a16:creationId xmlns:a16="http://schemas.microsoft.com/office/drawing/2014/main" id="{5DC24577-2DF3-AD9B-1DB1-8C9B0A5680CD}"/>
              </a:ext>
            </a:extLst>
          </p:cNvPr>
          <p:cNvGrpSpPr/>
          <p:nvPr/>
        </p:nvGrpSpPr>
        <p:grpSpPr>
          <a:xfrm>
            <a:off x="4612812" y="2429421"/>
            <a:ext cx="2926040" cy="2267539"/>
            <a:chOff x="4612812" y="2429421"/>
            <a:chExt cx="2926040" cy="2267539"/>
          </a:xfrm>
        </p:grpSpPr>
        <p:sp>
          <p:nvSpPr>
            <p:cNvPr id="32" name="TextBox 31">
              <a:extLst>
                <a:ext uri="{FF2B5EF4-FFF2-40B4-BE49-F238E27FC236}">
                  <a16:creationId xmlns:a16="http://schemas.microsoft.com/office/drawing/2014/main" id="{B83C4E31-01FC-A083-BAC1-65D810425C6D}"/>
                </a:ext>
              </a:extLst>
            </p:cNvPr>
            <p:cNvSpPr txBox="1"/>
            <p:nvPr/>
          </p:nvSpPr>
          <p:spPr>
            <a:xfrm>
              <a:off x="5615049" y="2935942"/>
              <a:ext cx="1923803" cy="338554"/>
            </a:xfrm>
            <a:prstGeom prst="rect">
              <a:avLst/>
            </a:prstGeom>
            <a:noFill/>
          </p:spPr>
          <p:txBody>
            <a:bodyPr wrap="square" rtlCol="0">
              <a:spAutoFit/>
            </a:bodyPr>
            <a:lstStyle/>
            <a:p>
              <a:r>
                <a:rPr lang="en-US" sz="1600" dirty="0">
                  <a:latin typeface="Ubuntu" panose="020B0504030602030204" pitchFamily="34" charset="0"/>
                </a:rPr>
                <a:t>Public</a:t>
              </a:r>
            </a:p>
          </p:txBody>
        </p:sp>
        <p:sp>
          <p:nvSpPr>
            <p:cNvPr id="33" name="TextBox 32">
              <a:extLst>
                <a:ext uri="{FF2B5EF4-FFF2-40B4-BE49-F238E27FC236}">
                  <a16:creationId xmlns:a16="http://schemas.microsoft.com/office/drawing/2014/main" id="{F8E42B79-05F3-4284-CDF6-56609AA28077}"/>
                </a:ext>
              </a:extLst>
            </p:cNvPr>
            <p:cNvSpPr txBox="1"/>
            <p:nvPr/>
          </p:nvSpPr>
          <p:spPr>
            <a:xfrm>
              <a:off x="4653147" y="3459095"/>
              <a:ext cx="1923803" cy="338554"/>
            </a:xfrm>
            <a:prstGeom prst="rect">
              <a:avLst/>
            </a:prstGeom>
            <a:noFill/>
          </p:spPr>
          <p:txBody>
            <a:bodyPr wrap="square" rtlCol="0">
              <a:spAutoFit/>
            </a:bodyPr>
            <a:lstStyle/>
            <a:p>
              <a:pPr algn="r"/>
              <a:r>
                <a:rPr lang="en-US" sz="1600" dirty="0">
                  <a:latin typeface="Ubuntu" panose="020B0504030602030204" pitchFamily="34" charset="0"/>
                </a:rPr>
                <a:t>Confidential</a:t>
              </a:r>
            </a:p>
          </p:txBody>
        </p:sp>
        <p:cxnSp>
          <p:nvCxnSpPr>
            <p:cNvPr id="34" name="Straight Connector 33">
              <a:extLst>
                <a:ext uri="{FF2B5EF4-FFF2-40B4-BE49-F238E27FC236}">
                  <a16:creationId xmlns:a16="http://schemas.microsoft.com/office/drawing/2014/main" id="{2694BB9F-7873-0A64-7524-208FD42176AB}"/>
                </a:ext>
              </a:extLst>
            </p:cNvPr>
            <p:cNvCxnSpPr>
              <a:cxnSpLocks/>
            </p:cNvCxnSpPr>
            <p:nvPr/>
          </p:nvCxnSpPr>
          <p:spPr>
            <a:xfrm>
              <a:off x="4969987" y="3385563"/>
              <a:ext cx="2328746" cy="0"/>
            </a:xfrm>
            <a:prstGeom prst="line">
              <a:avLst/>
            </a:prstGeom>
            <a:ln w="12700">
              <a:solidFill>
                <a:srgbClr val="3B2B4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ED0C79D-8480-E27B-51EE-A1DF21919AEA}"/>
                </a:ext>
              </a:extLst>
            </p:cNvPr>
            <p:cNvSpPr txBox="1"/>
            <p:nvPr/>
          </p:nvSpPr>
          <p:spPr>
            <a:xfrm>
              <a:off x="4612812" y="2429421"/>
              <a:ext cx="1084612" cy="1200329"/>
            </a:xfrm>
            <a:prstGeom prst="rect">
              <a:avLst/>
            </a:prstGeom>
            <a:noFill/>
          </p:spPr>
          <p:txBody>
            <a:bodyPr wrap="square">
              <a:spAutoFit/>
            </a:bodyPr>
            <a:lstStyle/>
            <a:p>
              <a:r>
                <a:rPr lang="en-US" sz="7200" dirty="0">
                  <a:latin typeface="Ubuntu" panose="020B0504030602030204" pitchFamily="34" charset="0"/>
                </a:rPr>
                <a:t>🔓</a:t>
              </a:r>
              <a:endParaRPr lang="en-US" sz="7200" dirty="0"/>
            </a:p>
          </p:txBody>
        </p:sp>
        <p:sp>
          <p:nvSpPr>
            <p:cNvPr id="39" name="TextBox 38">
              <a:extLst>
                <a:ext uri="{FF2B5EF4-FFF2-40B4-BE49-F238E27FC236}">
                  <a16:creationId xmlns:a16="http://schemas.microsoft.com/office/drawing/2014/main" id="{ADEAD4BA-EEAC-BD7A-B60E-E030462DF2FD}"/>
                </a:ext>
              </a:extLst>
            </p:cNvPr>
            <p:cNvSpPr txBox="1"/>
            <p:nvPr/>
          </p:nvSpPr>
          <p:spPr>
            <a:xfrm>
              <a:off x="6411083" y="3496631"/>
              <a:ext cx="1084612" cy="1200329"/>
            </a:xfrm>
            <a:prstGeom prst="rect">
              <a:avLst/>
            </a:prstGeom>
            <a:noFill/>
          </p:spPr>
          <p:txBody>
            <a:bodyPr wrap="square">
              <a:spAutoFit/>
            </a:bodyPr>
            <a:lstStyle/>
            <a:p>
              <a:r>
                <a:rPr lang="en-US" sz="7200" dirty="0">
                  <a:latin typeface="Ubuntu" panose="020B0504030602030204" pitchFamily="34" charset="0"/>
                </a:rPr>
                <a:t>🔐</a:t>
              </a:r>
              <a:endParaRPr lang="en-US" sz="7200" dirty="0"/>
            </a:p>
          </p:txBody>
        </p:sp>
      </p:grpSp>
      <p:grpSp>
        <p:nvGrpSpPr>
          <p:cNvPr id="54" name="Group 53">
            <a:extLst>
              <a:ext uri="{FF2B5EF4-FFF2-40B4-BE49-F238E27FC236}">
                <a16:creationId xmlns:a16="http://schemas.microsoft.com/office/drawing/2014/main" id="{1B291DC7-529C-EE4A-1F01-5B36152762E8}"/>
              </a:ext>
            </a:extLst>
          </p:cNvPr>
          <p:cNvGrpSpPr/>
          <p:nvPr/>
        </p:nvGrpSpPr>
        <p:grpSpPr>
          <a:xfrm>
            <a:off x="8472598" y="2396071"/>
            <a:ext cx="3290648" cy="2064409"/>
            <a:chOff x="8472598" y="2396071"/>
            <a:chExt cx="3290648" cy="2064409"/>
          </a:xfrm>
        </p:grpSpPr>
        <p:pic>
          <p:nvPicPr>
            <p:cNvPr id="42" name="Graphic 41">
              <a:extLst>
                <a:ext uri="{FF2B5EF4-FFF2-40B4-BE49-F238E27FC236}">
                  <a16:creationId xmlns:a16="http://schemas.microsoft.com/office/drawing/2014/main" id="{B40F0D52-A564-D6C9-0AFC-DF033523E6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396401" y="3454275"/>
              <a:ext cx="1006205" cy="1006205"/>
            </a:xfrm>
            <a:prstGeom prst="rect">
              <a:avLst/>
            </a:prstGeom>
          </p:spPr>
        </p:pic>
        <p:pic>
          <p:nvPicPr>
            <p:cNvPr id="43" name="Graphic 42">
              <a:extLst>
                <a:ext uri="{FF2B5EF4-FFF2-40B4-BE49-F238E27FC236}">
                  <a16:creationId xmlns:a16="http://schemas.microsoft.com/office/drawing/2014/main" id="{E9E3B903-9AB8-22D1-6D20-C7CCF54847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32960" y="2396071"/>
              <a:ext cx="901540" cy="901540"/>
            </a:xfrm>
            <a:prstGeom prst="rect">
              <a:avLst/>
            </a:prstGeom>
          </p:spPr>
        </p:pic>
        <p:sp>
          <p:nvSpPr>
            <p:cNvPr id="44" name="TextBox 43">
              <a:extLst>
                <a:ext uri="{FF2B5EF4-FFF2-40B4-BE49-F238E27FC236}">
                  <a16:creationId xmlns:a16="http://schemas.microsoft.com/office/drawing/2014/main" id="{05572C73-3578-6B6B-CFDE-279C0770ED4F}"/>
                </a:ext>
              </a:extLst>
            </p:cNvPr>
            <p:cNvSpPr txBox="1"/>
            <p:nvPr/>
          </p:nvSpPr>
          <p:spPr>
            <a:xfrm>
              <a:off x="9434500" y="2737197"/>
              <a:ext cx="2328746" cy="584775"/>
            </a:xfrm>
            <a:prstGeom prst="rect">
              <a:avLst/>
            </a:prstGeom>
            <a:noFill/>
          </p:spPr>
          <p:txBody>
            <a:bodyPr wrap="square" rtlCol="0">
              <a:spAutoFit/>
            </a:bodyPr>
            <a:lstStyle/>
            <a:p>
              <a:r>
                <a:rPr lang="en-US" sz="1600" dirty="0">
                  <a:latin typeface="Ubuntu" panose="020B0504030602030204" pitchFamily="34" charset="0"/>
                </a:rPr>
                <a:t>Identity</a:t>
              </a:r>
              <a:br>
                <a:rPr lang="en-US" sz="1600" dirty="0">
                  <a:latin typeface="Ubuntu" panose="020B0504030602030204" pitchFamily="34" charset="0"/>
                </a:rPr>
              </a:br>
              <a:r>
                <a:rPr lang="en-US" sz="1600" dirty="0">
                  <a:solidFill>
                    <a:schemeClr val="bg2">
                      <a:lumMod val="75000"/>
                    </a:schemeClr>
                  </a:solidFill>
                  <a:latin typeface="Ubuntu" panose="020B0504030602030204" pitchFamily="34" charset="0"/>
                </a:rPr>
                <a:t>(can be issued tokens)</a:t>
              </a:r>
            </a:p>
          </p:txBody>
        </p:sp>
        <p:sp>
          <p:nvSpPr>
            <p:cNvPr id="45" name="TextBox 44">
              <a:extLst>
                <a:ext uri="{FF2B5EF4-FFF2-40B4-BE49-F238E27FC236}">
                  <a16:creationId xmlns:a16="http://schemas.microsoft.com/office/drawing/2014/main" id="{125D5199-7564-0D05-C633-2F8F50CEFE31}"/>
                </a:ext>
              </a:extLst>
            </p:cNvPr>
            <p:cNvSpPr txBox="1"/>
            <p:nvPr/>
          </p:nvSpPr>
          <p:spPr>
            <a:xfrm>
              <a:off x="8472598" y="3459095"/>
              <a:ext cx="1923803" cy="830997"/>
            </a:xfrm>
            <a:prstGeom prst="rect">
              <a:avLst/>
            </a:prstGeom>
            <a:noFill/>
          </p:spPr>
          <p:txBody>
            <a:bodyPr wrap="square" rtlCol="0">
              <a:spAutoFit/>
            </a:bodyPr>
            <a:lstStyle/>
            <a:p>
              <a:pPr algn="r"/>
              <a:r>
                <a:rPr lang="en-US" sz="1600" dirty="0">
                  <a:latin typeface="Ubuntu" panose="020B0504030602030204" pitchFamily="34" charset="0"/>
                </a:rPr>
                <a:t>API</a:t>
              </a:r>
            </a:p>
            <a:p>
              <a:pPr algn="r"/>
              <a:r>
                <a:rPr lang="en-US" sz="1600" dirty="0">
                  <a:solidFill>
                    <a:schemeClr val="bg2">
                      <a:lumMod val="75000"/>
                    </a:schemeClr>
                  </a:solidFill>
                  <a:latin typeface="Ubuntu" panose="020B0504030602030204" pitchFamily="34" charset="0"/>
                </a:rPr>
                <a:t>(can be a token audience)</a:t>
              </a:r>
            </a:p>
          </p:txBody>
        </p:sp>
        <p:cxnSp>
          <p:nvCxnSpPr>
            <p:cNvPr id="46" name="Straight Connector 45">
              <a:extLst>
                <a:ext uri="{FF2B5EF4-FFF2-40B4-BE49-F238E27FC236}">
                  <a16:creationId xmlns:a16="http://schemas.microsoft.com/office/drawing/2014/main" id="{C39685E6-F1A7-8612-54C9-50D8AC3C4D39}"/>
                </a:ext>
              </a:extLst>
            </p:cNvPr>
            <p:cNvCxnSpPr>
              <a:cxnSpLocks/>
            </p:cNvCxnSpPr>
            <p:nvPr/>
          </p:nvCxnSpPr>
          <p:spPr>
            <a:xfrm>
              <a:off x="8789438" y="3385563"/>
              <a:ext cx="2328746" cy="0"/>
            </a:xfrm>
            <a:prstGeom prst="line">
              <a:avLst/>
            </a:prstGeom>
            <a:ln w="12700">
              <a:solidFill>
                <a:srgbClr val="3B2B45"/>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396B0471-90AD-23CE-B801-977BF20B6DE6}"/>
              </a:ext>
            </a:extLst>
          </p:cNvPr>
          <p:cNvGrpSpPr/>
          <p:nvPr/>
        </p:nvGrpSpPr>
        <p:grpSpPr>
          <a:xfrm>
            <a:off x="838200" y="2396071"/>
            <a:ext cx="2970032" cy="1962717"/>
            <a:chOff x="838200" y="2396071"/>
            <a:chExt cx="2970032" cy="1962717"/>
          </a:xfrm>
        </p:grpSpPr>
        <p:pic>
          <p:nvPicPr>
            <p:cNvPr id="48" name="Graphic 47">
              <a:extLst>
                <a:ext uri="{FF2B5EF4-FFF2-40B4-BE49-F238E27FC236}">
                  <a16:creationId xmlns:a16="http://schemas.microsoft.com/office/drawing/2014/main" id="{2B850037-36F3-04F9-1CC1-9C993B02D9F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829669" y="3437909"/>
              <a:ext cx="593231" cy="593231"/>
            </a:xfrm>
            <a:prstGeom prst="rect">
              <a:avLst/>
            </a:prstGeom>
          </p:spPr>
        </p:pic>
        <p:pic>
          <p:nvPicPr>
            <p:cNvPr id="5" name="Graphic 4">
              <a:extLst>
                <a:ext uri="{FF2B5EF4-FFF2-40B4-BE49-F238E27FC236}">
                  <a16:creationId xmlns:a16="http://schemas.microsoft.com/office/drawing/2014/main" id="{2D3E7749-6495-BE23-BD9C-18537DC4EC1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462182" y="3765557"/>
              <a:ext cx="593231" cy="593231"/>
            </a:xfrm>
            <a:prstGeom prst="rect">
              <a:avLst/>
            </a:prstGeom>
          </p:spPr>
        </p:pic>
        <p:pic>
          <p:nvPicPr>
            <p:cNvPr id="7" name="Graphic 6">
              <a:extLst>
                <a:ext uri="{FF2B5EF4-FFF2-40B4-BE49-F238E27FC236}">
                  <a16:creationId xmlns:a16="http://schemas.microsoft.com/office/drawing/2014/main" id="{96CA7E8A-C752-06DC-39B4-72603AE4CA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98562" y="2396071"/>
              <a:ext cx="901540" cy="901540"/>
            </a:xfrm>
            <a:prstGeom prst="rect">
              <a:avLst/>
            </a:prstGeom>
          </p:spPr>
        </p:pic>
        <p:sp>
          <p:nvSpPr>
            <p:cNvPr id="8" name="TextBox 7">
              <a:extLst>
                <a:ext uri="{FF2B5EF4-FFF2-40B4-BE49-F238E27FC236}">
                  <a16:creationId xmlns:a16="http://schemas.microsoft.com/office/drawing/2014/main" id="{6C962269-9C9D-2D17-52CB-8E225820A615}"/>
                </a:ext>
              </a:extLst>
            </p:cNvPr>
            <p:cNvSpPr txBox="1"/>
            <p:nvPr/>
          </p:nvSpPr>
          <p:spPr>
            <a:xfrm>
              <a:off x="1800102" y="2935942"/>
              <a:ext cx="1923803" cy="338554"/>
            </a:xfrm>
            <a:prstGeom prst="rect">
              <a:avLst/>
            </a:prstGeom>
            <a:noFill/>
          </p:spPr>
          <p:txBody>
            <a:bodyPr wrap="square" rtlCol="0">
              <a:spAutoFit/>
            </a:bodyPr>
            <a:lstStyle/>
            <a:p>
              <a:r>
                <a:rPr lang="en-US" sz="1600" dirty="0">
                  <a:latin typeface="Ubuntu" panose="020B0504030602030204" pitchFamily="34" charset="0"/>
                </a:rPr>
                <a:t>Single-tenant</a:t>
              </a:r>
            </a:p>
          </p:txBody>
        </p:sp>
        <p:sp>
          <p:nvSpPr>
            <p:cNvPr id="9" name="TextBox 8">
              <a:extLst>
                <a:ext uri="{FF2B5EF4-FFF2-40B4-BE49-F238E27FC236}">
                  <a16:creationId xmlns:a16="http://schemas.microsoft.com/office/drawing/2014/main" id="{D4C1E172-802C-BAF9-E4FD-829184A3CEE2}"/>
                </a:ext>
              </a:extLst>
            </p:cNvPr>
            <p:cNvSpPr txBox="1"/>
            <p:nvPr/>
          </p:nvSpPr>
          <p:spPr>
            <a:xfrm>
              <a:off x="838200" y="3459095"/>
              <a:ext cx="1923803" cy="338554"/>
            </a:xfrm>
            <a:prstGeom prst="rect">
              <a:avLst/>
            </a:prstGeom>
            <a:noFill/>
          </p:spPr>
          <p:txBody>
            <a:bodyPr wrap="square" rtlCol="0">
              <a:spAutoFit/>
            </a:bodyPr>
            <a:lstStyle/>
            <a:p>
              <a:pPr algn="r"/>
              <a:r>
                <a:rPr lang="en-US" sz="1600" dirty="0">
                  <a:latin typeface="Ubuntu" panose="020B0504030602030204" pitchFamily="34" charset="0"/>
                </a:rPr>
                <a:t>Multi-tenant</a:t>
              </a:r>
            </a:p>
          </p:txBody>
        </p:sp>
        <p:cxnSp>
          <p:nvCxnSpPr>
            <p:cNvPr id="11" name="Straight Connector 10">
              <a:extLst>
                <a:ext uri="{FF2B5EF4-FFF2-40B4-BE49-F238E27FC236}">
                  <a16:creationId xmlns:a16="http://schemas.microsoft.com/office/drawing/2014/main" id="{43FB5266-B3E1-04A1-BAF6-5E3FBBC09ED3}"/>
                </a:ext>
              </a:extLst>
            </p:cNvPr>
            <p:cNvCxnSpPr>
              <a:cxnSpLocks/>
            </p:cNvCxnSpPr>
            <p:nvPr/>
          </p:nvCxnSpPr>
          <p:spPr>
            <a:xfrm>
              <a:off x="1155040" y="3385563"/>
              <a:ext cx="2328746" cy="0"/>
            </a:xfrm>
            <a:prstGeom prst="line">
              <a:avLst/>
            </a:prstGeom>
            <a:ln w="12700">
              <a:solidFill>
                <a:srgbClr val="3B2B45"/>
              </a:solidFill>
            </a:ln>
          </p:spPr>
          <p:style>
            <a:lnRef idx="1">
              <a:schemeClr val="accent1"/>
            </a:lnRef>
            <a:fillRef idx="0">
              <a:schemeClr val="accent1"/>
            </a:fillRef>
            <a:effectRef idx="0">
              <a:schemeClr val="accent1"/>
            </a:effectRef>
            <a:fontRef idx="minor">
              <a:schemeClr val="tx1"/>
            </a:fontRef>
          </p:style>
        </p:cxnSp>
        <p:pic>
          <p:nvPicPr>
            <p:cNvPr id="49" name="Graphic 48">
              <a:extLst>
                <a:ext uri="{FF2B5EF4-FFF2-40B4-BE49-F238E27FC236}">
                  <a16:creationId xmlns:a16="http://schemas.microsoft.com/office/drawing/2014/main" id="{162C9ED8-4F18-E154-7D6C-7364D6DAF40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215001" y="3757629"/>
              <a:ext cx="593231" cy="593231"/>
            </a:xfrm>
            <a:prstGeom prst="rect">
              <a:avLst/>
            </a:prstGeom>
          </p:spPr>
        </p:pic>
      </p:grpSp>
      <p:grpSp>
        <p:nvGrpSpPr>
          <p:cNvPr id="58" name="Group 57">
            <a:extLst>
              <a:ext uri="{FF2B5EF4-FFF2-40B4-BE49-F238E27FC236}">
                <a16:creationId xmlns:a16="http://schemas.microsoft.com/office/drawing/2014/main" id="{0C637335-0C4D-EF74-5B4B-BFB14D83B728}"/>
              </a:ext>
            </a:extLst>
          </p:cNvPr>
          <p:cNvGrpSpPr/>
          <p:nvPr/>
        </p:nvGrpSpPr>
        <p:grpSpPr>
          <a:xfrm>
            <a:off x="4010586" y="1142973"/>
            <a:ext cx="4172178" cy="4193896"/>
            <a:chOff x="4010586" y="1697571"/>
            <a:chExt cx="4172178" cy="4193896"/>
          </a:xfrm>
        </p:grpSpPr>
        <p:pic>
          <p:nvPicPr>
            <p:cNvPr id="56" name="Graphic 55">
              <a:extLst>
                <a:ext uri="{FF2B5EF4-FFF2-40B4-BE49-F238E27FC236}">
                  <a16:creationId xmlns:a16="http://schemas.microsoft.com/office/drawing/2014/main" id="{AAB167AD-6826-6EDF-070A-5AF4D5BBDE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010586" y="1697571"/>
              <a:ext cx="4172178" cy="3513408"/>
            </a:xfrm>
            <a:prstGeom prst="rect">
              <a:avLst/>
            </a:prstGeom>
          </p:spPr>
        </p:pic>
        <p:sp>
          <p:nvSpPr>
            <p:cNvPr id="57" name="TextBox 56">
              <a:extLst>
                <a:ext uri="{FF2B5EF4-FFF2-40B4-BE49-F238E27FC236}">
                  <a16:creationId xmlns:a16="http://schemas.microsoft.com/office/drawing/2014/main" id="{077C7A35-D631-5DAA-4511-8271D207FADC}"/>
                </a:ext>
              </a:extLst>
            </p:cNvPr>
            <p:cNvSpPr txBox="1"/>
            <p:nvPr/>
          </p:nvSpPr>
          <p:spPr>
            <a:xfrm>
              <a:off x="4408448" y="5429802"/>
              <a:ext cx="3375104" cy="461665"/>
            </a:xfrm>
            <a:prstGeom prst="rect">
              <a:avLst/>
            </a:prstGeom>
            <a:noFill/>
          </p:spPr>
          <p:txBody>
            <a:bodyPr wrap="square" rtlCol="0">
              <a:spAutoFit/>
            </a:bodyPr>
            <a:lstStyle/>
            <a:p>
              <a:pPr algn="ctr"/>
              <a:r>
                <a:rPr lang="en-US" sz="2400" dirty="0">
                  <a:latin typeface="Ubuntu" panose="020B0504030602030204" pitchFamily="34" charset="0"/>
                </a:rPr>
                <a:t>Application Manifest</a:t>
              </a:r>
            </a:p>
          </p:txBody>
        </p:sp>
      </p:grpSp>
      <p:grpSp>
        <p:nvGrpSpPr>
          <p:cNvPr id="99" name="Group 98">
            <a:extLst>
              <a:ext uri="{FF2B5EF4-FFF2-40B4-BE49-F238E27FC236}">
                <a16:creationId xmlns:a16="http://schemas.microsoft.com/office/drawing/2014/main" id="{17EDE7A3-FFE6-3597-7F5A-0A4616902B88}"/>
              </a:ext>
            </a:extLst>
          </p:cNvPr>
          <p:cNvGrpSpPr/>
          <p:nvPr/>
        </p:nvGrpSpPr>
        <p:grpSpPr>
          <a:xfrm>
            <a:off x="1568253" y="1335233"/>
            <a:ext cx="2448882" cy="1178998"/>
            <a:chOff x="1568253" y="1731689"/>
            <a:chExt cx="2448882" cy="1178998"/>
          </a:xfrm>
        </p:grpSpPr>
        <p:grpSp>
          <p:nvGrpSpPr>
            <p:cNvPr id="75" name="Group 74">
              <a:extLst>
                <a:ext uri="{FF2B5EF4-FFF2-40B4-BE49-F238E27FC236}">
                  <a16:creationId xmlns:a16="http://schemas.microsoft.com/office/drawing/2014/main" id="{EA0EA7E2-6C2D-C870-502C-FB08F2CC8576}"/>
                </a:ext>
              </a:extLst>
            </p:cNvPr>
            <p:cNvGrpSpPr/>
            <p:nvPr/>
          </p:nvGrpSpPr>
          <p:grpSpPr>
            <a:xfrm>
              <a:off x="1568253" y="1731689"/>
              <a:ext cx="1923803" cy="1178998"/>
              <a:chOff x="8596191" y="965040"/>
              <a:chExt cx="1923803" cy="1178998"/>
            </a:xfrm>
          </p:grpSpPr>
          <p:pic>
            <p:nvPicPr>
              <p:cNvPr id="76" name="Graphic 75">
                <a:extLst>
                  <a:ext uri="{FF2B5EF4-FFF2-40B4-BE49-F238E27FC236}">
                    <a16:creationId xmlns:a16="http://schemas.microsoft.com/office/drawing/2014/main" id="{3C95A645-BC36-7F12-D58A-FD9C43FFC3F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137937" y="965040"/>
                <a:ext cx="840312" cy="840312"/>
              </a:xfrm>
              <a:prstGeom prst="rect">
                <a:avLst/>
              </a:prstGeom>
            </p:spPr>
          </p:pic>
          <p:sp>
            <p:nvSpPr>
              <p:cNvPr id="77" name="TextBox 76">
                <a:extLst>
                  <a:ext uri="{FF2B5EF4-FFF2-40B4-BE49-F238E27FC236}">
                    <a16:creationId xmlns:a16="http://schemas.microsoft.com/office/drawing/2014/main" id="{AFD0F105-5895-F4A5-97C2-120D3D93A87D}"/>
                  </a:ext>
                </a:extLst>
              </p:cNvPr>
              <p:cNvSpPr txBox="1"/>
              <p:nvPr/>
            </p:nvSpPr>
            <p:spPr>
              <a:xfrm>
                <a:off x="8596191" y="1805484"/>
                <a:ext cx="1923803" cy="338554"/>
              </a:xfrm>
              <a:prstGeom prst="rect">
                <a:avLst/>
              </a:prstGeom>
              <a:noFill/>
            </p:spPr>
            <p:txBody>
              <a:bodyPr wrap="square" rtlCol="0">
                <a:spAutoFit/>
              </a:bodyPr>
              <a:lstStyle/>
              <a:p>
                <a:pPr algn="ctr"/>
                <a:r>
                  <a:rPr lang="en-US" sz="1600" dirty="0">
                    <a:latin typeface="Ubuntu" panose="020B0504030602030204" pitchFamily="34" charset="0"/>
                  </a:rPr>
                  <a:t>Credentials</a:t>
                </a:r>
              </a:p>
            </p:txBody>
          </p:sp>
        </p:grpSp>
        <p:cxnSp>
          <p:nvCxnSpPr>
            <p:cNvPr id="79" name="Straight Connector 78">
              <a:extLst>
                <a:ext uri="{FF2B5EF4-FFF2-40B4-BE49-F238E27FC236}">
                  <a16:creationId xmlns:a16="http://schemas.microsoft.com/office/drawing/2014/main" id="{B767A3E1-B1F6-A6EE-2306-D9F82E0C4AE6}"/>
                </a:ext>
              </a:extLst>
            </p:cNvPr>
            <p:cNvCxnSpPr>
              <a:cxnSpLocks/>
            </p:cNvCxnSpPr>
            <p:nvPr/>
          </p:nvCxnSpPr>
          <p:spPr>
            <a:xfrm>
              <a:off x="2762003" y="2252413"/>
              <a:ext cx="1255132" cy="647236"/>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D6B693C9-33AC-6487-675F-CEEF9ED4B560}"/>
              </a:ext>
            </a:extLst>
          </p:cNvPr>
          <p:cNvGrpSpPr/>
          <p:nvPr/>
        </p:nvGrpSpPr>
        <p:grpSpPr>
          <a:xfrm>
            <a:off x="1357511" y="3962332"/>
            <a:ext cx="2653075" cy="1400713"/>
            <a:chOff x="1357511" y="4358788"/>
            <a:chExt cx="2653075" cy="1400713"/>
          </a:xfrm>
        </p:grpSpPr>
        <p:grpSp>
          <p:nvGrpSpPr>
            <p:cNvPr id="72" name="Group 71">
              <a:extLst>
                <a:ext uri="{FF2B5EF4-FFF2-40B4-BE49-F238E27FC236}">
                  <a16:creationId xmlns:a16="http://schemas.microsoft.com/office/drawing/2014/main" id="{6E92C3FF-5E27-6AEE-9735-EAFEA45B842E}"/>
                </a:ext>
              </a:extLst>
            </p:cNvPr>
            <p:cNvGrpSpPr/>
            <p:nvPr/>
          </p:nvGrpSpPr>
          <p:grpSpPr>
            <a:xfrm>
              <a:off x="1357511" y="4580503"/>
              <a:ext cx="1923803" cy="1178998"/>
              <a:chOff x="8596191" y="965040"/>
              <a:chExt cx="1923803" cy="1178998"/>
            </a:xfrm>
          </p:grpSpPr>
          <p:pic>
            <p:nvPicPr>
              <p:cNvPr id="73" name="Graphic 72">
                <a:extLst>
                  <a:ext uri="{FF2B5EF4-FFF2-40B4-BE49-F238E27FC236}">
                    <a16:creationId xmlns:a16="http://schemas.microsoft.com/office/drawing/2014/main" id="{451B384F-6B39-BA47-33F6-6C0ABD85A64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9137937" y="965040"/>
                <a:ext cx="840312" cy="840312"/>
              </a:xfrm>
              <a:prstGeom prst="rect">
                <a:avLst/>
              </a:prstGeom>
            </p:spPr>
          </p:pic>
          <p:sp>
            <p:nvSpPr>
              <p:cNvPr id="74" name="TextBox 73">
                <a:extLst>
                  <a:ext uri="{FF2B5EF4-FFF2-40B4-BE49-F238E27FC236}">
                    <a16:creationId xmlns:a16="http://schemas.microsoft.com/office/drawing/2014/main" id="{6B4EF69D-C5F2-DE5B-EF57-0B841AC82E68}"/>
                  </a:ext>
                </a:extLst>
              </p:cNvPr>
              <p:cNvSpPr txBox="1"/>
              <p:nvPr/>
            </p:nvSpPr>
            <p:spPr>
              <a:xfrm>
                <a:off x="8596191" y="1805484"/>
                <a:ext cx="1923803" cy="338554"/>
              </a:xfrm>
              <a:prstGeom prst="rect">
                <a:avLst/>
              </a:prstGeom>
              <a:noFill/>
            </p:spPr>
            <p:txBody>
              <a:bodyPr wrap="square" rtlCol="0">
                <a:spAutoFit/>
              </a:bodyPr>
              <a:lstStyle/>
              <a:p>
                <a:pPr algn="ctr"/>
                <a:r>
                  <a:rPr lang="en-US" sz="1600" dirty="0">
                    <a:latin typeface="Ubuntu" panose="020B0504030602030204" pitchFamily="34" charset="0"/>
                  </a:rPr>
                  <a:t>Branding</a:t>
                </a:r>
              </a:p>
            </p:txBody>
          </p:sp>
        </p:grpSp>
        <p:cxnSp>
          <p:nvCxnSpPr>
            <p:cNvPr id="83" name="Straight Connector 82">
              <a:extLst>
                <a:ext uri="{FF2B5EF4-FFF2-40B4-BE49-F238E27FC236}">
                  <a16:creationId xmlns:a16="http://schemas.microsoft.com/office/drawing/2014/main" id="{69A2F76B-F875-3FCC-DCDE-11889EBDB065}"/>
                </a:ext>
              </a:extLst>
            </p:cNvPr>
            <p:cNvCxnSpPr>
              <a:cxnSpLocks/>
            </p:cNvCxnSpPr>
            <p:nvPr/>
          </p:nvCxnSpPr>
          <p:spPr>
            <a:xfrm flipV="1">
              <a:off x="2823438" y="4358788"/>
              <a:ext cx="1187148" cy="734511"/>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828F7F67-F986-E6FC-895D-A29FE3DD6EED}"/>
              </a:ext>
            </a:extLst>
          </p:cNvPr>
          <p:cNvGrpSpPr/>
          <p:nvPr/>
        </p:nvGrpSpPr>
        <p:grpSpPr>
          <a:xfrm>
            <a:off x="8182764" y="3931175"/>
            <a:ext cx="2320625" cy="1178998"/>
            <a:chOff x="8182764" y="4327631"/>
            <a:chExt cx="2320625" cy="1178998"/>
          </a:xfrm>
        </p:grpSpPr>
        <p:grpSp>
          <p:nvGrpSpPr>
            <p:cNvPr id="69" name="Group 68">
              <a:extLst>
                <a:ext uri="{FF2B5EF4-FFF2-40B4-BE49-F238E27FC236}">
                  <a16:creationId xmlns:a16="http://schemas.microsoft.com/office/drawing/2014/main" id="{CBCBAF08-39B9-1713-1B8A-7D46DF5A9BC3}"/>
                </a:ext>
              </a:extLst>
            </p:cNvPr>
            <p:cNvGrpSpPr/>
            <p:nvPr/>
          </p:nvGrpSpPr>
          <p:grpSpPr>
            <a:xfrm>
              <a:off x="8579586" y="4327631"/>
              <a:ext cx="1923803" cy="1178998"/>
              <a:chOff x="8596191" y="965040"/>
              <a:chExt cx="1923803" cy="1178998"/>
            </a:xfrm>
          </p:grpSpPr>
          <p:pic>
            <p:nvPicPr>
              <p:cNvPr id="70" name="Graphic 69">
                <a:extLst>
                  <a:ext uri="{FF2B5EF4-FFF2-40B4-BE49-F238E27FC236}">
                    <a16:creationId xmlns:a16="http://schemas.microsoft.com/office/drawing/2014/main" id="{E1D630AF-F813-C5CD-185C-6D71FC1C450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9137937" y="965040"/>
                <a:ext cx="840312" cy="840312"/>
              </a:xfrm>
              <a:prstGeom prst="rect">
                <a:avLst/>
              </a:prstGeom>
            </p:spPr>
          </p:pic>
          <p:sp>
            <p:nvSpPr>
              <p:cNvPr id="71" name="TextBox 70">
                <a:extLst>
                  <a:ext uri="{FF2B5EF4-FFF2-40B4-BE49-F238E27FC236}">
                    <a16:creationId xmlns:a16="http://schemas.microsoft.com/office/drawing/2014/main" id="{6484F124-BD3B-56E5-FCED-A2E861BA585B}"/>
                  </a:ext>
                </a:extLst>
              </p:cNvPr>
              <p:cNvSpPr txBox="1"/>
              <p:nvPr/>
            </p:nvSpPr>
            <p:spPr>
              <a:xfrm>
                <a:off x="8596191" y="1805484"/>
                <a:ext cx="1923803" cy="338554"/>
              </a:xfrm>
              <a:prstGeom prst="rect">
                <a:avLst/>
              </a:prstGeom>
              <a:noFill/>
            </p:spPr>
            <p:txBody>
              <a:bodyPr wrap="square" rtlCol="0">
                <a:spAutoFit/>
              </a:bodyPr>
              <a:lstStyle/>
              <a:p>
                <a:pPr algn="ctr"/>
                <a:r>
                  <a:rPr lang="en-US" sz="1600" dirty="0">
                    <a:latin typeface="Ubuntu" panose="020B0504030602030204" pitchFamily="34" charset="0"/>
                  </a:rPr>
                  <a:t>Configuration</a:t>
                </a:r>
              </a:p>
            </p:txBody>
          </p:sp>
        </p:grpSp>
        <p:cxnSp>
          <p:nvCxnSpPr>
            <p:cNvPr id="89" name="Straight Connector 88">
              <a:extLst>
                <a:ext uri="{FF2B5EF4-FFF2-40B4-BE49-F238E27FC236}">
                  <a16:creationId xmlns:a16="http://schemas.microsoft.com/office/drawing/2014/main" id="{C49BCF2C-E139-01EE-65D0-5AA3CAD5B261}"/>
                </a:ext>
              </a:extLst>
            </p:cNvPr>
            <p:cNvCxnSpPr>
              <a:cxnSpLocks/>
            </p:cNvCxnSpPr>
            <p:nvPr/>
          </p:nvCxnSpPr>
          <p:spPr>
            <a:xfrm>
              <a:off x="8182764" y="4358788"/>
              <a:ext cx="938568" cy="526271"/>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78E8AD4-813C-D643-0CEC-C0BF14EACB62}"/>
              </a:ext>
            </a:extLst>
          </p:cNvPr>
          <p:cNvGrpSpPr/>
          <p:nvPr/>
        </p:nvGrpSpPr>
        <p:grpSpPr>
          <a:xfrm>
            <a:off x="8193696" y="1142973"/>
            <a:ext cx="2580138" cy="1178998"/>
            <a:chOff x="8193696" y="1539429"/>
            <a:chExt cx="2580138" cy="1178998"/>
          </a:xfrm>
        </p:grpSpPr>
        <p:grpSp>
          <p:nvGrpSpPr>
            <p:cNvPr id="68" name="Group 67">
              <a:extLst>
                <a:ext uri="{FF2B5EF4-FFF2-40B4-BE49-F238E27FC236}">
                  <a16:creationId xmlns:a16="http://schemas.microsoft.com/office/drawing/2014/main" id="{CCFB450F-13E5-13C5-4565-A879768B6B90}"/>
                </a:ext>
              </a:extLst>
            </p:cNvPr>
            <p:cNvGrpSpPr/>
            <p:nvPr/>
          </p:nvGrpSpPr>
          <p:grpSpPr>
            <a:xfrm>
              <a:off x="8850031" y="1539429"/>
              <a:ext cx="1923803" cy="1178998"/>
              <a:chOff x="8596191" y="965040"/>
              <a:chExt cx="1923803" cy="1178998"/>
            </a:xfrm>
          </p:grpSpPr>
          <p:pic>
            <p:nvPicPr>
              <p:cNvPr id="62" name="Graphic 61">
                <a:extLst>
                  <a:ext uri="{FF2B5EF4-FFF2-40B4-BE49-F238E27FC236}">
                    <a16:creationId xmlns:a16="http://schemas.microsoft.com/office/drawing/2014/main" id="{6341CEA6-9E69-900D-3125-30ECBA05B65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137937" y="965040"/>
                <a:ext cx="840312" cy="840312"/>
              </a:xfrm>
              <a:prstGeom prst="rect">
                <a:avLst/>
              </a:prstGeom>
            </p:spPr>
          </p:pic>
          <p:sp>
            <p:nvSpPr>
              <p:cNvPr id="67" name="TextBox 66">
                <a:extLst>
                  <a:ext uri="{FF2B5EF4-FFF2-40B4-BE49-F238E27FC236}">
                    <a16:creationId xmlns:a16="http://schemas.microsoft.com/office/drawing/2014/main" id="{B62BF9A6-59C3-15D9-C7FB-5411FAEBA148}"/>
                  </a:ext>
                </a:extLst>
              </p:cNvPr>
              <p:cNvSpPr txBox="1"/>
              <p:nvPr/>
            </p:nvSpPr>
            <p:spPr>
              <a:xfrm>
                <a:off x="8596191" y="1805484"/>
                <a:ext cx="1923803" cy="338554"/>
              </a:xfrm>
              <a:prstGeom prst="rect">
                <a:avLst/>
              </a:prstGeom>
              <a:noFill/>
            </p:spPr>
            <p:txBody>
              <a:bodyPr wrap="square" rtlCol="0">
                <a:spAutoFit/>
              </a:bodyPr>
              <a:lstStyle/>
              <a:p>
                <a:pPr algn="ctr"/>
                <a:r>
                  <a:rPr lang="en-US" sz="1600" dirty="0">
                    <a:latin typeface="Ubuntu" panose="020B0504030602030204" pitchFamily="34" charset="0"/>
                  </a:rPr>
                  <a:t>Authentication</a:t>
                </a:r>
              </a:p>
            </p:txBody>
          </p:sp>
        </p:grpSp>
        <p:cxnSp>
          <p:nvCxnSpPr>
            <p:cNvPr id="92" name="Straight Connector 91">
              <a:extLst>
                <a:ext uri="{FF2B5EF4-FFF2-40B4-BE49-F238E27FC236}">
                  <a16:creationId xmlns:a16="http://schemas.microsoft.com/office/drawing/2014/main" id="{2FC9AA66-FB03-29FE-8DE4-4F016CC3E9DE}"/>
                </a:ext>
              </a:extLst>
            </p:cNvPr>
            <p:cNvCxnSpPr>
              <a:cxnSpLocks/>
            </p:cNvCxnSpPr>
            <p:nvPr/>
          </p:nvCxnSpPr>
          <p:spPr>
            <a:xfrm flipV="1">
              <a:off x="8193696" y="2096857"/>
              <a:ext cx="1176216" cy="402355"/>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50122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fade">
                                      <p:cBhvr>
                                        <p:cTn id="15" dur="500"/>
                                        <p:tgtEl>
                                          <p:spTgt spid="9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6"/>
                                        </p:tgtEl>
                                        <p:attrNameLst>
                                          <p:attrName>style.visibility</p:attrName>
                                        </p:attrNameLst>
                                      </p:cBhvr>
                                      <p:to>
                                        <p:strVal val="visible"/>
                                      </p:to>
                                    </p:set>
                                    <p:animEffect transition="in" filter="fade">
                                      <p:cBhvr>
                                        <p:cTn id="20" dur="500"/>
                                        <p:tgtEl>
                                          <p:spTgt spid="9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7"/>
                                        </p:tgtEl>
                                        <p:attrNameLst>
                                          <p:attrName>style.visibility</p:attrName>
                                        </p:attrNameLst>
                                      </p:cBhvr>
                                      <p:to>
                                        <p:strVal val="visible"/>
                                      </p:to>
                                    </p:set>
                                    <p:animEffect transition="in" filter="fade">
                                      <p:cBhvr>
                                        <p:cTn id="25" dur="500"/>
                                        <p:tgtEl>
                                          <p:spTgt spid="9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fade">
                                      <p:cBhvr>
                                        <p:cTn id="30" dur="500"/>
                                        <p:tgtEl>
                                          <p:spTgt spid="9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58"/>
                                        </p:tgtEl>
                                      </p:cBhvr>
                                    </p:animEffect>
                                    <p:set>
                                      <p:cBhvr>
                                        <p:cTn id="35" dur="1" fill="hold">
                                          <p:stCondLst>
                                            <p:cond delay="499"/>
                                          </p:stCondLst>
                                        </p:cTn>
                                        <p:tgtEl>
                                          <p:spTgt spid="58"/>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99"/>
                                        </p:tgtEl>
                                      </p:cBhvr>
                                    </p:animEffect>
                                    <p:set>
                                      <p:cBhvr>
                                        <p:cTn id="38" dur="1" fill="hold">
                                          <p:stCondLst>
                                            <p:cond delay="499"/>
                                          </p:stCondLst>
                                        </p:cTn>
                                        <p:tgtEl>
                                          <p:spTgt spid="99"/>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96"/>
                                        </p:tgtEl>
                                      </p:cBhvr>
                                    </p:animEffect>
                                    <p:set>
                                      <p:cBhvr>
                                        <p:cTn id="41" dur="1" fill="hold">
                                          <p:stCondLst>
                                            <p:cond delay="499"/>
                                          </p:stCondLst>
                                        </p:cTn>
                                        <p:tgtEl>
                                          <p:spTgt spid="96"/>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97"/>
                                        </p:tgtEl>
                                      </p:cBhvr>
                                    </p:animEffect>
                                    <p:set>
                                      <p:cBhvr>
                                        <p:cTn id="44" dur="1" fill="hold">
                                          <p:stCondLst>
                                            <p:cond delay="499"/>
                                          </p:stCondLst>
                                        </p:cTn>
                                        <p:tgtEl>
                                          <p:spTgt spid="97"/>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98"/>
                                        </p:tgtEl>
                                      </p:cBhvr>
                                    </p:animEffect>
                                    <p:set>
                                      <p:cBhvr>
                                        <p:cTn id="47" dur="1" fill="hold">
                                          <p:stCondLst>
                                            <p:cond delay="499"/>
                                          </p:stCondLst>
                                        </p:cTn>
                                        <p:tgtEl>
                                          <p:spTgt spid="98"/>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500"/>
                                        <p:tgtEl>
                                          <p:spTgt spid="51"/>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mph" presetSubtype="0" nodeType="clickEffect">
                                  <p:stCondLst>
                                    <p:cond delay="0"/>
                                  </p:stCondLst>
                                  <p:childTnLst>
                                    <p:set>
                                      <p:cBhvr>
                                        <p:cTn id="54" dur="indefinite"/>
                                        <p:tgtEl>
                                          <p:spTgt spid="51"/>
                                        </p:tgtEl>
                                        <p:attrNameLst>
                                          <p:attrName>style.opacity</p:attrName>
                                        </p:attrNameLst>
                                      </p:cBhvr>
                                      <p:to>
                                        <p:strVal val="0.5"/>
                                      </p:to>
                                    </p:set>
                                    <p:animEffect filter="image" prLst="opacity: 0.5">
                                      <p:cBhvr rctx="IE">
                                        <p:cTn id="55" dur="indefinite"/>
                                        <p:tgtEl>
                                          <p:spTgt spid="51"/>
                                        </p:tgtEl>
                                      </p:cBhvr>
                                    </p:animEffect>
                                  </p:childTnLst>
                                </p:cTn>
                              </p:par>
                              <p:par>
                                <p:cTn id="56" presetID="10" presetClass="entr" presetSubtype="0" fill="hold"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500"/>
                                        <p:tgtEl>
                                          <p:spTgt spid="54"/>
                                        </p:tgtEl>
                                      </p:cBhvr>
                                    </p:animEffect>
                                  </p:childTnLst>
                                </p:cTn>
                              </p:par>
                              <p:par>
                                <p:cTn id="64" presetID="9" presetClass="emph" presetSubtype="0" nodeType="withEffect">
                                  <p:stCondLst>
                                    <p:cond delay="0"/>
                                  </p:stCondLst>
                                  <p:childTnLst>
                                    <p:set>
                                      <p:cBhvr>
                                        <p:cTn id="65" dur="indefinite"/>
                                        <p:tgtEl>
                                          <p:spTgt spid="40"/>
                                        </p:tgtEl>
                                        <p:attrNameLst>
                                          <p:attrName>style.opacity</p:attrName>
                                        </p:attrNameLst>
                                      </p:cBhvr>
                                      <p:to>
                                        <p:strVal val="0.5"/>
                                      </p:to>
                                    </p:set>
                                    <p:animEffect filter="image" prLst="opacity: 0.5">
                                      <p:cBhvr rctx="IE">
                                        <p:cTn id="66" dur="indefinite"/>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82643D59-896E-68AE-5BCA-3F8558F198EF}"/>
              </a:ext>
            </a:extLst>
          </p:cNvPr>
          <p:cNvSpPr txBox="1">
            <a:spLocks/>
          </p:cNvSpPr>
          <p:nvPr/>
        </p:nvSpPr>
        <p:spPr>
          <a:xfrm>
            <a:off x="838200" y="365125"/>
            <a:ext cx="97332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3</a:t>
            </a:r>
            <a:endParaRPr lang="en-GB"/>
          </a:p>
        </p:txBody>
      </p:sp>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3</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2970004164"/>
      </p:ext>
    </p:extLst>
  </p:cSld>
  <p:clrMapOvr>
    <a:masterClrMapping/>
  </p:clrMapOvr>
  <p:transition spd="slow" advTm="100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139E-205B-D317-79CD-8D97F036F8BF}"/>
              </a:ext>
            </a:extLst>
          </p:cNvPr>
          <p:cNvSpPr>
            <a:spLocks noGrp="1"/>
          </p:cNvSpPr>
          <p:nvPr>
            <p:ph type="title"/>
          </p:nvPr>
        </p:nvSpPr>
        <p:spPr/>
        <p:txBody>
          <a:bodyPr/>
          <a:lstStyle/>
          <a:p>
            <a:r>
              <a:rPr lang="en-US" dirty="0"/>
              <a:t>Demo – App Registration</a:t>
            </a:r>
          </a:p>
        </p:txBody>
      </p:sp>
      <p:pic>
        <p:nvPicPr>
          <p:cNvPr id="4" name="Picture 9">
            <a:extLst>
              <a:ext uri="{FF2B5EF4-FFF2-40B4-BE49-F238E27FC236}">
                <a16:creationId xmlns:a16="http://schemas.microsoft.com/office/drawing/2014/main" id="{93E43567-8EB7-2053-F068-22A9BBC7A651}"/>
              </a:ext>
            </a:extLst>
          </p:cNvPr>
          <p:cNvPicPr>
            <a:picLocks noChangeAspect="1"/>
          </p:cNvPicPr>
          <p:nvPr/>
        </p:nvPicPr>
        <p:blipFill>
          <a:blip r:embed="rId3"/>
          <a:stretch>
            <a:fillRect/>
          </a:stretch>
        </p:blipFill>
        <p:spPr>
          <a:xfrm>
            <a:off x="3542060" y="1776515"/>
            <a:ext cx="4929912" cy="40709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49913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C7E7F-84C7-3D1F-FE42-E1686DD969EA}"/>
              </a:ext>
            </a:extLst>
          </p:cNvPr>
          <p:cNvSpPr>
            <a:spLocks noGrp="1"/>
          </p:cNvSpPr>
          <p:nvPr>
            <p:ph type="title"/>
          </p:nvPr>
        </p:nvSpPr>
        <p:spPr/>
        <p:txBody>
          <a:bodyPr>
            <a:normAutofit/>
          </a:bodyPr>
          <a:lstStyle/>
          <a:p>
            <a:r>
              <a:rPr lang="en-US" dirty="0"/>
              <a:t>What APIs are there in Azure?</a:t>
            </a:r>
          </a:p>
        </p:txBody>
      </p:sp>
      <p:sp>
        <p:nvSpPr>
          <p:cNvPr id="3" name="Content Placeholder 2">
            <a:extLst>
              <a:ext uri="{FF2B5EF4-FFF2-40B4-BE49-F238E27FC236}">
                <a16:creationId xmlns:a16="http://schemas.microsoft.com/office/drawing/2014/main" id="{C7963831-17A7-C98B-5491-8523FE65484A}"/>
              </a:ext>
            </a:extLst>
          </p:cNvPr>
          <p:cNvSpPr>
            <a:spLocks noGrp="1"/>
          </p:cNvSpPr>
          <p:nvPr>
            <p:ph idx="1"/>
          </p:nvPr>
        </p:nvSpPr>
        <p:spPr/>
        <p:txBody>
          <a:bodyPr>
            <a:normAutofit/>
          </a:bodyPr>
          <a:lstStyle/>
          <a:p>
            <a:r>
              <a:rPr lang="en-US" dirty="0"/>
              <a:t>So many.</a:t>
            </a:r>
          </a:p>
          <a:p>
            <a:pPr lvl="1"/>
            <a:endParaRPr lang="en-US" dirty="0"/>
          </a:p>
        </p:txBody>
      </p:sp>
    </p:spTree>
    <p:extLst>
      <p:ext uri="{BB962C8B-B14F-4D97-AF65-F5344CB8AC3E}">
        <p14:creationId xmlns:p14="http://schemas.microsoft.com/office/powerpoint/2010/main" val="218157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822F8C87-7CF2-49CC-E3D2-4685559DD7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22995" y="462673"/>
            <a:ext cx="1167344" cy="1167342"/>
          </a:xfrm>
          <a:prstGeom prst="rect">
            <a:avLst/>
          </a:prstGeom>
        </p:spPr>
      </p:pic>
      <p:sp>
        <p:nvSpPr>
          <p:cNvPr id="11" name="TextBox 10">
            <a:extLst>
              <a:ext uri="{FF2B5EF4-FFF2-40B4-BE49-F238E27FC236}">
                <a16:creationId xmlns:a16="http://schemas.microsoft.com/office/drawing/2014/main" id="{9E8CC6E3-EE59-523A-1AA0-3A3FDFE48907}"/>
              </a:ext>
            </a:extLst>
          </p:cNvPr>
          <p:cNvSpPr txBox="1"/>
          <p:nvPr/>
        </p:nvSpPr>
        <p:spPr>
          <a:xfrm>
            <a:off x="6344765" y="1630015"/>
            <a:ext cx="1923803" cy="338554"/>
          </a:xfrm>
          <a:prstGeom prst="rect">
            <a:avLst/>
          </a:prstGeom>
          <a:noFill/>
        </p:spPr>
        <p:txBody>
          <a:bodyPr wrap="square" rtlCol="0">
            <a:spAutoFit/>
          </a:bodyPr>
          <a:lstStyle/>
          <a:p>
            <a:pPr algn="ctr"/>
            <a:r>
              <a:rPr lang="en-US" sz="1600" b="1" dirty="0">
                <a:latin typeface="Ubuntu" panose="020B0504030602030204" pitchFamily="34" charset="0"/>
              </a:rPr>
              <a:t>Entra ID</a:t>
            </a:r>
          </a:p>
        </p:txBody>
      </p:sp>
      <p:pic>
        <p:nvPicPr>
          <p:cNvPr id="10" name="Graphic 9">
            <a:extLst>
              <a:ext uri="{FF2B5EF4-FFF2-40B4-BE49-F238E27FC236}">
                <a16:creationId xmlns:a16="http://schemas.microsoft.com/office/drawing/2014/main" id="{1744095F-EBC6-274E-487D-634A244477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69739" y="2755089"/>
            <a:ext cx="1167344" cy="1009267"/>
          </a:xfrm>
          <a:prstGeom prst="rect">
            <a:avLst/>
          </a:prstGeom>
        </p:spPr>
      </p:pic>
      <p:sp>
        <p:nvSpPr>
          <p:cNvPr id="14" name="TextBox 13">
            <a:extLst>
              <a:ext uri="{FF2B5EF4-FFF2-40B4-BE49-F238E27FC236}">
                <a16:creationId xmlns:a16="http://schemas.microsoft.com/office/drawing/2014/main" id="{E0FD98FC-BAFC-FC50-C400-DFB2BA47B0BC}"/>
              </a:ext>
            </a:extLst>
          </p:cNvPr>
          <p:cNvSpPr txBox="1"/>
          <p:nvPr/>
        </p:nvSpPr>
        <p:spPr>
          <a:xfrm>
            <a:off x="9003982" y="3764356"/>
            <a:ext cx="2298858" cy="338554"/>
          </a:xfrm>
          <a:prstGeom prst="rect">
            <a:avLst/>
          </a:prstGeom>
          <a:noFill/>
        </p:spPr>
        <p:txBody>
          <a:bodyPr wrap="square" rtlCol="0">
            <a:spAutoFit/>
          </a:bodyPr>
          <a:lstStyle/>
          <a:p>
            <a:pPr algn="ctr"/>
            <a:r>
              <a:rPr lang="en-US" sz="1600" b="1" dirty="0">
                <a:latin typeface="Ubuntu" panose="020B0504030602030204" pitchFamily="34" charset="0"/>
              </a:rPr>
              <a:t>Microsoft Graph API</a:t>
            </a:r>
          </a:p>
        </p:txBody>
      </p:sp>
      <p:grpSp>
        <p:nvGrpSpPr>
          <p:cNvPr id="51" name="Group 50">
            <a:extLst>
              <a:ext uri="{FF2B5EF4-FFF2-40B4-BE49-F238E27FC236}">
                <a16:creationId xmlns:a16="http://schemas.microsoft.com/office/drawing/2014/main" id="{36F7A209-3EFE-6D2C-C638-1BC232E4B77A}"/>
              </a:ext>
            </a:extLst>
          </p:cNvPr>
          <p:cNvGrpSpPr/>
          <p:nvPr/>
        </p:nvGrpSpPr>
        <p:grpSpPr>
          <a:xfrm>
            <a:off x="4354993" y="1328840"/>
            <a:ext cx="2368002" cy="3345264"/>
            <a:chOff x="3773336" y="369427"/>
            <a:chExt cx="2368002" cy="3345264"/>
          </a:xfrm>
        </p:grpSpPr>
        <p:sp>
          <p:nvSpPr>
            <p:cNvPr id="13" name="TextBox 12">
              <a:extLst>
                <a:ext uri="{FF2B5EF4-FFF2-40B4-BE49-F238E27FC236}">
                  <a16:creationId xmlns:a16="http://schemas.microsoft.com/office/drawing/2014/main" id="{A16CC40E-57F3-061C-020B-9CB8265D3F0E}"/>
                </a:ext>
              </a:extLst>
            </p:cNvPr>
            <p:cNvSpPr txBox="1"/>
            <p:nvPr/>
          </p:nvSpPr>
          <p:spPr>
            <a:xfrm rot="18295232">
              <a:off x="3276831" y="2285638"/>
              <a:ext cx="2349427" cy="338554"/>
            </a:xfrm>
            <a:prstGeom prst="rect">
              <a:avLst/>
            </a:prstGeom>
            <a:noFill/>
          </p:spPr>
          <p:txBody>
            <a:bodyPr wrap="square" rtlCol="0">
              <a:spAutoFit/>
            </a:bodyPr>
            <a:lstStyle/>
            <a:p>
              <a:pPr algn="ctr"/>
              <a:r>
                <a:rPr lang="en-US" sz="1600" dirty="0">
                  <a:latin typeface="Ubuntu" panose="020B0504030602030204" pitchFamily="34" charset="0"/>
                </a:rPr>
                <a:t>Request (with Client Id)</a:t>
              </a:r>
            </a:p>
          </p:txBody>
        </p:sp>
        <p:cxnSp>
          <p:nvCxnSpPr>
            <p:cNvPr id="25" name="Straight Arrow Connector 34">
              <a:extLst>
                <a:ext uri="{FF2B5EF4-FFF2-40B4-BE49-F238E27FC236}">
                  <a16:creationId xmlns:a16="http://schemas.microsoft.com/office/drawing/2014/main" id="{292B76AC-AD95-1B59-9339-E3F0B3D6A2E9}"/>
                </a:ext>
              </a:extLst>
            </p:cNvPr>
            <p:cNvCxnSpPr>
              <a:cxnSpLocks/>
            </p:cNvCxnSpPr>
            <p:nvPr/>
          </p:nvCxnSpPr>
          <p:spPr>
            <a:xfrm flipH="1">
              <a:off x="3773336" y="369427"/>
              <a:ext cx="2368002" cy="3345264"/>
            </a:xfrm>
            <a:prstGeom prst="straightConnector1">
              <a:avLst/>
            </a:prstGeom>
            <a:ln w="25400">
              <a:solidFill>
                <a:schemeClr val="accent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4" name="Graphic 3">
            <a:extLst>
              <a:ext uri="{FF2B5EF4-FFF2-40B4-BE49-F238E27FC236}">
                <a16:creationId xmlns:a16="http://schemas.microsoft.com/office/drawing/2014/main" id="{4C448878-5C1B-6053-79D4-9C32C05F8E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32109" y="4733817"/>
            <a:ext cx="991074" cy="991074"/>
          </a:xfrm>
          <a:prstGeom prst="rect">
            <a:avLst/>
          </a:prstGeom>
        </p:spPr>
      </p:pic>
      <p:sp>
        <p:nvSpPr>
          <p:cNvPr id="12" name="TextBox 11">
            <a:extLst>
              <a:ext uri="{FF2B5EF4-FFF2-40B4-BE49-F238E27FC236}">
                <a16:creationId xmlns:a16="http://schemas.microsoft.com/office/drawing/2014/main" id="{3029DDB7-0E8F-0D52-EA75-D24D9CA83684}"/>
              </a:ext>
            </a:extLst>
          </p:cNvPr>
          <p:cNvSpPr txBox="1"/>
          <p:nvPr/>
        </p:nvSpPr>
        <p:spPr>
          <a:xfrm>
            <a:off x="4101805" y="5733988"/>
            <a:ext cx="651682" cy="338554"/>
          </a:xfrm>
          <a:prstGeom prst="rect">
            <a:avLst/>
          </a:prstGeom>
          <a:noFill/>
        </p:spPr>
        <p:txBody>
          <a:bodyPr wrap="square" rtlCol="0">
            <a:spAutoFit/>
          </a:bodyPr>
          <a:lstStyle/>
          <a:p>
            <a:pPr algn="ctr"/>
            <a:r>
              <a:rPr lang="en-US" sz="1600" b="1" dirty="0">
                <a:latin typeface="Ubuntu" panose="020B0504030602030204" pitchFamily="34" charset="0"/>
              </a:rPr>
              <a:t>User</a:t>
            </a:r>
          </a:p>
        </p:txBody>
      </p:sp>
      <p:pic>
        <p:nvPicPr>
          <p:cNvPr id="34" name="Graphic 7">
            <a:extLst>
              <a:ext uri="{FF2B5EF4-FFF2-40B4-BE49-F238E27FC236}">
                <a16:creationId xmlns:a16="http://schemas.microsoft.com/office/drawing/2014/main" id="{ABA567C2-C15E-77BE-5603-F9D8C2A9DA2E}"/>
              </a:ext>
            </a:extLst>
          </p:cNvPr>
          <p:cNvPicPr>
            <a:picLocks noChangeAspect="1"/>
          </p:cNvPicPr>
          <p:nvPr/>
        </p:nvPicPr>
        <p:blipFill>
          <a:blip r:embed="rId9"/>
          <a:srcRect/>
          <a:stretch/>
        </p:blipFill>
        <p:spPr>
          <a:xfrm>
            <a:off x="4436195" y="5252589"/>
            <a:ext cx="634581" cy="634581"/>
          </a:xfrm>
          <a:prstGeom prst="rect">
            <a:avLst/>
          </a:prstGeom>
        </p:spPr>
      </p:pic>
      <p:grpSp>
        <p:nvGrpSpPr>
          <p:cNvPr id="71" name="Group 70">
            <a:extLst>
              <a:ext uri="{FF2B5EF4-FFF2-40B4-BE49-F238E27FC236}">
                <a16:creationId xmlns:a16="http://schemas.microsoft.com/office/drawing/2014/main" id="{8F03DF21-5766-F5A5-7835-B11DBA40C6EC}"/>
              </a:ext>
            </a:extLst>
          </p:cNvPr>
          <p:cNvGrpSpPr/>
          <p:nvPr/>
        </p:nvGrpSpPr>
        <p:grpSpPr>
          <a:xfrm>
            <a:off x="4571390" y="1495177"/>
            <a:ext cx="2315799" cy="3193325"/>
            <a:chOff x="4571390" y="1495177"/>
            <a:chExt cx="2315799" cy="3193325"/>
          </a:xfrm>
        </p:grpSpPr>
        <p:cxnSp>
          <p:nvCxnSpPr>
            <p:cNvPr id="31" name="Straight Arrow Connector 34">
              <a:extLst>
                <a:ext uri="{FF2B5EF4-FFF2-40B4-BE49-F238E27FC236}">
                  <a16:creationId xmlns:a16="http://schemas.microsoft.com/office/drawing/2014/main" id="{E9EB82A2-3AB6-2C93-489F-D415884851D9}"/>
                </a:ext>
              </a:extLst>
            </p:cNvPr>
            <p:cNvCxnSpPr>
              <a:cxnSpLocks/>
            </p:cNvCxnSpPr>
            <p:nvPr/>
          </p:nvCxnSpPr>
          <p:spPr>
            <a:xfrm flipH="1">
              <a:off x="4571390" y="1495177"/>
              <a:ext cx="2253179" cy="3193325"/>
            </a:xfrm>
            <a:prstGeom prst="straightConnector1">
              <a:avLst/>
            </a:prstGeom>
            <a:ln w="25400">
              <a:solidFill>
                <a:schemeClr val="accent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F6B24D0-E9EB-5515-AD08-9AAB23E7F2B3}"/>
                </a:ext>
              </a:extLst>
            </p:cNvPr>
            <p:cNvSpPr txBox="1"/>
            <p:nvPr/>
          </p:nvSpPr>
          <p:spPr>
            <a:xfrm rot="18277213">
              <a:off x="5635385" y="2337444"/>
              <a:ext cx="1672611" cy="830997"/>
            </a:xfrm>
            <a:prstGeom prst="rect">
              <a:avLst/>
            </a:prstGeom>
            <a:noFill/>
          </p:spPr>
          <p:txBody>
            <a:bodyPr wrap="square" rtlCol="0">
              <a:spAutoFit/>
            </a:bodyPr>
            <a:lstStyle/>
            <a:p>
              <a:pPr algn="ctr"/>
              <a:r>
                <a:rPr lang="en-US" sz="1600" dirty="0">
                  <a:latin typeface="Ubuntu" panose="020B0504030602030204" pitchFamily="34" charset="0"/>
                </a:rPr>
                <a:t>1. Consent</a:t>
              </a:r>
            </a:p>
            <a:p>
              <a:pPr algn="ctr"/>
              <a:r>
                <a:rPr lang="en-US" sz="1600" dirty="0">
                  <a:latin typeface="Ubuntu" panose="020B0504030602030204" pitchFamily="34" charset="0"/>
                </a:rPr>
                <a:t>2. Login</a:t>
              </a:r>
              <a:br>
                <a:rPr lang="en-US" sz="1600" dirty="0">
                  <a:latin typeface="Ubuntu" panose="020B0504030602030204" pitchFamily="34" charset="0"/>
                </a:rPr>
              </a:br>
              <a:r>
                <a:rPr lang="en-US" sz="1600" dirty="0">
                  <a:latin typeface="Ubuntu" panose="020B0504030602030204" pitchFamily="34" charset="0"/>
                </a:rPr>
                <a:t>3. Token</a:t>
              </a:r>
            </a:p>
          </p:txBody>
        </p:sp>
      </p:grpSp>
      <p:grpSp>
        <p:nvGrpSpPr>
          <p:cNvPr id="53" name="Group 52">
            <a:extLst>
              <a:ext uri="{FF2B5EF4-FFF2-40B4-BE49-F238E27FC236}">
                <a16:creationId xmlns:a16="http://schemas.microsoft.com/office/drawing/2014/main" id="{864D7A25-9A2E-48EF-50B6-4F79B5E5C2EC}"/>
              </a:ext>
            </a:extLst>
          </p:cNvPr>
          <p:cNvGrpSpPr/>
          <p:nvPr/>
        </p:nvGrpSpPr>
        <p:grpSpPr>
          <a:xfrm>
            <a:off x="4753486" y="3387523"/>
            <a:ext cx="4816253" cy="1865066"/>
            <a:chOff x="3897397" y="3258186"/>
            <a:chExt cx="4816253" cy="1865066"/>
          </a:xfrm>
        </p:grpSpPr>
        <p:cxnSp>
          <p:nvCxnSpPr>
            <p:cNvPr id="19" name="Straight Arrow Connector 34">
              <a:extLst>
                <a:ext uri="{FF2B5EF4-FFF2-40B4-BE49-F238E27FC236}">
                  <a16:creationId xmlns:a16="http://schemas.microsoft.com/office/drawing/2014/main" id="{CEDCDB32-4866-D235-5C02-52BE9CFF1545}"/>
                </a:ext>
              </a:extLst>
            </p:cNvPr>
            <p:cNvCxnSpPr>
              <a:cxnSpLocks/>
              <a:stCxn id="34" idx="0"/>
            </p:cNvCxnSpPr>
            <p:nvPr/>
          </p:nvCxnSpPr>
          <p:spPr>
            <a:xfrm flipV="1">
              <a:off x="3897397" y="3258186"/>
              <a:ext cx="4816253" cy="1865066"/>
            </a:xfrm>
            <a:prstGeom prst="straightConnector1">
              <a:avLst/>
            </a:prstGeom>
            <a:ln w="2540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7E12E8D-BF49-DF39-03B1-82BA676D0FF8}"/>
                </a:ext>
              </a:extLst>
            </p:cNvPr>
            <p:cNvSpPr txBox="1"/>
            <p:nvPr/>
          </p:nvSpPr>
          <p:spPr>
            <a:xfrm rot="20373249">
              <a:off x="5163591" y="3910703"/>
              <a:ext cx="1923803" cy="338554"/>
            </a:xfrm>
            <a:prstGeom prst="rect">
              <a:avLst/>
            </a:prstGeom>
            <a:noFill/>
          </p:spPr>
          <p:txBody>
            <a:bodyPr wrap="square" rtlCol="0">
              <a:spAutoFit/>
            </a:bodyPr>
            <a:lstStyle/>
            <a:p>
              <a:pPr algn="ctr"/>
              <a:r>
                <a:rPr lang="en-US" sz="1600" dirty="0">
                  <a:latin typeface="Ubuntu" panose="020B0504030602030204" pitchFamily="34" charset="0"/>
                </a:rPr>
                <a:t>Access Token</a:t>
              </a:r>
            </a:p>
          </p:txBody>
        </p:sp>
      </p:grpSp>
      <p:pic>
        <p:nvPicPr>
          <p:cNvPr id="55" name="Graphic 54">
            <a:extLst>
              <a:ext uri="{FF2B5EF4-FFF2-40B4-BE49-F238E27FC236}">
                <a16:creationId xmlns:a16="http://schemas.microsoft.com/office/drawing/2014/main" id="{FAE19A9D-35F4-85A1-12FC-EAF3070A77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28653" y="2048798"/>
            <a:ext cx="1075759" cy="1075759"/>
          </a:xfrm>
          <a:prstGeom prst="rect">
            <a:avLst/>
          </a:prstGeom>
        </p:spPr>
      </p:pic>
      <p:sp>
        <p:nvSpPr>
          <p:cNvPr id="56" name="TextBox 55">
            <a:extLst>
              <a:ext uri="{FF2B5EF4-FFF2-40B4-BE49-F238E27FC236}">
                <a16:creationId xmlns:a16="http://schemas.microsoft.com/office/drawing/2014/main" id="{EA46352E-E425-722B-AE0C-10F775DE1B2C}"/>
              </a:ext>
            </a:extLst>
          </p:cNvPr>
          <p:cNvSpPr txBox="1"/>
          <p:nvPr/>
        </p:nvSpPr>
        <p:spPr>
          <a:xfrm>
            <a:off x="836803" y="3048969"/>
            <a:ext cx="1923803" cy="338554"/>
          </a:xfrm>
          <a:prstGeom prst="rect">
            <a:avLst/>
          </a:prstGeom>
          <a:noFill/>
        </p:spPr>
        <p:txBody>
          <a:bodyPr wrap="square" rtlCol="0">
            <a:spAutoFit/>
          </a:bodyPr>
          <a:lstStyle/>
          <a:p>
            <a:pPr algn="ctr"/>
            <a:r>
              <a:rPr lang="en-US" sz="1600" b="1" dirty="0">
                <a:latin typeface="Ubuntu" panose="020B0504030602030204" pitchFamily="34" charset="0"/>
              </a:rPr>
              <a:t>App Registration</a:t>
            </a:r>
          </a:p>
        </p:txBody>
      </p:sp>
      <p:grpSp>
        <p:nvGrpSpPr>
          <p:cNvPr id="70" name="Group 69">
            <a:extLst>
              <a:ext uri="{FF2B5EF4-FFF2-40B4-BE49-F238E27FC236}">
                <a16:creationId xmlns:a16="http://schemas.microsoft.com/office/drawing/2014/main" id="{581D883A-5D22-1223-C9D3-9C8C14B26757}"/>
              </a:ext>
            </a:extLst>
          </p:cNvPr>
          <p:cNvGrpSpPr/>
          <p:nvPr/>
        </p:nvGrpSpPr>
        <p:grpSpPr>
          <a:xfrm>
            <a:off x="2114964" y="3429000"/>
            <a:ext cx="1760357" cy="2002316"/>
            <a:chOff x="2114964" y="3429000"/>
            <a:chExt cx="1760357" cy="2002316"/>
          </a:xfrm>
        </p:grpSpPr>
        <p:cxnSp>
          <p:nvCxnSpPr>
            <p:cNvPr id="58" name="Straight Arrow Connector 34">
              <a:extLst>
                <a:ext uri="{FF2B5EF4-FFF2-40B4-BE49-F238E27FC236}">
                  <a16:creationId xmlns:a16="http://schemas.microsoft.com/office/drawing/2014/main" id="{08190F0E-5FA2-F822-6DEC-3568B9B5383F}"/>
                </a:ext>
              </a:extLst>
            </p:cNvPr>
            <p:cNvCxnSpPr>
              <a:cxnSpLocks/>
            </p:cNvCxnSpPr>
            <p:nvPr/>
          </p:nvCxnSpPr>
          <p:spPr>
            <a:xfrm flipH="1" flipV="1">
              <a:off x="2114964" y="3429000"/>
              <a:ext cx="1760357" cy="2002316"/>
            </a:xfrm>
            <a:prstGeom prst="straightConnector1">
              <a:avLst/>
            </a:prstGeom>
            <a:ln w="25400">
              <a:solidFill>
                <a:schemeClr val="accent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42349743-281F-ED2A-D581-22683F9CC3F6}"/>
                </a:ext>
              </a:extLst>
            </p:cNvPr>
            <p:cNvSpPr txBox="1"/>
            <p:nvPr/>
          </p:nvSpPr>
          <p:spPr>
            <a:xfrm rot="2937684">
              <a:off x="2451190" y="4189093"/>
              <a:ext cx="1451298" cy="338554"/>
            </a:xfrm>
            <a:prstGeom prst="rect">
              <a:avLst/>
            </a:prstGeom>
            <a:noFill/>
          </p:spPr>
          <p:txBody>
            <a:bodyPr wrap="square" rtlCol="0">
              <a:spAutoFit/>
            </a:bodyPr>
            <a:lstStyle/>
            <a:p>
              <a:pPr algn="ctr"/>
              <a:r>
                <a:rPr lang="en-US" sz="1600" dirty="0">
                  <a:latin typeface="Ubuntu" panose="020B0504030602030204" pitchFamily="34" charset="0"/>
                </a:rPr>
                <a:t>Get Client Id</a:t>
              </a:r>
            </a:p>
          </p:txBody>
        </p:sp>
      </p:grpSp>
      <p:sp>
        <p:nvSpPr>
          <p:cNvPr id="73" name="TextBox 72">
            <a:extLst>
              <a:ext uri="{FF2B5EF4-FFF2-40B4-BE49-F238E27FC236}">
                <a16:creationId xmlns:a16="http://schemas.microsoft.com/office/drawing/2014/main" id="{09FF8861-8174-ACA9-D6E9-9C78EE0020C5}"/>
              </a:ext>
            </a:extLst>
          </p:cNvPr>
          <p:cNvSpPr txBox="1"/>
          <p:nvPr/>
        </p:nvSpPr>
        <p:spPr>
          <a:xfrm>
            <a:off x="4960196" y="5518544"/>
            <a:ext cx="4816253" cy="430887"/>
          </a:xfrm>
          <a:prstGeom prst="rect">
            <a:avLst/>
          </a:prstGeom>
          <a:noFill/>
        </p:spPr>
        <p:txBody>
          <a:bodyPr wrap="square">
            <a:spAutoFit/>
          </a:bodyPr>
          <a:lstStyle/>
          <a:p>
            <a:r>
              <a:rPr lang="en-US" sz="1100" b="0" i="0" dirty="0">
                <a:effectLst/>
                <a:highlight>
                  <a:srgbClr val="FFFFFF"/>
                </a:highlight>
                <a:latin typeface="Ubuntu" panose="020B0504030602030204" pitchFamily="34" charset="0"/>
              </a:rPr>
              <a:t>Azure PowerShell</a:t>
            </a:r>
            <a:br>
              <a:rPr lang="en-US" sz="1100" b="0" i="0" dirty="0">
                <a:effectLst/>
                <a:highlight>
                  <a:srgbClr val="FFFFFF"/>
                </a:highlight>
                <a:latin typeface="Ubuntu" panose="020B0504030602030204" pitchFamily="34" charset="0"/>
              </a:rPr>
            </a:br>
            <a:r>
              <a:rPr lang="en-US" sz="1100" b="0" i="0" dirty="0">
                <a:effectLst/>
                <a:highlight>
                  <a:srgbClr val="FFFFFF"/>
                </a:highlight>
                <a:latin typeface="Ubuntu" panose="020B0504030602030204" pitchFamily="34" charset="0"/>
              </a:rPr>
              <a:t>1950a258-227b-4e31-a9cf-717495945fc2</a:t>
            </a:r>
            <a:endParaRPr lang="en-US" sz="1100" dirty="0">
              <a:latin typeface="Ubuntu" panose="020B0504030602030204" pitchFamily="34" charset="0"/>
            </a:endParaRPr>
          </a:p>
        </p:txBody>
      </p:sp>
    </p:spTree>
    <p:extLst>
      <p:ext uri="{BB962C8B-B14F-4D97-AF65-F5344CB8AC3E}">
        <p14:creationId xmlns:p14="http://schemas.microsoft.com/office/powerpoint/2010/main" val="814201197"/>
      </p:ext>
    </p:extLst>
  </p:cSld>
  <p:clrMapOvr>
    <a:masterClrMapping/>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fade">
                                      <p:cBhvr>
                                        <p:cTn id="47" dur="500"/>
                                        <p:tgtEl>
                                          <p:spTgt spid="7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fade">
                                      <p:cBhvr>
                                        <p:cTn id="6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2" grpId="0"/>
      <p:bldP spid="56" grpId="0"/>
      <p:bldP spid="7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822F8C87-7CF2-49CC-E3D2-4685559DD7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2328" y="2544568"/>
            <a:ext cx="1167344" cy="1167342"/>
          </a:xfrm>
          <a:prstGeom prst="rect">
            <a:avLst/>
          </a:prstGeom>
        </p:spPr>
      </p:pic>
      <p:sp>
        <p:nvSpPr>
          <p:cNvPr id="11" name="TextBox 10">
            <a:extLst>
              <a:ext uri="{FF2B5EF4-FFF2-40B4-BE49-F238E27FC236}">
                <a16:creationId xmlns:a16="http://schemas.microsoft.com/office/drawing/2014/main" id="{9E8CC6E3-EE59-523A-1AA0-3A3FDFE48907}"/>
              </a:ext>
            </a:extLst>
          </p:cNvPr>
          <p:cNvSpPr txBox="1"/>
          <p:nvPr/>
        </p:nvSpPr>
        <p:spPr>
          <a:xfrm>
            <a:off x="4763429" y="3711910"/>
            <a:ext cx="2665142" cy="338554"/>
          </a:xfrm>
          <a:prstGeom prst="rect">
            <a:avLst/>
          </a:prstGeom>
          <a:noFill/>
        </p:spPr>
        <p:txBody>
          <a:bodyPr wrap="square" rtlCol="0">
            <a:spAutoFit/>
          </a:bodyPr>
          <a:lstStyle/>
          <a:p>
            <a:pPr algn="ctr"/>
            <a:r>
              <a:rPr lang="en-US" sz="1600" b="1" dirty="0">
                <a:latin typeface="Ubuntu" panose="020B0504030602030204" pitchFamily="34" charset="0"/>
              </a:rPr>
              <a:t>Authorization Server</a:t>
            </a:r>
          </a:p>
        </p:txBody>
      </p:sp>
      <p:pic>
        <p:nvPicPr>
          <p:cNvPr id="10" name="Graphic 9">
            <a:extLst>
              <a:ext uri="{FF2B5EF4-FFF2-40B4-BE49-F238E27FC236}">
                <a16:creationId xmlns:a16="http://schemas.microsoft.com/office/drawing/2014/main" id="{1744095F-EBC6-274E-487D-634A244477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65529" y="2713612"/>
            <a:ext cx="1167344" cy="1009267"/>
          </a:xfrm>
          <a:prstGeom prst="rect">
            <a:avLst/>
          </a:prstGeom>
        </p:spPr>
      </p:pic>
      <p:sp>
        <p:nvSpPr>
          <p:cNvPr id="14" name="TextBox 13">
            <a:extLst>
              <a:ext uri="{FF2B5EF4-FFF2-40B4-BE49-F238E27FC236}">
                <a16:creationId xmlns:a16="http://schemas.microsoft.com/office/drawing/2014/main" id="{E0FD98FC-BAFC-FC50-C400-DFB2BA47B0BC}"/>
              </a:ext>
            </a:extLst>
          </p:cNvPr>
          <p:cNvSpPr txBox="1"/>
          <p:nvPr/>
        </p:nvSpPr>
        <p:spPr>
          <a:xfrm>
            <a:off x="8199772" y="3722879"/>
            <a:ext cx="2298858" cy="338554"/>
          </a:xfrm>
          <a:prstGeom prst="rect">
            <a:avLst/>
          </a:prstGeom>
          <a:noFill/>
        </p:spPr>
        <p:txBody>
          <a:bodyPr wrap="square" rtlCol="0">
            <a:spAutoFit/>
          </a:bodyPr>
          <a:lstStyle/>
          <a:p>
            <a:pPr algn="ctr"/>
            <a:r>
              <a:rPr lang="en-US" sz="1600" b="1" dirty="0">
                <a:latin typeface="Ubuntu" panose="020B0504030602030204" pitchFamily="34" charset="0"/>
              </a:rPr>
              <a:t>Resource Server</a:t>
            </a:r>
          </a:p>
        </p:txBody>
      </p:sp>
      <p:pic>
        <p:nvPicPr>
          <p:cNvPr id="4" name="Graphic 3">
            <a:extLst>
              <a:ext uri="{FF2B5EF4-FFF2-40B4-BE49-F238E27FC236}">
                <a16:creationId xmlns:a16="http://schemas.microsoft.com/office/drawing/2014/main" id="{4C448878-5C1B-6053-79D4-9C32C05F8E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26666" y="4558622"/>
            <a:ext cx="991074" cy="991074"/>
          </a:xfrm>
          <a:prstGeom prst="rect">
            <a:avLst/>
          </a:prstGeom>
        </p:spPr>
      </p:pic>
      <p:sp>
        <p:nvSpPr>
          <p:cNvPr id="12" name="TextBox 11">
            <a:extLst>
              <a:ext uri="{FF2B5EF4-FFF2-40B4-BE49-F238E27FC236}">
                <a16:creationId xmlns:a16="http://schemas.microsoft.com/office/drawing/2014/main" id="{3029DDB7-0E8F-0D52-EA75-D24D9CA83684}"/>
              </a:ext>
            </a:extLst>
          </p:cNvPr>
          <p:cNvSpPr txBox="1"/>
          <p:nvPr/>
        </p:nvSpPr>
        <p:spPr>
          <a:xfrm>
            <a:off x="5373283" y="5549696"/>
            <a:ext cx="1314938" cy="584775"/>
          </a:xfrm>
          <a:prstGeom prst="rect">
            <a:avLst/>
          </a:prstGeom>
          <a:noFill/>
        </p:spPr>
        <p:txBody>
          <a:bodyPr wrap="square" rtlCol="0">
            <a:spAutoFit/>
          </a:bodyPr>
          <a:lstStyle/>
          <a:p>
            <a:pPr algn="ctr"/>
            <a:r>
              <a:rPr lang="en-US" sz="1600" b="1" dirty="0">
                <a:latin typeface="Ubuntu" panose="020B0504030602030204" pitchFamily="34" charset="0"/>
              </a:rPr>
              <a:t>Resource Owner</a:t>
            </a:r>
          </a:p>
        </p:txBody>
      </p:sp>
      <p:pic>
        <p:nvPicPr>
          <p:cNvPr id="55" name="Graphic 54">
            <a:extLst>
              <a:ext uri="{FF2B5EF4-FFF2-40B4-BE49-F238E27FC236}">
                <a16:creationId xmlns:a16="http://schemas.microsoft.com/office/drawing/2014/main" id="{FAE19A9D-35F4-85A1-12FC-EAF3070A775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60277" y="2759637"/>
            <a:ext cx="1075759" cy="1075759"/>
          </a:xfrm>
          <a:prstGeom prst="rect">
            <a:avLst/>
          </a:prstGeom>
        </p:spPr>
      </p:pic>
      <p:sp>
        <p:nvSpPr>
          <p:cNvPr id="56" name="TextBox 55">
            <a:extLst>
              <a:ext uri="{FF2B5EF4-FFF2-40B4-BE49-F238E27FC236}">
                <a16:creationId xmlns:a16="http://schemas.microsoft.com/office/drawing/2014/main" id="{EA46352E-E425-722B-AE0C-10F775DE1B2C}"/>
              </a:ext>
            </a:extLst>
          </p:cNvPr>
          <p:cNvSpPr txBox="1"/>
          <p:nvPr/>
        </p:nvSpPr>
        <p:spPr>
          <a:xfrm>
            <a:off x="2068427" y="3759808"/>
            <a:ext cx="1923803" cy="338554"/>
          </a:xfrm>
          <a:prstGeom prst="rect">
            <a:avLst/>
          </a:prstGeom>
          <a:noFill/>
        </p:spPr>
        <p:txBody>
          <a:bodyPr wrap="square" rtlCol="0">
            <a:spAutoFit/>
          </a:bodyPr>
          <a:lstStyle/>
          <a:p>
            <a:pPr algn="ctr"/>
            <a:r>
              <a:rPr lang="en-US" sz="1600" b="1" dirty="0">
                <a:latin typeface="Ubuntu" panose="020B0504030602030204" pitchFamily="34" charset="0"/>
              </a:rPr>
              <a:t>Client</a:t>
            </a:r>
          </a:p>
        </p:txBody>
      </p:sp>
      <p:sp>
        <p:nvSpPr>
          <p:cNvPr id="2" name="Title 1">
            <a:extLst>
              <a:ext uri="{FF2B5EF4-FFF2-40B4-BE49-F238E27FC236}">
                <a16:creationId xmlns:a16="http://schemas.microsoft.com/office/drawing/2014/main" id="{56E7D1E7-8423-7475-B7E0-B7407807AC1D}"/>
              </a:ext>
            </a:extLst>
          </p:cNvPr>
          <p:cNvSpPr>
            <a:spLocks noGrp="1"/>
          </p:cNvSpPr>
          <p:nvPr>
            <p:ph type="title"/>
          </p:nvPr>
        </p:nvSpPr>
        <p:spPr>
          <a:xfrm>
            <a:off x="838200" y="365125"/>
            <a:ext cx="9733280" cy="1325563"/>
          </a:xfrm>
        </p:spPr>
        <p:txBody>
          <a:bodyPr/>
          <a:lstStyle/>
          <a:p>
            <a:r>
              <a:rPr lang="en-US" dirty="0"/>
              <a:t>OAuth 2.0</a:t>
            </a:r>
          </a:p>
        </p:txBody>
      </p:sp>
    </p:spTree>
    <p:extLst>
      <p:ext uri="{BB962C8B-B14F-4D97-AF65-F5344CB8AC3E}">
        <p14:creationId xmlns:p14="http://schemas.microsoft.com/office/powerpoint/2010/main" val="25912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C7E7F-84C7-3D1F-FE42-E1686DD969EA}"/>
              </a:ext>
            </a:extLst>
          </p:cNvPr>
          <p:cNvSpPr>
            <a:spLocks noGrp="1"/>
          </p:cNvSpPr>
          <p:nvPr>
            <p:ph type="title"/>
          </p:nvPr>
        </p:nvSpPr>
        <p:spPr/>
        <p:txBody>
          <a:bodyPr>
            <a:normAutofit/>
          </a:bodyPr>
          <a:lstStyle/>
          <a:p>
            <a:r>
              <a:rPr lang="en-US" dirty="0"/>
              <a:t>Azure APIs (OAuth Resources)</a:t>
            </a:r>
          </a:p>
        </p:txBody>
      </p:sp>
      <p:sp>
        <p:nvSpPr>
          <p:cNvPr id="3" name="Content Placeholder 2">
            <a:extLst>
              <a:ext uri="{FF2B5EF4-FFF2-40B4-BE49-F238E27FC236}">
                <a16:creationId xmlns:a16="http://schemas.microsoft.com/office/drawing/2014/main" id="{C7963831-17A7-C98B-5491-8523FE65484A}"/>
              </a:ext>
            </a:extLst>
          </p:cNvPr>
          <p:cNvSpPr>
            <a:spLocks noGrp="1"/>
          </p:cNvSpPr>
          <p:nvPr>
            <p:ph idx="1"/>
          </p:nvPr>
        </p:nvSpPr>
        <p:spPr/>
        <p:txBody>
          <a:bodyPr>
            <a:normAutofit fontScale="92500" lnSpcReduction="20000"/>
          </a:bodyPr>
          <a:lstStyle/>
          <a:p>
            <a:r>
              <a:rPr lang="en-US" dirty="0"/>
              <a:t>Represented by GUIDs</a:t>
            </a:r>
          </a:p>
          <a:p>
            <a:pPr lvl="1"/>
            <a:r>
              <a:rPr lang="en-US" dirty="0"/>
              <a:t>Can have URLs too</a:t>
            </a:r>
          </a:p>
          <a:p>
            <a:pPr marL="0" indent="0">
              <a:buNone/>
            </a:pPr>
            <a:endParaRPr lang="en-US" dirty="0"/>
          </a:p>
          <a:p>
            <a:r>
              <a:rPr lang="en-US" dirty="0"/>
              <a:t>Microsoft Graph</a:t>
            </a:r>
          </a:p>
          <a:p>
            <a:pPr lvl="1"/>
            <a:r>
              <a:rPr lang="en-US" dirty="0"/>
              <a:t>https://</a:t>
            </a:r>
            <a:r>
              <a:rPr lang="en-US" dirty="0" err="1"/>
              <a:t>graph.microsoft.com</a:t>
            </a:r>
            <a:r>
              <a:rPr lang="en-US" dirty="0"/>
              <a:t>/</a:t>
            </a:r>
          </a:p>
          <a:p>
            <a:pPr lvl="1"/>
            <a:r>
              <a:rPr lang="en-US" dirty="0"/>
              <a:t>00000003-0000-0000-c000-000000000000</a:t>
            </a:r>
          </a:p>
          <a:p>
            <a:r>
              <a:rPr lang="en-US" dirty="0"/>
              <a:t>Azure Resource Manager</a:t>
            </a:r>
          </a:p>
          <a:p>
            <a:pPr lvl="1"/>
            <a:r>
              <a:rPr lang="en-US" dirty="0"/>
              <a:t>https</a:t>
            </a:r>
            <a:r>
              <a:rPr lang="en-US" dirty="0">
                <a:effectLst/>
                <a:latin typeface="inherit"/>
              </a:rPr>
              <a:t>://</a:t>
            </a:r>
            <a:r>
              <a:rPr lang="en-US" dirty="0" err="1">
                <a:effectLst/>
                <a:latin typeface="inherit"/>
              </a:rPr>
              <a:t>management.azure.com</a:t>
            </a:r>
            <a:r>
              <a:rPr lang="en-US" dirty="0">
                <a:effectLst/>
                <a:latin typeface="inherit"/>
              </a:rPr>
              <a:t>/</a:t>
            </a:r>
            <a:endParaRPr lang="en-US" dirty="0"/>
          </a:p>
          <a:p>
            <a:r>
              <a:rPr lang="en-US" dirty="0"/>
              <a:t>Azure DevOps</a:t>
            </a:r>
          </a:p>
          <a:p>
            <a:pPr lvl="1"/>
            <a:r>
              <a:rPr lang="en-US" dirty="0"/>
              <a:t>499b84ac-1321-427f-aa17-267ca6975798</a:t>
            </a:r>
          </a:p>
        </p:txBody>
      </p:sp>
    </p:spTree>
    <p:extLst>
      <p:ext uri="{BB962C8B-B14F-4D97-AF65-F5344CB8AC3E}">
        <p14:creationId xmlns:p14="http://schemas.microsoft.com/office/powerpoint/2010/main" val="180749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C7E7F-84C7-3D1F-FE42-E1686DD969EA}"/>
              </a:ext>
            </a:extLst>
          </p:cNvPr>
          <p:cNvSpPr>
            <a:spLocks noGrp="1"/>
          </p:cNvSpPr>
          <p:nvPr>
            <p:ph type="title"/>
          </p:nvPr>
        </p:nvSpPr>
        <p:spPr/>
        <p:txBody>
          <a:bodyPr/>
          <a:lstStyle/>
          <a:p>
            <a:r>
              <a:rPr lang="en-US" dirty="0"/>
              <a:t>Well-known Applications</a:t>
            </a:r>
          </a:p>
        </p:txBody>
      </p:sp>
      <p:sp>
        <p:nvSpPr>
          <p:cNvPr id="3" name="Content Placeholder 2">
            <a:extLst>
              <a:ext uri="{FF2B5EF4-FFF2-40B4-BE49-F238E27FC236}">
                <a16:creationId xmlns:a16="http://schemas.microsoft.com/office/drawing/2014/main" id="{C7963831-17A7-C98B-5491-8523FE65484A}"/>
              </a:ext>
            </a:extLst>
          </p:cNvPr>
          <p:cNvSpPr>
            <a:spLocks noGrp="1"/>
          </p:cNvSpPr>
          <p:nvPr>
            <p:ph idx="1"/>
          </p:nvPr>
        </p:nvSpPr>
        <p:spPr/>
        <p:txBody>
          <a:bodyPr>
            <a:normAutofit fontScale="92500" lnSpcReduction="20000"/>
          </a:bodyPr>
          <a:lstStyle/>
          <a:p>
            <a:r>
              <a:rPr lang="en-US" dirty="0"/>
              <a:t>Represented by GUIDs</a:t>
            </a:r>
          </a:p>
          <a:p>
            <a:r>
              <a:rPr lang="en-US" dirty="0"/>
              <a:t>Useful for log monitoring</a:t>
            </a:r>
          </a:p>
          <a:p>
            <a:endParaRPr lang="en-US" dirty="0"/>
          </a:p>
          <a:p>
            <a:r>
              <a:rPr lang="en-US" dirty="0"/>
              <a:t>Azure PowerShell</a:t>
            </a:r>
          </a:p>
          <a:p>
            <a:pPr lvl="1"/>
            <a:r>
              <a:rPr lang="en-US" dirty="0"/>
              <a:t>1950a258-227b-4e31-a9cf-717495945fc2</a:t>
            </a:r>
          </a:p>
          <a:p>
            <a:r>
              <a:rPr lang="en-US" dirty="0"/>
              <a:t>Azure CLI</a:t>
            </a:r>
          </a:p>
          <a:p>
            <a:pPr lvl="1"/>
            <a:r>
              <a:rPr lang="en-US" dirty="0"/>
              <a:t>04b07795-8ddb-461a-bbee-02f9e1bf7b46</a:t>
            </a:r>
          </a:p>
          <a:p>
            <a:r>
              <a:rPr lang="en-US" dirty="0"/>
              <a:t>Azure Portal</a:t>
            </a:r>
          </a:p>
          <a:p>
            <a:pPr lvl="1"/>
            <a:r>
              <a:rPr lang="en-US" dirty="0"/>
              <a:t>c44b4083-3bb0-49c1-b47d-974e53cbdf3c</a:t>
            </a:r>
          </a:p>
          <a:p>
            <a:pPr lvl="2"/>
            <a:endParaRPr lang="en-US" dirty="0"/>
          </a:p>
        </p:txBody>
      </p:sp>
      <p:sp>
        <p:nvSpPr>
          <p:cNvPr id="4" name="TextBox 3">
            <a:extLst>
              <a:ext uri="{FF2B5EF4-FFF2-40B4-BE49-F238E27FC236}">
                <a16:creationId xmlns:a16="http://schemas.microsoft.com/office/drawing/2014/main" id="{42E384F8-3D3E-2AD2-A460-E58A348FD5FE}"/>
              </a:ext>
            </a:extLst>
          </p:cNvPr>
          <p:cNvSpPr txBox="1"/>
          <p:nvPr/>
        </p:nvSpPr>
        <p:spPr>
          <a:xfrm>
            <a:off x="72040" y="6231265"/>
            <a:ext cx="7485532" cy="523220"/>
          </a:xfrm>
          <a:prstGeom prst="rect">
            <a:avLst/>
          </a:prstGeom>
          <a:noFill/>
        </p:spPr>
        <p:txBody>
          <a:bodyPr wrap="square" rtlCol="0">
            <a:spAutoFit/>
          </a:bodyPr>
          <a:lstStyle/>
          <a:p>
            <a:r>
              <a:rPr lang="sv-SE" sz="1600" dirty="0" err="1">
                <a:solidFill>
                  <a:schemeClr val="tx1">
                    <a:lumMod val="50000"/>
                    <a:lumOff val="50000"/>
                  </a:schemeClr>
                </a:solidFill>
                <a:latin typeface="Ubuntu Condensed" panose="020B0506030602030204" pitchFamily="34" charset="0"/>
              </a:rPr>
              <a:t>Verify</a:t>
            </a:r>
            <a:r>
              <a:rPr lang="sv-SE" sz="1600" dirty="0">
                <a:solidFill>
                  <a:schemeClr val="tx1">
                    <a:lumMod val="50000"/>
                    <a:lumOff val="50000"/>
                  </a:schemeClr>
                </a:solidFill>
                <a:latin typeface="Ubuntu Condensed" panose="020B0506030602030204" pitchFamily="34" charset="0"/>
              </a:rPr>
              <a:t> </a:t>
            </a:r>
            <a:r>
              <a:rPr lang="sv-SE" sz="1600" dirty="0" err="1">
                <a:solidFill>
                  <a:schemeClr val="tx1">
                    <a:lumMod val="50000"/>
                    <a:lumOff val="50000"/>
                  </a:schemeClr>
                </a:solidFill>
                <a:latin typeface="Ubuntu Condensed" panose="020B0506030602030204" pitchFamily="34" charset="0"/>
              </a:rPr>
              <a:t>first</a:t>
            </a:r>
            <a:r>
              <a:rPr lang="sv-SE" sz="1600" dirty="0">
                <a:solidFill>
                  <a:schemeClr val="tx1">
                    <a:lumMod val="50000"/>
                    <a:lumOff val="50000"/>
                  </a:schemeClr>
                </a:solidFill>
                <a:latin typeface="Ubuntu Condensed" panose="020B0506030602030204" pitchFamily="34" charset="0"/>
              </a:rPr>
              <a:t>-party Microsoft </a:t>
            </a:r>
            <a:r>
              <a:rPr lang="sv-SE" sz="1600" dirty="0" err="1">
                <a:solidFill>
                  <a:schemeClr val="tx1">
                    <a:lumMod val="50000"/>
                    <a:lumOff val="50000"/>
                  </a:schemeClr>
                </a:solidFill>
                <a:latin typeface="Ubuntu Condensed" panose="020B0506030602030204" pitchFamily="34" charset="0"/>
              </a:rPr>
              <a:t>applications</a:t>
            </a:r>
            <a:r>
              <a:rPr lang="sv-SE" sz="1600" dirty="0">
                <a:solidFill>
                  <a:schemeClr val="tx1">
                    <a:lumMod val="50000"/>
                    <a:lumOff val="50000"/>
                  </a:schemeClr>
                </a:solidFill>
                <a:latin typeface="Ubuntu Condensed" panose="020B0506030602030204" pitchFamily="34" charset="0"/>
              </a:rPr>
              <a:t> in </a:t>
            </a:r>
            <a:r>
              <a:rPr lang="sv-SE" sz="1600" dirty="0" err="1">
                <a:solidFill>
                  <a:schemeClr val="tx1">
                    <a:lumMod val="50000"/>
                    <a:lumOff val="50000"/>
                  </a:schemeClr>
                </a:solidFill>
                <a:latin typeface="Ubuntu Condensed" panose="020B0506030602030204" pitchFamily="34" charset="0"/>
              </a:rPr>
              <a:t>sign</a:t>
            </a:r>
            <a:r>
              <a:rPr lang="sv-SE" sz="1600" dirty="0">
                <a:solidFill>
                  <a:schemeClr val="tx1">
                    <a:lumMod val="50000"/>
                    <a:lumOff val="50000"/>
                  </a:schemeClr>
                </a:solidFill>
                <a:latin typeface="Ubuntu Condensed" panose="020B0506030602030204" pitchFamily="34" charset="0"/>
              </a:rPr>
              <a:t>-in </a:t>
            </a:r>
            <a:r>
              <a:rPr lang="sv-SE" sz="1600" dirty="0" err="1">
                <a:solidFill>
                  <a:schemeClr val="tx1">
                    <a:lumMod val="50000"/>
                    <a:lumOff val="50000"/>
                  </a:schemeClr>
                </a:solidFill>
                <a:latin typeface="Ubuntu Condensed" panose="020B0506030602030204" pitchFamily="34" charset="0"/>
              </a:rPr>
              <a:t>reports</a:t>
            </a:r>
            <a:endParaRPr lang="nl-NL" sz="1600" dirty="0">
              <a:solidFill>
                <a:schemeClr val="tx1">
                  <a:lumMod val="50000"/>
                  <a:lumOff val="50000"/>
                </a:schemeClr>
              </a:solidFill>
              <a:latin typeface="Ubuntu Condensed" panose="020B0506030602030204" pitchFamily="34" charset="0"/>
            </a:endParaRPr>
          </a:p>
          <a:p>
            <a:r>
              <a:rPr lang="nl-NL" sz="1200" dirty="0" err="1">
                <a:solidFill>
                  <a:schemeClr val="tx1">
                    <a:lumMod val="50000"/>
                    <a:lumOff val="50000"/>
                  </a:schemeClr>
                </a:solidFill>
                <a:latin typeface="Ubuntu Condensed" panose="020B0506030602030204" pitchFamily="34" charset="0"/>
              </a:rPr>
              <a:t>https</a:t>
            </a:r>
            <a:r>
              <a:rPr lang="nl-NL" sz="1200" dirty="0">
                <a:solidFill>
                  <a:schemeClr val="tx1">
                    <a:lumMod val="50000"/>
                    <a:lumOff val="50000"/>
                  </a:schemeClr>
                </a:solidFill>
                <a:latin typeface="Ubuntu Condensed" panose="020B0506030602030204" pitchFamily="34" charset="0"/>
              </a:rPr>
              <a:t>://</a:t>
            </a:r>
            <a:r>
              <a:rPr lang="nl-NL" sz="1200" dirty="0" err="1">
                <a:solidFill>
                  <a:schemeClr val="tx1">
                    <a:lumMod val="50000"/>
                    <a:lumOff val="50000"/>
                  </a:schemeClr>
                </a:solidFill>
                <a:latin typeface="Ubuntu Condensed" panose="020B0506030602030204" pitchFamily="34" charset="0"/>
              </a:rPr>
              <a:t>learn.microsoft.com</a:t>
            </a:r>
            <a:r>
              <a:rPr lang="nl-NL" sz="1200" dirty="0">
                <a:solidFill>
                  <a:schemeClr val="tx1">
                    <a:lumMod val="50000"/>
                    <a:lumOff val="50000"/>
                  </a:schemeClr>
                </a:solidFill>
                <a:latin typeface="Ubuntu Condensed" panose="020B0506030602030204" pitchFamily="34" charset="0"/>
              </a:rPr>
              <a:t>/en-</a:t>
            </a:r>
            <a:r>
              <a:rPr lang="nl-NL" sz="1200" dirty="0" err="1">
                <a:solidFill>
                  <a:schemeClr val="tx1">
                    <a:lumMod val="50000"/>
                    <a:lumOff val="50000"/>
                  </a:schemeClr>
                </a:solidFill>
                <a:latin typeface="Ubuntu Condensed" panose="020B0506030602030204" pitchFamily="34" charset="0"/>
              </a:rPr>
              <a:t>us</a:t>
            </a:r>
            <a:r>
              <a:rPr lang="nl-NL" sz="1200" dirty="0">
                <a:solidFill>
                  <a:schemeClr val="tx1">
                    <a:lumMod val="50000"/>
                    <a:lumOff val="50000"/>
                  </a:schemeClr>
                </a:solidFill>
                <a:latin typeface="Ubuntu Condensed" panose="020B0506030602030204" pitchFamily="34" charset="0"/>
              </a:rPr>
              <a:t>/</a:t>
            </a:r>
            <a:r>
              <a:rPr lang="nl-NL" sz="1200" dirty="0" err="1">
                <a:solidFill>
                  <a:schemeClr val="tx1">
                    <a:lumMod val="50000"/>
                    <a:lumOff val="50000"/>
                  </a:schemeClr>
                </a:solidFill>
                <a:latin typeface="Ubuntu Condensed" panose="020B0506030602030204" pitchFamily="34" charset="0"/>
              </a:rPr>
              <a:t>troubleshoot</a:t>
            </a:r>
            <a:r>
              <a:rPr lang="nl-NL" sz="1200" dirty="0">
                <a:solidFill>
                  <a:schemeClr val="tx1">
                    <a:lumMod val="50000"/>
                    <a:lumOff val="50000"/>
                  </a:schemeClr>
                </a:solidFill>
                <a:latin typeface="Ubuntu Condensed" panose="020B0506030602030204" pitchFamily="34" charset="0"/>
              </a:rPr>
              <a:t>/</a:t>
            </a:r>
            <a:r>
              <a:rPr lang="nl-NL" sz="1200" dirty="0" err="1">
                <a:solidFill>
                  <a:schemeClr val="tx1">
                    <a:lumMod val="50000"/>
                    <a:lumOff val="50000"/>
                  </a:schemeClr>
                </a:solidFill>
                <a:latin typeface="Ubuntu Condensed" panose="020B0506030602030204" pitchFamily="34" charset="0"/>
              </a:rPr>
              <a:t>azure</a:t>
            </a:r>
            <a:r>
              <a:rPr lang="nl-NL" sz="1200" dirty="0">
                <a:solidFill>
                  <a:schemeClr val="tx1">
                    <a:lumMod val="50000"/>
                    <a:lumOff val="50000"/>
                  </a:schemeClr>
                </a:solidFill>
                <a:latin typeface="Ubuntu Condensed" panose="020B0506030602030204" pitchFamily="34" charset="0"/>
              </a:rPr>
              <a:t>/</a:t>
            </a:r>
            <a:r>
              <a:rPr lang="nl-NL" sz="1200" dirty="0" err="1">
                <a:solidFill>
                  <a:schemeClr val="tx1">
                    <a:lumMod val="50000"/>
                    <a:lumOff val="50000"/>
                  </a:schemeClr>
                </a:solidFill>
                <a:latin typeface="Ubuntu Condensed" panose="020B0506030602030204" pitchFamily="34" charset="0"/>
              </a:rPr>
              <a:t>entra</a:t>
            </a:r>
            <a:r>
              <a:rPr lang="nl-NL" sz="1200" dirty="0">
                <a:solidFill>
                  <a:schemeClr val="tx1">
                    <a:lumMod val="50000"/>
                    <a:lumOff val="50000"/>
                  </a:schemeClr>
                </a:solidFill>
                <a:latin typeface="Ubuntu Condensed" panose="020B0506030602030204" pitchFamily="34" charset="0"/>
              </a:rPr>
              <a:t>/</a:t>
            </a:r>
            <a:r>
              <a:rPr lang="nl-NL" sz="1200" dirty="0" err="1">
                <a:solidFill>
                  <a:schemeClr val="tx1">
                    <a:lumMod val="50000"/>
                    <a:lumOff val="50000"/>
                  </a:schemeClr>
                </a:solidFill>
                <a:latin typeface="Ubuntu Condensed" panose="020B0506030602030204" pitchFamily="34" charset="0"/>
              </a:rPr>
              <a:t>entra-id</a:t>
            </a:r>
            <a:r>
              <a:rPr lang="nl-NL" sz="1200" dirty="0">
                <a:solidFill>
                  <a:schemeClr val="tx1">
                    <a:lumMod val="50000"/>
                    <a:lumOff val="50000"/>
                  </a:schemeClr>
                </a:solidFill>
                <a:latin typeface="Ubuntu Condensed" panose="020B0506030602030204" pitchFamily="34" charset="0"/>
              </a:rPr>
              <a:t>/</a:t>
            </a:r>
            <a:r>
              <a:rPr lang="nl-NL" sz="1200" dirty="0" err="1">
                <a:solidFill>
                  <a:schemeClr val="tx1">
                    <a:lumMod val="50000"/>
                    <a:lumOff val="50000"/>
                  </a:schemeClr>
                </a:solidFill>
                <a:latin typeface="Ubuntu Condensed" panose="020B0506030602030204" pitchFamily="34" charset="0"/>
              </a:rPr>
              <a:t>governance</a:t>
            </a:r>
            <a:r>
              <a:rPr lang="nl-NL" sz="1200" dirty="0">
                <a:solidFill>
                  <a:schemeClr val="tx1">
                    <a:lumMod val="50000"/>
                    <a:lumOff val="50000"/>
                  </a:schemeClr>
                </a:solidFill>
                <a:latin typeface="Ubuntu Condensed" panose="020B0506030602030204" pitchFamily="34" charset="0"/>
              </a:rPr>
              <a:t>/</a:t>
            </a:r>
            <a:r>
              <a:rPr lang="nl-NL" sz="1200" dirty="0" err="1">
                <a:solidFill>
                  <a:schemeClr val="tx1">
                    <a:lumMod val="50000"/>
                    <a:lumOff val="50000"/>
                  </a:schemeClr>
                </a:solidFill>
                <a:latin typeface="Ubuntu Condensed" panose="020B0506030602030204" pitchFamily="34" charset="0"/>
              </a:rPr>
              <a:t>verify</a:t>
            </a:r>
            <a:r>
              <a:rPr lang="nl-NL" sz="1200" dirty="0">
                <a:solidFill>
                  <a:schemeClr val="tx1">
                    <a:lumMod val="50000"/>
                    <a:lumOff val="50000"/>
                  </a:schemeClr>
                </a:solidFill>
                <a:latin typeface="Ubuntu Condensed" panose="020B0506030602030204" pitchFamily="34" charset="0"/>
              </a:rPr>
              <a:t>-first-party-apps-</a:t>
            </a:r>
            <a:r>
              <a:rPr lang="nl-NL" sz="1200" dirty="0" err="1">
                <a:solidFill>
                  <a:schemeClr val="tx1">
                    <a:lumMod val="50000"/>
                    <a:lumOff val="50000"/>
                  </a:schemeClr>
                </a:solidFill>
                <a:latin typeface="Ubuntu Condensed" panose="020B0506030602030204" pitchFamily="34" charset="0"/>
              </a:rPr>
              <a:t>sign</a:t>
            </a:r>
            <a:r>
              <a:rPr lang="nl-NL" sz="1200" dirty="0">
                <a:solidFill>
                  <a:schemeClr val="tx1">
                    <a:lumMod val="50000"/>
                    <a:lumOff val="50000"/>
                  </a:schemeClr>
                </a:solidFill>
                <a:latin typeface="Ubuntu Condensed" panose="020B0506030602030204" pitchFamily="34" charset="0"/>
              </a:rPr>
              <a:t>-in</a:t>
            </a:r>
            <a:endParaRPr lang="nl-NL" sz="1600" dirty="0">
              <a:solidFill>
                <a:schemeClr val="tx1">
                  <a:lumMod val="50000"/>
                  <a:lumOff val="50000"/>
                </a:schemeClr>
              </a:solidFill>
              <a:latin typeface="Ubuntu Condensed" panose="020B0506030602030204" pitchFamily="34" charset="0"/>
            </a:endParaRPr>
          </a:p>
        </p:txBody>
      </p:sp>
    </p:spTree>
    <p:extLst>
      <p:ext uri="{BB962C8B-B14F-4D97-AF65-F5344CB8AC3E}">
        <p14:creationId xmlns:p14="http://schemas.microsoft.com/office/powerpoint/2010/main" val="355693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C32AF-0924-EEB1-A200-C35AE375637A}"/>
              </a:ext>
            </a:extLst>
          </p:cNvPr>
          <p:cNvSpPr>
            <a:spLocks noGrp="1"/>
          </p:cNvSpPr>
          <p:nvPr>
            <p:ph type="title"/>
          </p:nvPr>
        </p:nvSpPr>
        <p:spPr/>
        <p:txBody>
          <a:bodyPr/>
          <a:lstStyle/>
          <a:p>
            <a:r>
              <a:rPr lang="en-US" dirty="0"/>
              <a:t>Break!</a:t>
            </a:r>
          </a:p>
        </p:txBody>
      </p:sp>
      <p:sp>
        <p:nvSpPr>
          <p:cNvPr id="3" name="Content Placeholder 2">
            <a:extLst>
              <a:ext uri="{FF2B5EF4-FFF2-40B4-BE49-F238E27FC236}">
                <a16:creationId xmlns:a16="http://schemas.microsoft.com/office/drawing/2014/main" id="{65C49D98-CFC5-3AEF-9AC1-271A033D5301}"/>
              </a:ext>
            </a:extLst>
          </p:cNvPr>
          <p:cNvSpPr>
            <a:spLocks noGrp="1"/>
          </p:cNvSpPr>
          <p:nvPr>
            <p:ph idx="1"/>
          </p:nvPr>
        </p:nvSpPr>
        <p:spPr/>
        <p:txBody>
          <a:bodyPr/>
          <a:lstStyle/>
          <a:p>
            <a:r>
              <a:rPr lang="en-US" dirty="0"/>
              <a:t>Stretch your legs</a:t>
            </a:r>
          </a:p>
          <a:p>
            <a:r>
              <a:rPr lang="en-US" dirty="0"/>
              <a:t>Enable MFA</a:t>
            </a:r>
          </a:p>
          <a:p>
            <a:r>
              <a:rPr lang="en-US" dirty="0"/>
              <a:t>Grab some coffee</a:t>
            </a:r>
          </a:p>
          <a:p>
            <a:r>
              <a:rPr lang="en-US" dirty="0"/>
              <a:t>Delete your Client Secrets</a:t>
            </a:r>
          </a:p>
          <a:p>
            <a:r>
              <a:rPr lang="en-US" dirty="0"/>
              <a:t>Write down your unanswered questions</a:t>
            </a:r>
          </a:p>
          <a:p>
            <a:r>
              <a:rPr lang="en-US" dirty="0"/>
              <a:t>Audit your permissions</a:t>
            </a:r>
          </a:p>
          <a:p>
            <a:r>
              <a:rPr lang="en-US" dirty="0"/>
              <a:t>Install-Module </a:t>
            </a:r>
            <a:r>
              <a:rPr lang="en-US" dirty="0" err="1"/>
              <a:t>AzAuth</a:t>
            </a:r>
            <a:endParaRPr lang="en-US" dirty="0"/>
          </a:p>
        </p:txBody>
      </p:sp>
    </p:spTree>
    <p:extLst>
      <p:ext uri="{BB962C8B-B14F-4D97-AF65-F5344CB8AC3E}">
        <p14:creationId xmlns:p14="http://schemas.microsoft.com/office/powerpoint/2010/main" val="2293261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C32AF-0924-EEB1-A200-C35AE375637A}"/>
              </a:ext>
            </a:extLst>
          </p:cNvPr>
          <p:cNvSpPr>
            <a:spLocks noGrp="1"/>
          </p:cNvSpPr>
          <p:nvPr>
            <p:ph type="title"/>
          </p:nvPr>
        </p:nvSpPr>
        <p:spPr/>
        <p:txBody>
          <a:bodyPr/>
          <a:lstStyle/>
          <a:p>
            <a:r>
              <a:rPr lang="en-US" dirty="0"/>
              <a:t>Break over!</a:t>
            </a:r>
          </a:p>
        </p:txBody>
      </p:sp>
      <p:sp>
        <p:nvSpPr>
          <p:cNvPr id="3" name="Content Placeholder 2">
            <a:extLst>
              <a:ext uri="{FF2B5EF4-FFF2-40B4-BE49-F238E27FC236}">
                <a16:creationId xmlns:a16="http://schemas.microsoft.com/office/drawing/2014/main" id="{65C49D98-CFC5-3AEF-9AC1-271A033D5301}"/>
              </a:ext>
            </a:extLst>
          </p:cNvPr>
          <p:cNvSpPr>
            <a:spLocks noGrp="1"/>
          </p:cNvSpPr>
          <p:nvPr>
            <p:ph idx="1"/>
          </p:nvPr>
        </p:nvSpPr>
        <p:spPr/>
        <p:txBody>
          <a:bodyPr/>
          <a:lstStyle/>
          <a:p>
            <a:r>
              <a:rPr lang="en-US" dirty="0"/>
              <a:t>Ask your questions!</a:t>
            </a:r>
          </a:p>
        </p:txBody>
      </p:sp>
    </p:spTree>
    <p:extLst>
      <p:ext uri="{BB962C8B-B14F-4D97-AF65-F5344CB8AC3E}">
        <p14:creationId xmlns:p14="http://schemas.microsoft.com/office/powerpoint/2010/main" val="3719017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C7E7F-84C7-3D1F-FE42-E1686DD969EA}"/>
              </a:ext>
            </a:extLst>
          </p:cNvPr>
          <p:cNvSpPr>
            <a:spLocks noGrp="1"/>
          </p:cNvSpPr>
          <p:nvPr>
            <p:ph type="title"/>
          </p:nvPr>
        </p:nvSpPr>
        <p:spPr/>
        <p:txBody>
          <a:bodyPr/>
          <a:lstStyle/>
          <a:p>
            <a:r>
              <a:rPr lang="en-US" dirty="0"/>
              <a:t>Permissions</a:t>
            </a:r>
          </a:p>
        </p:txBody>
      </p:sp>
      <p:pic>
        <p:nvPicPr>
          <p:cNvPr id="12" name="Graphic 11">
            <a:extLst>
              <a:ext uri="{FF2B5EF4-FFF2-40B4-BE49-F238E27FC236}">
                <a16:creationId xmlns:a16="http://schemas.microsoft.com/office/drawing/2014/main" id="{289D758F-B247-2D7C-40D4-7565472089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4615" y="2483897"/>
            <a:ext cx="2485112" cy="2485112"/>
          </a:xfrm>
          <a:prstGeom prst="rect">
            <a:avLst/>
          </a:prstGeom>
        </p:spPr>
      </p:pic>
      <p:sp>
        <p:nvSpPr>
          <p:cNvPr id="13" name="TextBox 12">
            <a:extLst>
              <a:ext uri="{FF2B5EF4-FFF2-40B4-BE49-F238E27FC236}">
                <a16:creationId xmlns:a16="http://schemas.microsoft.com/office/drawing/2014/main" id="{B32BEDFF-5E20-42AC-4CB2-16D0BC711C2D}"/>
              </a:ext>
            </a:extLst>
          </p:cNvPr>
          <p:cNvSpPr txBox="1"/>
          <p:nvPr/>
        </p:nvSpPr>
        <p:spPr>
          <a:xfrm>
            <a:off x="7205269" y="4869858"/>
            <a:ext cx="1923803" cy="400110"/>
          </a:xfrm>
          <a:prstGeom prst="rect">
            <a:avLst/>
          </a:prstGeom>
          <a:noFill/>
        </p:spPr>
        <p:txBody>
          <a:bodyPr wrap="square" rtlCol="0">
            <a:spAutoFit/>
          </a:bodyPr>
          <a:lstStyle/>
          <a:p>
            <a:pPr algn="ctr"/>
            <a:r>
              <a:rPr lang="en-US" sz="2000" b="1" dirty="0">
                <a:latin typeface="Ubuntu" panose="020B0504030602030204" pitchFamily="34" charset="0"/>
              </a:rPr>
              <a:t>Azure / ARM</a:t>
            </a:r>
          </a:p>
        </p:txBody>
      </p:sp>
      <p:pic>
        <p:nvPicPr>
          <p:cNvPr id="7" name="Graphic 6">
            <a:extLst>
              <a:ext uri="{FF2B5EF4-FFF2-40B4-BE49-F238E27FC236}">
                <a16:creationId xmlns:a16="http://schemas.microsoft.com/office/drawing/2014/main" id="{B9D3567E-DE90-5E4C-378B-10F4FD5D30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2695" y="4729891"/>
            <a:ext cx="1202599" cy="1202597"/>
          </a:xfrm>
          <a:prstGeom prst="rect">
            <a:avLst/>
          </a:prstGeom>
        </p:spPr>
      </p:pic>
      <p:pic>
        <p:nvPicPr>
          <p:cNvPr id="18" name="Graphic 17">
            <a:extLst>
              <a:ext uri="{FF2B5EF4-FFF2-40B4-BE49-F238E27FC236}">
                <a16:creationId xmlns:a16="http://schemas.microsoft.com/office/drawing/2014/main" id="{C87E8067-417A-9CB5-4260-B6D2852F7E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782273" y="2652160"/>
            <a:ext cx="2485112" cy="2148586"/>
          </a:xfrm>
          <a:prstGeom prst="rect">
            <a:avLst/>
          </a:prstGeom>
        </p:spPr>
      </p:pic>
      <p:sp>
        <p:nvSpPr>
          <p:cNvPr id="19" name="TextBox 18">
            <a:extLst>
              <a:ext uri="{FF2B5EF4-FFF2-40B4-BE49-F238E27FC236}">
                <a16:creationId xmlns:a16="http://schemas.microsoft.com/office/drawing/2014/main" id="{54D84D28-2C98-8B98-4F50-424C73E6250B}"/>
              </a:ext>
            </a:extLst>
          </p:cNvPr>
          <p:cNvSpPr txBox="1"/>
          <p:nvPr/>
        </p:nvSpPr>
        <p:spPr>
          <a:xfrm>
            <a:off x="3062927" y="4869858"/>
            <a:ext cx="1923803" cy="400110"/>
          </a:xfrm>
          <a:prstGeom prst="rect">
            <a:avLst/>
          </a:prstGeom>
          <a:noFill/>
        </p:spPr>
        <p:txBody>
          <a:bodyPr wrap="square" rtlCol="0">
            <a:spAutoFit/>
          </a:bodyPr>
          <a:lstStyle/>
          <a:p>
            <a:pPr algn="ctr"/>
            <a:r>
              <a:rPr lang="en-US" sz="2000" b="1" dirty="0">
                <a:latin typeface="Ubuntu" panose="020B0504030602030204" pitchFamily="34" charset="0"/>
              </a:rPr>
              <a:t>Graph</a:t>
            </a:r>
          </a:p>
        </p:txBody>
      </p:sp>
      <p:pic>
        <p:nvPicPr>
          <p:cNvPr id="21" name="Graphic 20">
            <a:extLst>
              <a:ext uri="{FF2B5EF4-FFF2-40B4-BE49-F238E27FC236}">
                <a16:creationId xmlns:a16="http://schemas.microsoft.com/office/drawing/2014/main" id="{079BFE1E-68AB-D9A3-E986-9043A51CCEA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20688" y="5269968"/>
            <a:ext cx="986417" cy="986417"/>
          </a:xfrm>
          <a:prstGeom prst="rect">
            <a:avLst/>
          </a:prstGeom>
        </p:spPr>
      </p:pic>
      <p:pic>
        <p:nvPicPr>
          <p:cNvPr id="23" name="Graphic 22">
            <a:extLst>
              <a:ext uri="{FF2B5EF4-FFF2-40B4-BE49-F238E27FC236}">
                <a16:creationId xmlns:a16="http://schemas.microsoft.com/office/drawing/2014/main" id="{D2A139AD-FFD8-B075-5467-498EDD04AE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38776" y="1485994"/>
            <a:ext cx="936658" cy="936658"/>
          </a:xfrm>
          <a:prstGeom prst="rect">
            <a:avLst/>
          </a:prstGeom>
        </p:spPr>
      </p:pic>
      <p:pic>
        <p:nvPicPr>
          <p:cNvPr id="25" name="Graphic 24">
            <a:extLst>
              <a:ext uri="{FF2B5EF4-FFF2-40B4-BE49-F238E27FC236}">
                <a16:creationId xmlns:a16="http://schemas.microsoft.com/office/drawing/2014/main" id="{DEC3FC0F-4705-615A-0E87-F90E9F1979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970181" y="2992362"/>
            <a:ext cx="1202598" cy="1202598"/>
          </a:xfrm>
          <a:prstGeom prst="rect">
            <a:avLst/>
          </a:prstGeom>
        </p:spPr>
      </p:pic>
      <p:pic>
        <p:nvPicPr>
          <p:cNvPr id="27" name="Graphic 26">
            <a:extLst>
              <a:ext uri="{FF2B5EF4-FFF2-40B4-BE49-F238E27FC236}">
                <a16:creationId xmlns:a16="http://schemas.microsoft.com/office/drawing/2014/main" id="{DBCE8A1A-3A6B-1078-24C6-798CD93E486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138119" y="1526810"/>
            <a:ext cx="936657" cy="936657"/>
          </a:xfrm>
          <a:prstGeom prst="rect">
            <a:avLst/>
          </a:prstGeom>
        </p:spPr>
      </p:pic>
      <p:pic>
        <p:nvPicPr>
          <p:cNvPr id="35" name="Graphic 34">
            <a:extLst>
              <a:ext uri="{FF2B5EF4-FFF2-40B4-BE49-F238E27FC236}">
                <a16:creationId xmlns:a16="http://schemas.microsoft.com/office/drawing/2014/main" id="{19FE0BBF-A5DD-F950-1C05-EE6FFB53390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747439" y="924325"/>
            <a:ext cx="1162968" cy="1162968"/>
          </a:xfrm>
          <a:prstGeom prst="rect">
            <a:avLst/>
          </a:prstGeom>
        </p:spPr>
      </p:pic>
    </p:spTree>
    <p:extLst>
      <p:ext uri="{BB962C8B-B14F-4D97-AF65-F5344CB8AC3E}">
        <p14:creationId xmlns:p14="http://schemas.microsoft.com/office/powerpoint/2010/main" val="283333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14D2808C-5AC0-222B-7654-727FE8280ECB}"/>
              </a:ext>
            </a:extLst>
          </p:cNvPr>
          <p:cNvSpPr txBox="1">
            <a:spLocks/>
          </p:cNvSpPr>
          <p:nvPr/>
        </p:nvSpPr>
        <p:spPr>
          <a:xfrm>
            <a:off x="838200" y="1825625"/>
            <a:ext cx="9341700" cy="45102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dirty="0"/>
              <a:t>API </a:t>
            </a:r>
            <a:r>
              <a:rPr lang="sv-SE" dirty="0" err="1"/>
              <a:t>with</a:t>
            </a:r>
            <a:r>
              <a:rPr lang="sv-SE" dirty="0"/>
              <a:t> </a:t>
            </a:r>
            <a:r>
              <a:rPr lang="sv-SE" dirty="0" err="1"/>
              <a:t>many</a:t>
            </a:r>
            <a:r>
              <a:rPr lang="sv-SE" dirty="0"/>
              <a:t> APIs </a:t>
            </a:r>
            <a:r>
              <a:rPr lang="sv-SE" dirty="0" err="1"/>
              <a:t>within</a:t>
            </a:r>
            <a:endParaRPr lang="sv-SE" dirty="0"/>
          </a:p>
          <a:p>
            <a:pPr lvl="1"/>
            <a:r>
              <a:rPr lang="sv-SE" dirty="0"/>
              <a:t>Entra ID, SharePoint, </a:t>
            </a:r>
            <a:r>
              <a:rPr lang="sv-SE" dirty="0" err="1"/>
              <a:t>Intune</a:t>
            </a:r>
            <a:r>
              <a:rPr lang="sv-SE" dirty="0"/>
              <a:t> and </a:t>
            </a:r>
            <a:r>
              <a:rPr lang="sv-SE" dirty="0" err="1"/>
              <a:t>more</a:t>
            </a:r>
            <a:endParaRPr lang="sv-SE" dirty="0"/>
          </a:p>
          <a:p>
            <a:r>
              <a:rPr lang="sv-SE" dirty="0" err="1"/>
              <a:t>Applications</a:t>
            </a:r>
            <a:r>
              <a:rPr lang="sv-SE" dirty="0"/>
              <a:t> </a:t>
            </a:r>
            <a:r>
              <a:rPr lang="sv-SE" dirty="0" err="1"/>
              <a:t>are</a:t>
            </a:r>
            <a:r>
              <a:rPr lang="sv-SE" dirty="0"/>
              <a:t> </a:t>
            </a:r>
            <a:r>
              <a:rPr lang="sv-SE" dirty="0" err="1"/>
              <a:t>granted</a:t>
            </a:r>
            <a:r>
              <a:rPr lang="sv-SE" dirty="0"/>
              <a:t> </a:t>
            </a:r>
            <a:r>
              <a:rPr lang="sv-SE" b="1" dirty="0"/>
              <a:t>permissions</a:t>
            </a:r>
          </a:p>
          <a:p>
            <a:pPr lvl="1"/>
            <a:r>
              <a:rPr lang="sv-SE" dirty="0" err="1"/>
              <a:t>Delegated</a:t>
            </a:r>
            <a:r>
              <a:rPr lang="sv-SE" dirty="0"/>
              <a:t> / </a:t>
            </a:r>
            <a:r>
              <a:rPr lang="sv-SE" dirty="0" err="1"/>
              <a:t>Application</a:t>
            </a:r>
            <a:endParaRPr lang="sv-SE" dirty="0"/>
          </a:p>
          <a:p>
            <a:pPr lvl="1"/>
            <a:r>
              <a:rPr lang="sv-SE" dirty="0"/>
              <a:t>Permissions </a:t>
            </a:r>
            <a:r>
              <a:rPr lang="sv-SE" dirty="0" err="1"/>
              <a:t>need</a:t>
            </a:r>
            <a:r>
              <a:rPr lang="sv-SE" dirty="0"/>
              <a:t> </a:t>
            </a:r>
            <a:r>
              <a:rPr lang="sv-SE" dirty="0" err="1"/>
              <a:t>Consent</a:t>
            </a:r>
            <a:endParaRPr lang="sv-SE" dirty="0"/>
          </a:p>
          <a:p>
            <a:r>
              <a:rPr lang="sv-SE" dirty="0" err="1"/>
              <a:t>Identities</a:t>
            </a:r>
            <a:r>
              <a:rPr lang="sv-SE" dirty="0"/>
              <a:t> or Groups </a:t>
            </a:r>
            <a:r>
              <a:rPr lang="sv-SE" dirty="0" err="1"/>
              <a:t>are</a:t>
            </a:r>
            <a:r>
              <a:rPr lang="sv-SE" dirty="0"/>
              <a:t> </a:t>
            </a:r>
            <a:r>
              <a:rPr lang="sv-SE" dirty="0" err="1"/>
              <a:t>assigned</a:t>
            </a:r>
            <a:r>
              <a:rPr lang="sv-SE" dirty="0"/>
              <a:t> </a:t>
            </a:r>
            <a:r>
              <a:rPr lang="sv-SE" b="1" dirty="0" err="1"/>
              <a:t>roles</a:t>
            </a:r>
            <a:endParaRPr lang="sv-SE" b="1" dirty="0"/>
          </a:p>
          <a:p>
            <a:pPr lvl="1"/>
            <a:r>
              <a:rPr lang="sv-SE" dirty="0" err="1"/>
              <a:t>Built</a:t>
            </a:r>
            <a:r>
              <a:rPr lang="sv-SE" dirty="0"/>
              <a:t>-in / </a:t>
            </a:r>
            <a:r>
              <a:rPr lang="sv-SE" dirty="0" err="1"/>
              <a:t>Custom</a:t>
            </a:r>
            <a:r>
              <a:rPr lang="sv-SE" dirty="0"/>
              <a:t> (P1 or P2)</a:t>
            </a:r>
          </a:p>
          <a:p>
            <a:endParaRPr lang="sv-SE" dirty="0"/>
          </a:p>
          <a:p>
            <a:r>
              <a:rPr lang="sv-SE" sz="1800" dirty="0" err="1"/>
              <a:t>Workload</a:t>
            </a:r>
            <a:r>
              <a:rPr lang="sv-SE" sz="1800" dirty="0"/>
              <a:t> </a:t>
            </a:r>
            <a:r>
              <a:rPr lang="sv-SE" sz="1800" dirty="0" err="1"/>
              <a:t>Identities</a:t>
            </a:r>
            <a:r>
              <a:rPr lang="sv-SE" sz="1800" dirty="0"/>
              <a:t> </a:t>
            </a:r>
            <a:r>
              <a:rPr lang="sv-SE" sz="1800" dirty="0" err="1"/>
              <a:t>can</a:t>
            </a:r>
            <a:r>
              <a:rPr lang="sv-SE" sz="1800" dirty="0"/>
              <a:t> </a:t>
            </a:r>
            <a:r>
              <a:rPr lang="sv-SE" sz="1800" dirty="0" err="1"/>
              <a:t>also</a:t>
            </a:r>
            <a:r>
              <a:rPr lang="sv-SE" sz="1800" dirty="0"/>
              <a:t> </a:t>
            </a:r>
            <a:r>
              <a:rPr lang="sv-SE" sz="1800" dirty="0" err="1"/>
              <a:t>have</a:t>
            </a:r>
            <a:r>
              <a:rPr lang="sv-SE" sz="1800" dirty="0"/>
              <a:t> </a:t>
            </a:r>
            <a:r>
              <a:rPr lang="sv-SE" sz="1800" dirty="0" err="1"/>
              <a:t>roles</a:t>
            </a:r>
            <a:r>
              <a:rPr lang="sv-SE" sz="1800" dirty="0"/>
              <a:t> or </a:t>
            </a:r>
            <a:r>
              <a:rPr lang="sv-SE" sz="1800" dirty="0" err="1"/>
              <a:t>groups</a:t>
            </a:r>
            <a:r>
              <a:rPr lang="sv-SE" sz="1800" dirty="0"/>
              <a:t>. </a:t>
            </a:r>
            <a:r>
              <a:rPr lang="sv-SE" sz="1800" dirty="0" err="1"/>
              <a:t>It’s</a:t>
            </a:r>
            <a:r>
              <a:rPr lang="sv-SE" sz="1800" dirty="0"/>
              <a:t> </a:t>
            </a:r>
            <a:r>
              <a:rPr lang="sv-SE" sz="1800" dirty="0" err="1"/>
              <a:t>complicated</a:t>
            </a:r>
            <a:r>
              <a:rPr lang="sv-SE" sz="1800" dirty="0"/>
              <a:t>.</a:t>
            </a:r>
          </a:p>
        </p:txBody>
      </p:sp>
      <p:sp>
        <p:nvSpPr>
          <p:cNvPr id="2" name="Title 1">
            <a:extLst>
              <a:ext uri="{FF2B5EF4-FFF2-40B4-BE49-F238E27FC236}">
                <a16:creationId xmlns:a16="http://schemas.microsoft.com/office/drawing/2014/main" id="{26EC7E7F-84C7-3D1F-FE42-E1686DD969EA}"/>
              </a:ext>
            </a:extLst>
          </p:cNvPr>
          <p:cNvSpPr>
            <a:spLocks noGrp="1"/>
          </p:cNvSpPr>
          <p:nvPr>
            <p:ph type="title"/>
          </p:nvPr>
        </p:nvSpPr>
        <p:spPr>
          <a:xfrm>
            <a:off x="1442382" y="365125"/>
            <a:ext cx="9733280" cy="1325563"/>
          </a:xfrm>
        </p:spPr>
        <p:txBody>
          <a:bodyPr>
            <a:normAutofit/>
          </a:bodyPr>
          <a:lstStyle/>
          <a:p>
            <a:r>
              <a:rPr lang="en-US" dirty="0"/>
              <a:t>Microsoft Graph</a:t>
            </a:r>
          </a:p>
        </p:txBody>
      </p:sp>
      <p:pic>
        <p:nvPicPr>
          <p:cNvPr id="66" name="Graphic 65">
            <a:extLst>
              <a:ext uri="{FF2B5EF4-FFF2-40B4-BE49-F238E27FC236}">
                <a16:creationId xmlns:a16="http://schemas.microsoft.com/office/drawing/2014/main" id="{C58CE452-E3C5-69C9-BBCB-E8C3181621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7763" y="584526"/>
            <a:ext cx="920874" cy="796172"/>
          </a:xfrm>
          <a:prstGeom prst="rect">
            <a:avLst/>
          </a:prstGeom>
        </p:spPr>
      </p:pic>
      <p:sp>
        <p:nvSpPr>
          <p:cNvPr id="68" name="TextBox 67">
            <a:extLst>
              <a:ext uri="{FF2B5EF4-FFF2-40B4-BE49-F238E27FC236}">
                <a16:creationId xmlns:a16="http://schemas.microsoft.com/office/drawing/2014/main" id="{69D1C8A2-04E3-11D6-1DF7-FAECB833F41F}"/>
              </a:ext>
            </a:extLst>
          </p:cNvPr>
          <p:cNvSpPr txBox="1"/>
          <p:nvPr/>
        </p:nvSpPr>
        <p:spPr>
          <a:xfrm>
            <a:off x="1662194" y="1250326"/>
            <a:ext cx="6097836" cy="338554"/>
          </a:xfrm>
          <a:prstGeom prst="rect">
            <a:avLst/>
          </a:prstGeom>
          <a:noFill/>
        </p:spPr>
        <p:txBody>
          <a:bodyPr wrap="square">
            <a:spAutoFit/>
          </a:bodyPr>
          <a:lstStyle/>
          <a:p>
            <a:r>
              <a:rPr lang="sv-SE" sz="1600" dirty="0" err="1">
                <a:latin typeface="Ubuntu" panose="020B0504030602030204" pitchFamily="34" charset="0"/>
              </a:rPr>
              <a:t>https</a:t>
            </a:r>
            <a:r>
              <a:rPr lang="sv-SE" sz="1600" dirty="0">
                <a:latin typeface="Ubuntu" panose="020B0504030602030204" pitchFamily="34" charset="0"/>
              </a:rPr>
              <a:t>://</a:t>
            </a:r>
            <a:r>
              <a:rPr lang="sv-SE" sz="1600" dirty="0" err="1">
                <a:latin typeface="Ubuntu" panose="020B0504030602030204" pitchFamily="34" charset="0"/>
              </a:rPr>
              <a:t>graph.microsoft.com</a:t>
            </a:r>
            <a:r>
              <a:rPr lang="sv-SE" sz="1600" dirty="0">
                <a:latin typeface="Ubuntu" panose="020B0504030602030204" pitchFamily="34" charset="0"/>
              </a:rPr>
              <a:t>/</a:t>
            </a:r>
          </a:p>
        </p:txBody>
      </p:sp>
    </p:spTree>
    <p:extLst>
      <p:ext uri="{BB962C8B-B14F-4D97-AF65-F5344CB8AC3E}">
        <p14:creationId xmlns:p14="http://schemas.microsoft.com/office/powerpoint/2010/main" val="1476005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9" presetClass="emph" presetSubtype="0" grpId="1" nodeType="withEffect">
                                  <p:stCondLst>
                                    <p:cond delay="0"/>
                                  </p:stCondLst>
                                  <p:childTnLst>
                                    <p:set>
                                      <p:cBhvr>
                                        <p:cTn id="19" dur="indefinite"/>
                                        <p:tgtEl>
                                          <p:spTgt spid="6">
                                            <p:txEl>
                                              <p:pRg st="0" end="0"/>
                                            </p:txEl>
                                          </p:spTgt>
                                        </p:tgtEl>
                                        <p:attrNameLst>
                                          <p:attrName>style.opacity</p:attrName>
                                        </p:attrNameLst>
                                      </p:cBhvr>
                                      <p:to>
                                        <p:strVal val="0.5"/>
                                      </p:to>
                                    </p:set>
                                    <p:animEffect filter="image" prLst="opacity: 0.5">
                                      <p:cBhvr rctx="IE">
                                        <p:cTn id="20" dur="indefinite"/>
                                        <p:tgtEl>
                                          <p:spTgt spid="6">
                                            <p:txEl>
                                              <p:pRg st="0" end="0"/>
                                            </p:txEl>
                                          </p:spTgt>
                                        </p:tgtEl>
                                      </p:cBhvr>
                                    </p:animEffect>
                                  </p:childTnLst>
                                </p:cTn>
                              </p:par>
                              <p:par>
                                <p:cTn id="21" presetID="9" presetClass="emph" presetSubtype="0" grpId="1" nodeType="withEffect">
                                  <p:stCondLst>
                                    <p:cond delay="0"/>
                                  </p:stCondLst>
                                  <p:childTnLst>
                                    <p:set>
                                      <p:cBhvr>
                                        <p:cTn id="22" dur="indefinite"/>
                                        <p:tgtEl>
                                          <p:spTgt spid="6">
                                            <p:txEl>
                                              <p:pRg st="1" end="1"/>
                                            </p:txEl>
                                          </p:spTgt>
                                        </p:tgtEl>
                                        <p:attrNameLst>
                                          <p:attrName>style.opacity</p:attrName>
                                        </p:attrNameLst>
                                      </p:cBhvr>
                                      <p:to>
                                        <p:strVal val="0.5"/>
                                      </p:to>
                                    </p:set>
                                    <p:animEffect filter="image" prLst="opacity: 0.5">
                                      <p:cBhvr rctx="IE">
                                        <p:cTn id="23" dur="indefinite"/>
                                        <p:tgtEl>
                                          <p:spTgt spid="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500"/>
                                        <p:tgtEl>
                                          <p:spTgt spid="6">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animEffect transition="in" filter="fade">
                                      <p:cBhvr>
                                        <p:cTn id="33" dur="500"/>
                                        <p:tgtEl>
                                          <p:spTgt spid="6">
                                            <p:txEl>
                                              <p:pRg st="4" end="4"/>
                                            </p:txEl>
                                          </p:spTgt>
                                        </p:tgtEl>
                                      </p:cBhvr>
                                    </p:animEffect>
                                  </p:childTnLst>
                                </p:cTn>
                              </p:par>
                              <p:par>
                                <p:cTn id="34" presetID="9" presetClass="emph" presetSubtype="0" grpId="1" nodeType="withEffect">
                                  <p:stCondLst>
                                    <p:cond delay="0"/>
                                  </p:stCondLst>
                                  <p:childTnLst>
                                    <p:set>
                                      <p:cBhvr>
                                        <p:cTn id="35" dur="indefinite"/>
                                        <p:tgtEl>
                                          <p:spTgt spid="6">
                                            <p:txEl>
                                              <p:pRg st="3" end="3"/>
                                            </p:txEl>
                                          </p:spTgt>
                                        </p:tgtEl>
                                        <p:attrNameLst>
                                          <p:attrName>style.opacity</p:attrName>
                                        </p:attrNameLst>
                                      </p:cBhvr>
                                      <p:to>
                                        <p:strVal val="0.5"/>
                                      </p:to>
                                    </p:set>
                                    <p:animEffect filter="image" prLst="opacity: 0.5">
                                      <p:cBhvr rctx="IE">
                                        <p:cTn id="36" dur="indefinite"/>
                                        <p:tgtEl>
                                          <p:spTgt spid="6">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5" end="5"/>
                                            </p:txEl>
                                          </p:spTgt>
                                        </p:tgtEl>
                                        <p:attrNameLst>
                                          <p:attrName>style.visibility</p:attrName>
                                        </p:attrNameLst>
                                      </p:cBhvr>
                                      <p:to>
                                        <p:strVal val="visible"/>
                                      </p:to>
                                    </p:set>
                                    <p:animEffect transition="in" filter="fade">
                                      <p:cBhvr>
                                        <p:cTn id="41" dur="500"/>
                                        <p:tgtEl>
                                          <p:spTgt spid="6">
                                            <p:txEl>
                                              <p:pRg st="5" end="5"/>
                                            </p:txEl>
                                          </p:spTgt>
                                        </p:tgtEl>
                                      </p:cBhvr>
                                    </p:animEffect>
                                  </p:childTnLst>
                                </p:cTn>
                              </p:par>
                              <p:par>
                                <p:cTn id="42" presetID="9" presetClass="emph" presetSubtype="0" grpId="1" nodeType="withEffect">
                                  <p:stCondLst>
                                    <p:cond delay="0"/>
                                  </p:stCondLst>
                                  <p:childTnLst>
                                    <p:set>
                                      <p:cBhvr>
                                        <p:cTn id="43" dur="indefinite"/>
                                        <p:tgtEl>
                                          <p:spTgt spid="6">
                                            <p:txEl>
                                              <p:pRg st="4" end="4"/>
                                            </p:txEl>
                                          </p:spTgt>
                                        </p:tgtEl>
                                        <p:attrNameLst>
                                          <p:attrName>style.opacity</p:attrName>
                                        </p:attrNameLst>
                                      </p:cBhvr>
                                      <p:to>
                                        <p:strVal val="0.5"/>
                                      </p:to>
                                    </p:set>
                                    <p:animEffect filter="image" prLst="opacity: 0.5">
                                      <p:cBhvr rctx="IE">
                                        <p:cTn id="44" dur="indefinite"/>
                                        <p:tgtEl>
                                          <p:spTgt spid="6">
                                            <p:txEl>
                                              <p:pRg st="4" end="4"/>
                                            </p:txEl>
                                          </p:spTgt>
                                        </p:tgtEl>
                                      </p:cBhvr>
                                    </p:animEffect>
                                  </p:childTnLst>
                                </p:cTn>
                              </p:par>
                              <p:par>
                                <p:cTn id="45" presetID="9" presetClass="emph" presetSubtype="0" grpId="1" nodeType="withEffect">
                                  <p:stCondLst>
                                    <p:cond delay="0"/>
                                  </p:stCondLst>
                                  <p:childTnLst>
                                    <p:set>
                                      <p:cBhvr>
                                        <p:cTn id="46" dur="indefinite"/>
                                        <p:tgtEl>
                                          <p:spTgt spid="6">
                                            <p:txEl>
                                              <p:pRg st="2" end="2"/>
                                            </p:txEl>
                                          </p:spTgt>
                                        </p:tgtEl>
                                        <p:attrNameLst>
                                          <p:attrName>style.opacity</p:attrName>
                                        </p:attrNameLst>
                                      </p:cBhvr>
                                      <p:to>
                                        <p:strVal val="0.5"/>
                                      </p:to>
                                    </p:set>
                                    <p:animEffect filter="image" prLst="opacity: 0.5">
                                      <p:cBhvr rctx="IE">
                                        <p:cTn id="47" dur="indefinite"/>
                                        <p:tgtEl>
                                          <p:spTgt spid="6">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6" end="6"/>
                                            </p:txEl>
                                          </p:spTgt>
                                        </p:tgtEl>
                                        <p:attrNameLst>
                                          <p:attrName>style.visibility</p:attrName>
                                        </p:attrNameLst>
                                      </p:cBhvr>
                                      <p:to>
                                        <p:strVal val="visible"/>
                                      </p:to>
                                    </p:set>
                                    <p:animEffect transition="in" filter="fade">
                                      <p:cBhvr>
                                        <p:cTn id="52" dur="500"/>
                                        <p:tgtEl>
                                          <p:spTgt spid="6">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8" end="8"/>
                                            </p:txEl>
                                          </p:spTgt>
                                        </p:tgtEl>
                                        <p:attrNameLst>
                                          <p:attrName>style.visibility</p:attrName>
                                        </p:attrNameLst>
                                      </p:cBhvr>
                                      <p:to>
                                        <p:strVal val="visible"/>
                                      </p:to>
                                    </p:set>
                                    <p:animEffect transition="in" filter="fade">
                                      <p:cBhvr>
                                        <p:cTn id="57" dur="500"/>
                                        <p:tgtEl>
                                          <p:spTgt spid="6">
                                            <p:txEl>
                                              <p:pRg st="8" end="8"/>
                                            </p:txEl>
                                          </p:spTgt>
                                        </p:tgtEl>
                                      </p:cBhvr>
                                    </p:animEffect>
                                  </p:childTnLst>
                                </p:cTn>
                              </p:par>
                              <p:par>
                                <p:cTn id="58" presetID="9" presetClass="emph" presetSubtype="0" grpId="1" nodeType="withEffect">
                                  <p:stCondLst>
                                    <p:cond delay="0"/>
                                  </p:stCondLst>
                                  <p:childTnLst>
                                    <p:set>
                                      <p:cBhvr>
                                        <p:cTn id="59" dur="indefinite"/>
                                        <p:tgtEl>
                                          <p:spTgt spid="6">
                                            <p:txEl>
                                              <p:pRg st="5" end="5"/>
                                            </p:txEl>
                                          </p:spTgt>
                                        </p:tgtEl>
                                        <p:attrNameLst>
                                          <p:attrName>style.opacity</p:attrName>
                                        </p:attrNameLst>
                                      </p:cBhvr>
                                      <p:to>
                                        <p:strVal val="0.5"/>
                                      </p:to>
                                    </p:set>
                                    <p:animEffect filter="image" prLst="opacity: 0.5">
                                      <p:cBhvr rctx="IE">
                                        <p:cTn id="60" dur="indefinite"/>
                                        <p:tgtEl>
                                          <p:spTgt spid="6">
                                            <p:txEl>
                                              <p:pRg st="5" end="5"/>
                                            </p:txEl>
                                          </p:spTgt>
                                        </p:tgtEl>
                                      </p:cBhvr>
                                    </p:animEffect>
                                  </p:childTnLst>
                                </p:cTn>
                              </p:par>
                              <p:par>
                                <p:cTn id="61" presetID="9" presetClass="emph" presetSubtype="0" grpId="1" nodeType="withEffect">
                                  <p:stCondLst>
                                    <p:cond delay="0"/>
                                  </p:stCondLst>
                                  <p:childTnLst>
                                    <p:set>
                                      <p:cBhvr>
                                        <p:cTn id="62" dur="indefinite"/>
                                        <p:tgtEl>
                                          <p:spTgt spid="6">
                                            <p:txEl>
                                              <p:pRg st="6" end="6"/>
                                            </p:txEl>
                                          </p:spTgt>
                                        </p:tgtEl>
                                        <p:attrNameLst>
                                          <p:attrName>style.opacity</p:attrName>
                                        </p:attrNameLst>
                                      </p:cBhvr>
                                      <p:to>
                                        <p:strVal val="0.5"/>
                                      </p:to>
                                    </p:set>
                                    <p:animEffect filter="image" prLst="opacity: 0.5">
                                      <p:cBhvr rctx="IE">
                                        <p:cTn id="63" dur="indefinite"/>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2"/>
      <p:bldP spid="6" grpId="1" uiExpand="1"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2</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986012733"/>
      </p:ext>
    </p:extLst>
  </p:cSld>
  <p:clrMapOvr>
    <a:masterClrMapping/>
  </p:clrMapOvr>
  <p:transition spd="slow" advTm="1000">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14D2808C-5AC0-222B-7654-727FE8280ECB}"/>
              </a:ext>
            </a:extLst>
          </p:cNvPr>
          <p:cNvSpPr txBox="1">
            <a:spLocks/>
          </p:cNvSpPr>
          <p:nvPr/>
        </p:nvSpPr>
        <p:spPr>
          <a:xfrm>
            <a:off x="838200" y="1825625"/>
            <a:ext cx="9341700" cy="45102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Azure Role-based Access Control (RBAC)</a:t>
            </a:r>
            <a:endParaRPr lang="sv-SE" dirty="0"/>
          </a:p>
          <a:p>
            <a:endParaRPr lang="sv-SE" dirty="0"/>
          </a:p>
          <a:p>
            <a:r>
              <a:rPr lang="sv-SE" dirty="0" err="1"/>
              <a:t>Role</a:t>
            </a:r>
            <a:r>
              <a:rPr lang="sv-SE" dirty="0"/>
              <a:t> Definitions</a:t>
            </a:r>
          </a:p>
          <a:p>
            <a:pPr lvl="1"/>
            <a:r>
              <a:rPr lang="sv-SE" dirty="0"/>
              <a:t>Permissions</a:t>
            </a:r>
          </a:p>
          <a:p>
            <a:pPr lvl="2"/>
            <a:r>
              <a:rPr lang="sv-SE" dirty="0"/>
              <a:t>Actions and </a:t>
            </a:r>
            <a:r>
              <a:rPr lang="sv-SE" dirty="0" err="1"/>
              <a:t>NotActions</a:t>
            </a:r>
            <a:endParaRPr lang="sv-SE" dirty="0"/>
          </a:p>
          <a:p>
            <a:pPr lvl="2"/>
            <a:r>
              <a:rPr lang="sv-SE" dirty="0" err="1"/>
              <a:t>DataActions</a:t>
            </a:r>
            <a:r>
              <a:rPr lang="sv-SE" dirty="0"/>
              <a:t> and </a:t>
            </a:r>
            <a:r>
              <a:rPr lang="sv-SE" dirty="0" err="1"/>
              <a:t>NotDataActions</a:t>
            </a:r>
            <a:endParaRPr lang="sv-SE" dirty="0"/>
          </a:p>
          <a:p>
            <a:pPr lvl="1"/>
            <a:r>
              <a:rPr lang="sv-SE" dirty="0" err="1"/>
              <a:t>Built</a:t>
            </a:r>
            <a:r>
              <a:rPr lang="sv-SE" dirty="0"/>
              <a:t>-in or </a:t>
            </a:r>
            <a:r>
              <a:rPr lang="sv-SE" dirty="0" err="1"/>
              <a:t>Custom</a:t>
            </a:r>
            <a:br>
              <a:rPr lang="sv-SE" dirty="0"/>
            </a:br>
            <a:endParaRPr lang="sv-SE" dirty="0"/>
          </a:p>
          <a:p>
            <a:r>
              <a:rPr lang="sv-SE" dirty="0" err="1"/>
              <a:t>Role</a:t>
            </a:r>
            <a:r>
              <a:rPr lang="sv-SE" dirty="0"/>
              <a:t> </a:t>
            </a:r>
            <a:r>
              <a:rPr lang="sv-SE" dirty="0" err="1"/>
              <a:t>Assignments</a:t>
            </a:r>
            <a:endParaRPr lang="sv-SE" dirty="0"/>
          </a:p>
          <a:p>
            <a:pPr lvl="1"/>
            <a:r>
              <a:rPr lang="sv-SE" dirty="0" err="1"/>
              <a:t>Scope</a:t>
            </a:r>
            <a:endParaRPr lang="sv-SE" dirty="0"/>
          </a:p>
          <a:p>
            <a:pPr lvl="1"/>
            <a:r>
              <a:rPr lang="sv-SE" dirty="0" err="1"/>
              <a:t>Security</a:t>
            </a:r>
            <a:r>
              <a:rPr lang="sv-SE" dirty="0"/>
              <a:t> Principal</a:t>
            </a:r>
          </a:p>
          <a:p>
            <a:pPr lvl="1"/>
            <a:r>
              <a:rPr lang="sv-SE" dirty="0" err="1"/>
              <a:t>Role</a:t>
            </a:r>
            <a:r>
              <a:rPr lang="sv-SE" dirty="0"/>
              <a:t> (Definition)</a:t>
            </a:r>
          </a:p>
        </p:txBody>
      </p:sp>
      <p:sp>
        <p:nvSpPr>
          <p:cNvPr id="2" name="Title 1">
            <a:extLst>
              <a:ext uri="{FF2B5EF4-FFF2-40B4-BE49-F238E27FC236}">
                <a16:creationId xmlns:a16="http://schemas.microsoft.com/office/drawing/2014/main" id="{26EC7E7F-84C7-3D1F-FE42-E1686DD969EA}"/>
              </a:ext>
            </a:extLst>
          </p:cNvPr>
          <p:cNvSpPr>
            <a:spLocks noGrp="1"/>
          </p:cNvSpPr>
          <p:nvPr>
            <p:ph type="title"/>
          </p:nvPr>
        </p:nvSpPr>
        <p:spPr>
          <a:xfrm>
            <a:off x="1442382" y="365125"/>
            <a:ext cx="9464317" cy="1325563"/>
          </a:xfrm>
        </p:spPr>
        <p:txBody>
          <a:bodyPr>
            <a:normAutofit/>
          </a:bodyPr>
          <a:lstStyle/>
          <a:p>
            <a:r>
              <a:rPr lang="en-US" sz="5200" dirty="0"/>
              <a:t>Azure Resource Manager</a:t>
            </a:r>
          </a:p>
        </p:txBody>
      </p:sp>
      <p:grpSp>
        <p:nvGrpSpPr>
          <p:cNvPr id="13" name="Group 12">
            <a:extLst>
              <a:ext uri="{FF2B5EF4-FFF2-40B4-BE49-F238E27FC236}">
                <a16:creationId xmlns:a16="http://schemas.microsoft.com/office/drawing/2014/main" id="{66611947-0F2A-A866-1B11-D39D46975FAB}"/>
              </a:ext>
            </a:extLst>
          </p:cNvPr>
          <p:cNvGrpSpPr/>
          <p:nvPr/>
        </p:nvGrpSpPr>
        <p:grpSpPr>
          <a:xfrm>
            <a:off x="8486600" y="2363173"/>
            <a:ext cx="2420099" cy="3255698"/>
            <a:chOff x="7840685" y="1060584"/>
            <a:chExt cx="2420099" cy="3255698"/>
          </a:xfrm>
        </p:grpSpPr>
        <p:grpSp>
          <p:nvGrpSpPr>
            <p:cNvPr id="7" name="Group 6">
              <a:extLst>
                <a:ext uri="{FF2B5EF4-FFF2-40B4-BE49-F238E27FC236}">
                  <a16:creationId xmlns:a16="http://schemas.microsoft.com/office/drawing/2014/main" id="{10A2E4DD-D636-0685-2CC5-BD0CBC98C18D}"/>
                </a:ext>
              </a:extLst>
            </p:cNvPr>
            <p:cNvGrpSpPr/>
            <p:nvPr/>
          </p:nvGrpSpPr>
          <p:grpSpPr>
            <a:xfrm>
              <a:off x="7840685" y="1060584"/>
              <a:ext cx="2219009" cy="3079261"/>
              <a:chOff x="2128538" y="514795"/>
              <a:chExt cx="2219009" cy="3079261"/>
            </a:xfrm>
          </p:grpSpPr>
          <p:sp>
            <p:nvSpPr>
              <p:cNvPr id="8" name="Rectangle: Rounded Corners 48">
                <a:extLst>
                  <a:ext uri="{FF2B5EF4-FFF2-40B4-BE49-F238E27FC236}">
                    <a16:creationId xmlns:a16="http://schemas.microsoft.com/office/drawing/2014/main" id="{E0FE82BE-C339-D1CF-05D6-3C87960193D7}"/>
                  </a:ext>
                </a:extLst>
              </p:cNvPr>
              <p:cNvSpPr/>
              <p:nvPr/>
            </p:nvSpPr>
            <p:spPr>
              <a:xfrm>
                <a:off x="2128538" y="976461"/>
                <a:ext cx="2219009" cy="2617595"/>
              </a:xfrm>
              <a:prstGeom prst="roundRect">
                <a:avLst/>
              </a:prstGeom>
              <a:solidFill>
                <a:schemeClr val="bg1"/>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sv-SE" sz="1400" dirty="0">
                    <a:solidFill>
                      <a:schemeClr val="tx1"/>
                    </a:solidFill>
                    <a:latin typeface="Ubuntu Condensed" panose="020B0506030602030204" pitchFamily="34" charset="0"/>
                  </a:rPr>
                  <a:t>"</a:t>
                </a:r>
                <a:r>
                  <a:rPr lang="sv-SE" sz="1400" dirty="0" err="1">
                    <a:solidFill>
                      <a:schemeClr val="tx1"/>
                    </a:solidFill>
                    <a:latin typeface="Ubuntu Condensed" panose="020B0506030602030204" pitchFamily="34" charset="0"/>
                  </a:rPr>
                  <a:t>roleName</a:t>
                </a:r>
                <a:r>
                  <a:rPr lang="sv-SE" sz="1400" dirty="0">
                    <a:solidFill>
                      <a:schemeClr val="tx1"/>
                    </a:solidFill>
                    <a:latin typeface="Ubuntu Condensed" panose="020B0506030602030204" pitchFamily="34" charset="0"/>
                  </a:rPr>
                  <a:t>": “</a:t>
                </a:r>
                <a:r>
                  <a:rPr lang="sv-SE" sz="1400" dirty="0" err="1">
                    <a:solidFill>
                      <a:schemeClr val="tx1"/>
                    </a:solidFill>
                    <a:latin typeface="Ubuntu Condensed" panose="020B0506030602030204" pitchFamily="34" charset="0"/>
                  </a:rPr>
                  <a:t>Owner</a:t>
                </a:r>
                <a:r>
                  <a:rPr lang="sv-SE" sz="1400" dirty="0">
                    <a:solidFill>
                      <a:schemeClr val="tx1"/>
                    </a:solidFill>
                    <a:latin typeface="Ubuntu Condensed" panose="020B0506030602030204" pitchFamily="34" charset="0"/>
                  </a:rPr>
                  <a:t>",</a:t>
                </a:r>
                <a:br>
                  <a:rPr lang="sv-SE" sz="1400" dirty="0">
                    <a:solidFill>
                      <a:schemeClr val="tx1"/>
                    </a:solidFill>
                    <a:latin typeface="Ubuntu Condensed" panose="020B0506030602030204" pitchFamily="34" charset="0"/>
                  </a:rPr>
                </a:br>
                <a:r>
                  <a:rPr lang="sv-SE" sz="1400" dirty="0">
                    <a:solidFill>
                      <a:schemeClr val="tx1"/>
                    </a:solidFill>
                    <a:latin typeface="Ubuntu Condensed" panose="020B0506030602030204" pitchFamily="34" charset="0"/>
                  </a:rPr>
                  <a:t>"permissions": [</a:t>
                </a:r>
              </a:p>
              <a:p>
                <a:r>
                  <a:rPr lang="sv-SE" sz="1400" dirty="0">
                    <a:solidFill>
                      <a:schemeClr val="tx1"/>
                    </a:solidFill>
                    <a:latin typeface="Ubuntu Condensed" panose="020B0506030602030204" pitchFamily="34" charset="0"/>
                  </a:rPr>
                  <a:t>  {</a:t>
                </a:r>
              </a:p>
              <a:p>
                <a:r>
                  <a:rPr lang="sv-SE" sz="1400" dirty="0">
                    <a:solidFill>
                      <a:schemeClr val="tx1"/>
                    </a:solidFill>
                    <a:latin typeface="Ubuntu Condensed" panose="020B0506030602030204" pitchFamily="34" charset="0"/>
                  </a:rPr>
                  <a:t>    "actions": [ "*“ ],</a:t>
                </a:r>
              </a:p>
              <a:p>
                <a:r>
                  <a:rPr lang="sv-SE" sz="1400" dirty="0">
                    <a:solidFill>
                      <a:schemeClr val="tx1"/>
                    </a:solidFill>
                    <a:latin typeface="Ubuntu Condensed" panose="020B0506030602030204" pitchFamily="34" charset="0"/>
                  </a:rPr>
                  <a:t>    "</a:t>
                </a:r>
                <a:r>
                  <a:rPr lang="sv-SE" sz="1400" dirty="0" err="1">
                    <a:solidFill>
                      <a:schemeClr val="tx1"/>
                    </a:solidFill>
                    <a:latin typeface="Ubuntu Condensed" panose="020B0506030602030204" pitchFamily="34" charset="0"/>
                  </a:rPr>
                  <a:t>dataActions</a:t>
                </a:r>
                <a:r>
                  <a:rPr lang="sv-SE" sz="1400" dirty="0">
                    <a:solidFill>
                      <a:schemeClr val="tx1"/>
                    </a:solidFill>
                    <a:latin typeface="Ubuntu Condensed" panose="020B0506030602030204" pitchFamily="34" charset="0"/>
                  </a:rPr>
                  <a:t>": [],</a:t>
                </a:r>
              </a:p>
              <a:p>
                <a:r>
                  <a:rPr lang="sv-SE" sz="1400" dirty="0">
                    <a:solidFill>
                      <a:schemeClr val="tx1"/>
                    </a:solidFill>
                    <a:latin typeface="Ubuntu Condensed" panose="020B0506030602030204" pitchFamily="34" charset="0"/>
                  </a:rPr>
                  <a:t>    "</a:t>
                </a:r>
                <a:r>
                  <a:rPr lang="sv-SE" sz="1400" dirty="0" err="1">
                    <a:solidFill>
                      <a:schemeClr val="tx1"/>
                    </a:solidFill>
                    <a:latin typeface="Ubuntu Condensed" panose="020B0506030602030204" pitchFamily="34" charset="0"/>
                  </a:rPr>
                  <a:t>notActions</a:t>
                </a:r>
                <a:r>
                  <a:rPr lang="sv-SE" sz="1400" dirty="0">
                    <a:solidFill>
                      <a:schemeClr val="tx1"/>
                    </a:solidFill>
                    <a:latin typeface="Ubuntu Condensed" panose="020B0506030602030204" pitchFamily="34" charset="0"/>
                  </a:rPr>
                  <a:t>": [],</a:t>
                </a:r>
              </a:p>
              <a:p>
                <a:r>
                  <a:rPr lang="sv-SE" sz="1400" dirty="0">
                    <a:solidFill>
                      <a:schemeClr val="tx1"/>
                    </a:solidFill>
                    <a:latin typeface="Ubuntu Condensed" panose="020B0506030602030204" pitchFamily="34" charset="0"/>
                  </a:rPr>
                  <a:t>    "</a:t>
                </a:r>
                <a:r>
                  <a:rPr lang="sv-SE" sz="1400" dirty="0" err="1">
                    <a:solidFill>
                      <a:schemeClr val="tx1"/>
                    </a:solidFill>
                    <a:latin typeface="Ubuntu Condensed" panose="020B0506030602030204" pitchFamily="34" charset="0"/>
                  </a:rPr>
                  <a:t>notDataActions</a:t>
                </a:r>
                <a:r>
                  <a:rPr lang="sv-SE" sz="1400" dirty="0">
                    <a:solidFill>
                      <a:schemeClr val="tx1"/>
                    </a:solidFill>
                    <a:latin typeface="Ubuntu Condensed" panose="020B0506030602030204" pitchFamily="34" charset="0"/>
                  </a:rPr>
                  <a:t>": []</a:t>
                </a:r>
              </a:p>
              <a:p>
                <a:r>
                  <a:rPr lang="sv-SE" sz="1400" dirty="0">
                    <a:solidFill>
                      <a:schemeClr val="tx1"/>
                    </a:solidFill>
                    <a:latin typeface="Ubuntu Condensed" panose="020B0506030602030204" pitchFamily="34" charset="0"/>
                  </a:rPr>
                  <a:t>  }</a:t>
                </a:r>
              </a:p>
              <a:p>
                <a:r>
                  <a:rPr lang="sv-SE" sz="1400" dirty="0">
                    <a:solidFill>
                      <a:schemeClr val="tx1"/>
                    </a:solidFill>
                    <a:latin typeface="Ubuntu Condensed" panose="020B0506030602030204" pitchFamily="34" charset="0"/>
                  </a:rPr>
                  <a:t>]</a:t>
                </a:r>
              </a:p>
            </p:txBody>
          </p:sp>
          <p:sp>
            <p:nvSpPr>
              <p:cNvPr id="9" name="TextBox 8">
                <a:extLst>
                  <a:ext uri="{FF2B5EF4-FFF2-40B4-BE49-F238E27FC236}">
                    <a16:creationId xmlns:a16="http://schemas.microsoft.com/office/drawing/2014/main" id="{2FB6E15B-D3E0-08C3-F3BB-3AF1C2E9D665}"/>
                  </a:ext>
                </a:extLst>
              </p:cNvPr>
              <p:cNvSpPr txBox="1"/>
              <p:nvPr/>
            </p:nvSpPr>
            <p:spPr>
              <a:xfrm>
                <a:off x="2336570" y="514795"/>
                <a:ext cx="1802944" cy="461665"/>
              </a:xfrm>
              <a:prstGeom prst="rect">
                <a:avLst/>
              </a:prstGeom>
              <a:noFill/>
            </p:spPr>
            <p:txBody>
              <a:bodyPr wrap="square">
                <a:spAutoFit/>
              </a:bodyPr>
              <a:lstStyle/>
              <a:p>
                <a:pPr algn="ctr"/>
                <a:r>
                  <a:rPr lang="en-US" sz="2400" b="1" dirty="0">
                    <a:latin typeface="Ubuntu Condensed" panose="020B0506030602030204" pitchFamily="34" charset="0"/>
                  </a:rPr>
                  <a:t>Owner</a:t>
                </a:r>
                <a:endParaRPr lang="en-SE" sz="2400" dirty="0"/>
              </a:p>
            </p:txBody>
          </p:sp>
        </p:grpSp>
        <p:grpSp>
          <p:nvGrpSpPr>
            <p:cNvPr id="10" name="Group 9">
              <a:extLst>
                <a:ext uri="{FF2B5EF4-FFF2-40B4-BE49-F238E27FC236}">
                  <a16:creationId xmlns:a16="http://schemas.microsoft.com/office/drawing/2014/main" id="{C9618668-9B64-7B1F-E177-5481213B9B64}"/>
                </a:ext>
              </a:extLst>
            </p:cNvPr>
            <p:cNvGrpSpPr/>
            <p:nvPr/>
          </p:nvGrpSpPr>
          <p:grpSpPr>
            <a:xfrm>
              <a:off x="9442537" y="3605270"/>
              <a:ext cx="818247" cy="711012"/>
              <a:chOff x="3703146" y="3110250"/>
              <a:chExt cx="818247" cy="711012"/>
            </a:xfrm>
          </p:grpSpPr>
          <p:sp>
            <p:nvSpPr>
              <p:cNvPr id="11" name="Rectangle: Rounded Corners 57">
                <a:extLst>
                  <a:ext uri="{FF2B5EF4-FFF2-40B4-BE49-F238E27FC236}">
                    <a16:creationId xmlns:a16="http://schemas.microsoft.com/office/drawing/2014/main" id="{26EC4551-92E3-CF61-70AC-E74221829E56}"/>
                  </a:ext>
                </a:extLst>
              </p:cNvPr>
              <p:cNvSpPr/>
              <p:nvPr/>
            </p:nvSpPr>
            <p:spPr>
              <a:xfrm>
                <a:off x="3703146" y="3110250"/>
                <a:ext cx="818247" cy="711012"/>
              </a:xfrm>
              <a:prstGeom prst="roundRect">
                <a:avLst/>
              </a:prstGeom>
              <a:solidFill>
                <a:schemeClr val="bg1"/>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2" name="Graphic 11">
                <a:extLst>
                  <a:ext uri="{FF2B5EF4-FFF2-40B4-BE49-F238E27FC236}">
                    <a16:creationId xmlns:a16="http://schemas.microsoft.com/office/drawing/2014/main" id="{3DC2FDEF-6C1D-B564-82C7-38294961DF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789274" y="3136397"/>
                <a:ext cx="658718" cy="658718"/>
              </a:xfrm>
              <a:prstGeom prst="rect">
                <a:avLst/>
              </a:prstGeom>
            </p:spPr>
          </p:pic>
        </p:grpSp>
      </p:grpSp>
      <mc:AlternateContent xmlns:mc="http://schemas.openxmlformats.org/markup-compatibility/2006" xmlns:p14="http://schemas.microsoft.com/office/powerpoint/2010/main">
        <mc:Choice Requires="p14">
          <p:contentPart p14:bwMode="auto" r:id="rId4">
            <p14:nvContentPartPr>
              <p14:cNvPr id="38" name="Ink 37">
                <a:extLst>
                  <a:ext uri="{FF2B5EF4-FFF2-40B4-BE49-F238E27FC236}">
                    <a16:creationId xmlns:a16="http://schemas.microsoft.com/office/drawing/2014/main" id="{D7DBCAF7-4E0A-4CE0-C736-D3F4CE8CDF8D}"/>
                  </a:ext>
                </a:extLst>
              </p14:cNvPr>
              <p14:cNvContentPartPr/>
              <p14:nvPr/>
            </p14:nvContentPartPr>
            <p14:xfrm>
              <a:off x="9056398" y="1965012"/>
              <a:ext cx="486360" cy="398160"/>
            </p14:xfrm>
          </p:contentPart>
        </mc:Choice>
        <mc:Fallback xmlns="">
          <p:pic>
            <p:nvPicPr>
              <p:cNvPr id="38" name="Ink 37">
                <a:extLst>
                  <a:ext uri="{FF2B5EF4-FFF2-40B4-BE49-F238E27FC236}">
                    <a16:creationId xmlns:a16="http://schemas.microsoft.com/office/drawing/2014/main" id="{D7DBCAF7-4E0A-4CE0-C736-D3F4CE8CDF8D}"/>
                  </a:ext>
                </a:extLst>
              </p:cNvPr>
              <p:cNvPicPr/>
              <p:nvPr/>
            </p:nvPicPr>
            <p:blipFill>
              <a:blip r:embed="rId5"/>
              <a:stretch>
                <a:fillRect/>
              </a:stretch>
            </p:blipFill>
            <p:spPr>
              <a:xfrm>
                <a:off x="9038398" y="1947012"/>
                <a:ext cx="52200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A52DE669-39AF-2E40-0AC2-5B051C327114}"/>
                  </a:ext>
                </a:extLst>
              </p14:cNvPr>
              <p14:cNvContentPartPr/>
              <p14:nvPr/>
            </p14:nvContentPartPr>
            <p14:xfrm>
              <a:off x="9407038" y="2215212"/>
              <a:ext cx="204840" cy="144720"/>
            </p14:xfrm>
          </p:contentPart>
        </mc:Choice>
        <mc:Fallback xmlns="">
          <p:pic>
            <p:nvPicPr>
              <p:cNvPr id="41" name="Ink 40">
                <a:extLst>
                  <a:ext uri="{FF2B5EF4-FFF2-40B4-BE49-F238E27FC236}">
                    <a16:creationId xmlns:a16="http://schemas.microsoft.com/office/drawing/2014/main" id="{A52DE669-39AF-2E40-0AC2-5B051C327114}"/>
                  </a:ext>
                </a:extLst>
              </p:cNvPr>
              <p:cNvPicPr/>
              <p:nvPr/>
            </p:nvPicPr>
            <p:blipFill>
              <a:blip r:embed="rId7"/>
              <a:stretch>
                <a:fillRect/>
              </a:stretch>
            </p:blipFill>
            <p:spPr>
              <a:xfrm>
                <a:off x="9389038" y="2197257"/>
                <a:ext cx="240480" cy="18027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2" name="Ink 41">
                <a:extLst>
                  <a:ext uri="{FF2B5EF4-FFF2-40B4-BE49-F238E27FC236}">
                    <a16:creationId xmlns:a16="http://schemas.microsoft.com/office/drawing/2014/main" id="{E992E294-6AAF-BAA8-F22D-E21065E6A254}"/>
                  </a:ext>
                </a:extLst>
              </p14:cNvPr>
              <p14:cNvContentPartPr/>
              <p14:nvPr/>
            </p14:nvContentPartPr>
            <p14:xfrm>
              <a:off x="8100272" y="1690688"/>
              <a:ext cx="26640" cy="184680"/>
            </p14:xfrm>
          </p:contentPart>
        </mc:Choice>
        <mc:Fallback xmlns="">
          <p:pic>
            <p:nvPicPr>
              <p:cNvPr id="42" name="Ink 41">
                <a:extLst>
                  <a:ext uri="{FF2B5EF4-FFF2-40B4-BE49-F238E27FC236}">
                    <a16:creationId xmlns:a16="http://schemas.microsoft.com/office/drawing/2014/main" id="{E992E294-6AAF-BAA8-F22D-E21065E6A254}"/>
                  </a:ext>
                </a:extLst>
              </p:cNvPr>
              <p:cNvPicPr/>
              <p:nvPr/>
            </p:nvPicPr>
            <p:blipFill>
              <a:blip r:embed="rId9"/>
              <a:stretch>
                <a:fillRect/>
              </a:stretch>
            </p:blipFill>
            <p:spPr>
              <a:xfrm>
                <a:off x="8082272" y="1672688"/>
                <a:ext cx="6228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7" name="Ink 46">
                <a:extLst>
                  <a:ext uri="{FF2B5EF4-FFF2-40B4-BE49-F238E27FC236}">
                    <a16:creationId xmlns:a16="http://schemas.microsoft.com/office/drawing/2014/main" id="{EFC6C711-2E81-1E11-C962-453997EEF6C0}"/>
                  </a:ext>
                </a:extLst>
              </p14:cNvPr>
              <p14:cNvContentPartPr/>
              <p14:nvPr/>
            </p14:nvContentPartPr>
            <p14:xfrm>
              <a:off x="8184152" y="1693568"/>
              <a:ext cx="121320" cy="179640"/>
            </p14:xfrm>
          </p:contentPart>
        </mc:Choice>
        <mc:Fallback xmlns="">
          <p:pic>
            <p:nvPicPr>
              <p:cNvPr id="47" name="Ink 46">
                <a:extLst>
                  <a:ext uri="{FF2B5EF4-FFF2-40B4-BE49-F238E27FC236}">
                    <a16:creationId xmlns:a16="http://schemas.microsoft.com/office/drawing/2014/main" id="{EFC6C711-2E81-1E11-C962-453997EEF6C0}"/>
                  </a:ext>
                </a:extLst>
              </p:cNvPr>
              <p:cNvPicPr/>
              <p:nvPr/>
            </p:nvPicPr>
            <p:blipFill>
              <a:blip r:embed="rId11"/>
              <a:stretch>
                <a:fillRect/>
              </a:stretch>
            </p:blipFill>
            <p:spPr>
              <a:xfrm>
                <a:off x="8166152" y="1675604"/>
                <a:ext cx="156960" cy="21520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8" name="Ink 47">
                <a:extLst>
                  <a:ext uri="{FF2B5EF4-FFF2-40B4-BE49-F238E27FC236}">
                    <a16:creationId xmlns:a16="http://schemas.microsoft.com/office/drawing/2014/main" id="{2E2E78E3-7681-F340-7ED8-AB205493103E}"/>
                  </a:ext>
                </a:extLst>
              </p14:cNvPr>
              <p14:cNvContentPartPr/>
              <p14:nvPr/>
            </p14:nvContentPartPr>
            <p14:xfrm>
              <a:off x="8220512" y="1795088"/>
              <a:ext cx="159480" cy="360"/>
            </p14:xfrm>
          </p:contentPart>
        </mc:Choice>
        <mc:Fallback xmlns="">
          <p:pic>
            <p:nvPicPr>
              <p:cNvPr id="48" name="Ink 47">
                <a:extLst>
                  <a:ext uri="{FF2B5EF4-FFF2-40B4-BE49-F238E27FC236}">
                    <a16:creationId xmlns:a16="http://schemas.microsoft.com/office/drawing/2014/main" id="{2E2E78E3-7681-F340-7ED8-AB205493103E}"/>
                  </a:ext>
                </a:extLst>
              </p:cNvPr>
              <p:cNvPicPr/>
              <p:nvPr/>
            </p:nvPicPr>
            <p:blipFill>
              <a:blip r:embed="rId13"/>
              <a:stretch>
                <a:fillRect/>
              </a:stretch>
            </p:blipFill>
            <p:spPr>
              <a:xfrm>
                <a:off x="8202512" y="1777088"/>
                <a:ext cx="1951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9" name="Ink 48">
                <a:extLst>
                  <a:ext uri="{FF2B5EF4-FFF2-40B4-BE49-F238E27FC236}">
                    <a16:creationId xmlns:a16="http://schemas.microsoft.com/office/drawing/2014/main" id="{540A759C-836B-3973-58E7-6CAD4A3B74DB}"/>
                  </a:ext>
                </a:extLst>
              </p14:cNvPr>
              <p14:cNvContentPartPr/>
              <p14:nvPr/>
            </p14:nvContentPartPr>
            <p14:xfrm>
              <a:off x="8425712" y="1701488"/>
              <a:ext cx="137880" cy="171720"/>
            </p14:xfrm>
          </p:contentPart>
        </mc:Choice>
        <mc:Fallback xmlns="">
          <p:pic>
            <p:nvPicPr>
              <p:cNvPr id="49" name="Ink 48">
                <a:extLst>
                  <a:ext uri="{FF2B5EF4-FFF2-40B4-BE49-F238E27FC236}">
                    <a16:creationId xmlns:a16="http://schemas.microsoft.com/office/drawing/2014/main" id="{540A759C-836B-3973-58E7-6CAD4A3B74DB}"/>
                  </a:ext>
                </a:extLst>
              </p:cNvPr>
              <p:cNvPicPr/>
              <p:nvPr/>
            </p:nvPicPr>
            <p:blipFill>
              <a:blip r:embed="rId15"/>
              <a:stretch>
                <a:fillRect/>
              </a:stretch>
            </p:blipFill>
            <p:spPr>
              <a:xfrm>
                <a:off x="8407712" y="1683450"/>
                <a:ext cx="173520" cy="20743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1" name="Ink 50">
                <a:extLst>
                  <a:ext uri="{FF2B5EF4-FFF2-40B4-BE49-F238E27FC236}">
                    <a16:creationId xmlns:a16="http://schemas.microsoft.com/office/drawing/2014/main" id="{AF038B8D-1BA4-385C-FBD5-2F68BDA6A579}"/>
                  </a:ext>
                </a:extLst>
              </p14:cNvPr>
              <p14:cNvContentPartPr/>
              <p14:nvPr/>
            </p14:nvContentPartPr>
            <p14:xfrm>
              <a:off x="8627312" y="1698968"/>
              <a:ext cx="134640" cy="185040"/>
            </p14:xfrm>
          </p:contentPart>
        </mc:Choice>
        <mc:Fallback xmlns="">
          <p:pic>
            <p:nvPicPr>
              <p:cNvPr id="51" name="Ink 50">
                <a:extLst>
                  <a:ext uri="{FF2B5EF4-FFF2-40B4-BE49-F238E27FC236}">
                    <a16:creationId xmlns:a16="http://schemas.microsoft.com/office/drawing/2014/main" id="{AF038B8D-1BA4-385C-FBD5-2F68BDA6A579}"/>
                  </a:ext>
                </a:extLst>
              </p:cNvPr>
              <p:cNvPicPr/>
              <p:nvPr/>
            </p:nvPicPr>
            <p:blipFill>
              <a:blip r:embed="rId17"/>
              <a:stretch>
                <a:fillRect/>
              </a:stretch>
            </p:blipFill>
            <p:spPr>
              <a:xfrm>
                <a:off x="8609312" y="1680968"/>
                <a:ext cx="1702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4" name="Ink 53">
                <a:extLst>
                  <a:ext uri="{FF2B5EF4-FFF2-40B4-BE49-F238E27FC236}">
                    <a16:creationId xmlns:a16="http://schemas.microsoft.com/office/drawing/2014/main" id="{0D7849A5-4E19-1608-77B2-D0EF0BD1EA9F}"/>
                  </a:ext>
                </a:extLst>
              </p14:cNvPr>
              <p14:cNvContentPartPr/>
              <p14:nvPr/>
            </p14:nvContentPartPr>
            <p14:xfrm>
              <a:off x="8830352" y="1694288"/>
              <a:ext cx="141480" cy="171720"/>
            </p14:xfrm>
          </p:contentPart>
        </mc:Choice>
        <mc:Fallback xmlns="">
          <p:pic>
            <p:nvPicPr>
              <p:cNvPr id="54" name="Ink 53">
                <a:extLst>
                  <a:ext uri="{FF2B5EF4-FFF2-40B4-BE49-F238E27FC236}">
                    <a16:creationId xmlns:a16="http://schemas.microsoft.com/office/drawing/2014/main" id="{0D7849A5-4E19-1608-77B2-D0EF0BD1EA9F}"/>
                  </a:ext>
                </a:extLst>
              </p:cNvPr>
              <p:cNvPicPr/>
              <p:nvPr/>
            </p:nvPicPr>
            <p:blipFill>
              <a:blip r:embed="rId19"/>
              <a:stretch>
                <a:fillRect/>
              </a:stretch>
            </p:blipFill>
            <p:spPr>
              <a:xfrm>
                <a:off x="8812352" y="1676250"/>
                <a:ext cx="177120" cy="20743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5" name="Ink 54">
                <a:extLst>
                  <a:ext uri="{FF2B5EF4-FFF2-40B4-BE49-F238E27FC236}">
                    <a16:creationId xmlns:a16="http://schemas.microsoft.com/office/drawing/2014/main" id="{3C85F593-A1D2-6E79-C080-5DA8975B63FC}"/>
                  </a:ext>
                </a:extLst>
              </p14:cNvPr>
              <p14:cNvContentPartPr/>
              <p14:nvPr/>
            </p14:nvContentPartPr>
            <p14:xfrm>
              <a:off x="9080912" y="1784648"/>
              <a:ext cx="129240" cy="8640"/>
            </p14:xfrm>
          </p:contentPart>
        </mc:Choice>
        <mc:Fallback xmlns="">
          <p:pic>
            <p:nvPicPr>
              <p:cNvPr id="55" name="Ink 54">
                <a:extLst>
                  <a:ext uri="{FF2B5EF4-FFF2-40B4-BE49-F238E27FC236}">
                    <a16:creationId xmlns:a16="http://schemas.microsoft.com/office/drawing/2014/main" id="{3C85F593-A1D2-6E79-C080-5DA8975B63FC}"/>
                  </a:ext>
                </a:extLst>
              </p:cNvPr>
              <p:cNvPicPr/>
              <p:nvPr/>
            </p:nvPicPr>
            <p:blipFill>
              <a:blip r:embed="rId21"/>
              <a:stretch>
                <a:fillRect/>
              </a:stretch>
            </p:blipFill>
            <p:spPr>
              <a:xfrm>
                <a:off x="9062912" y="1766648"/>
                <a:ext cx="1648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2" name="Ink 61">
                <a:extLst>
                  <a:ext uri="{FF2B5EF4-FFF2-40B4-BE49-F238E27FC236}">
                    <a16:creationId xmlns:a16="http://schemas.microsoft.com/office/drawing/2014/main" id="{CEA962BA-09B9-5EAF-3F9F-A49A54ECCAA1}"/>
                  </a:ext>
                </a:extLst>
              </p14:cNvPr>
              <p14:cNvContentPartPr/>
              <p14:nvPr/>
            </p14:nvContentPartPr>
            <p14:xfrm>
              <a:off x="9150392" y="1703288"/>
              <a:ext cx="11880" cy="154800"/>
            </p14:xfrm>
          </p:contentPart>
        </mc:Choice>
        <mc:Fallback xmlns="">
          <p:pic>
            <p:nvPicPr>
              <p:cNvPr id="62" name="Ink 61">
                <a:extLst>
                  <a:ext uri="{FF2B5EF4-FFF2-40B4-BE49-F238E27FC236}">
                    <a16:creationId xmlns:a16="http://schemas.microsoft.com/office/drawing/2014/main" id="{CEA962BA-09B9-5EAF-3F9F-A49A54ECCAA1}"/>
                  </a:ext>
                </a:extLst>
              </p:cNvPr>
              <p:cNvPicPr/>
              <p:nvPr/>
            </p:nvPicPr>
            <p:blipFill>
              <a:blip r:embed="rId23"/>
              <a:stretch>
                <a:fillRect/>
              </a:stretch>
            </p:blipFill>
            <p:spPr>
              <a:xfrm>
                <a:off x="9132392" y="1685288"/>
                <a:ext cx="47520" cy="190440"/>
              </a:xfrm>
              <a:prstGeom prst="rect">
                <a:avLst/>
              </a:prstGeom>
            </p:spPr>
          </p:pic>
        </mc:Fallback>
      </mc:AlternateContent>
      <p:pic>
        <p:nvPicPr>
          <p:cNvPr id="66" name="Graphic 65">
            <a:extLst>
              <a:ext uri="{FF2B5EF4-FFF2-40B4-BE49-F238E27FC236}">
                <a16:creationId xmlns:a16="http://schemas.microsoft.com/office/drawing/2014/main" id="{C58CE452-E3C5-69C9-BBCB-E8C31816212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77763" y="522175"/>
            <a:ext cx="920874" cy="920874"/>
          </a:xfrm>
          <a:prstGeom prst="rect">
            <a:avLst/>
          </a:prstGeom>
        </p:spPr>
      </p:pic>
      <p:sp>
        <p:nvSpPr>
          <p:cNvPr id="3" name="TextBox 2">
            <a:extLst>
              <a:ext uri="{FF2B5EF4-FFF2-40B4-BE49-F238E27FC236}">
                <a16:creationId xmlns:a16="http://schemas.microsoft.com/office/drawing/2014/main" id="{D880525D-CBC4-6145-2913-31C1616DA89D}"/>
              </a:ext>
            </a:extLst>
          </p:cNvPr>
          <p:cNvSpPr txBox="1"/>
          <p:nvPr/>
        </p:nvSpPr>
        <p:spPr>
          <a:xfrm>
            <a:off x="1662194" y="1250326"/>
            <a:ext cx="6097836" cy="338554"/>
          </a:xfrm>
          <a:prstGeom prst="rect">
            <a:avLst/>
          </a:prstGeom>
          <a:noFill/>
        </p:spPr>
        <p:txBody>
          <a:bodyPr wrap="square">
            <a:spAutoFit/>
          </a:bodyPr>
          <a:lstStyle/>
          <a:p>
            <a:r>
              <a:rPr lang="sv-SE" sz="1600" dirty="0" err="1">
                <a:latin typeface="Ubuntu" panose="020B0504030602030204" pitchFamily="34" charset="0"/>
              </a:rPr>
              <a:t>https</a:t>
            </a:r>
            <a:r>
              <a:rPr lang="sv-SE" sz="1600" dirty="0">
                <a:latin typeface="Ubuntu" panose="020B0504030602030204" pitchFamily="34" charset="0"/>
              </a:rPr>
              <a:t>://</a:t>
            </a:r>
            <a:r>
              <a:rPr lang="sv-SE" sz="1600" dirty="0" err="1">
                <a:latin typeface="Ubuntu" panose="020B0504030602030204" pitchFamily="34" charset="0"/>
              </a:rPr>
              <a:t>management.azure.com</a:t>
            </a:r>
            <a:r>
              <a:rPr lang="sv-SE" sz="1600" dirty="0">
                <a:latin typeface="Ubuntu" panose="020B0504030602030204" pitchFamily="34" charset="0"/>
              </a:rPr>
              <a:t>/</a:t>
            </a:r>
          </a:p>
        </p:txBody>
      </p:sp>
    </p:spTree>
    <p:extLst>
      <p:ext uri="{BB962C8B-B14F-4D97-AF65-F5344CB8AC3E}">
        <p14:creationId xmlns:p14="http://schemas.microsoft.com/office/powerpoint/2010/main" val="37026136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par>
                                <p:cTn id="13" presetID="9" presetClass="emph" presetSubtype="0" grpId="1" nodeType="withEffect">
                                  <p:stCondLst>
                                    <p:cond delay="0"/>
                                  </p:stCondLst>
                                  <p:childTnLst>
                                    <p:set>
                                      <p:cBhvr>
                                        <p:cTn id="14" dur="indefinite"/>
                                        <p:tgtEl>
                                          <p:spTgt spid="6">
                                            <p:txEl>
                                              <p:pRg st="0" end="0"/>
                                            </p:txEl>
                                          </p:spTgt>
                                        </p:tgtEl>
                                        <p:attrNameLst>
                                          <p:attrName>style.opacity</p:attrName>
                                        </p:attrNameLst>
                                      </p:cBhvr>
                                      <p:to>
                                        <p:strVal val="0.5"/>
                                      </p:to>
                                    </p:set>
                                    <p:animEffect filter="image" prLst="opacity: 0.5">
                                      <p:cBhvr rctx="IE">
                                        <p:cTn id="15" dur="indefinite"/>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9" presetClass="emph" presetSubtype="0" grpId="1" nodeType="withEffect">
                                  <p:stCondLst>
                                    <p:cond delay="0"/>
                                  </p:stCondLst>
                                  <p:childTnLst>
                                    <p:set>
                                      <p:cBhvr>
                                        <p:cTn id="35" dur="indefinite"/>
                                        <p:tgtEl>
                                          <p:spTgt spid="6">
                                            <p:txEl>
                                              <p:pRg st="3" end="3"/>
                                            </p:txEl>
                                          </p:spTgt>
                                        </p:tgtEl>
                                        <p:attrNameLst>
                                          <p:attrName>style.opacity</p:attrName>
                                        </p:attrNameLst>
                                      </p:cBhvr>
                                      <p:to>
                                        <p:strVal val="0.5"/>
                                      </p:to>
                                    </p:set>
                                    <p:animEffect filter="image" prLst="opacity: 0.5">
                                      <p:cBhvr rctx="IE">
                                        <p:cTn id="36" dur="indefinite"/>
                                        <p:tgtEl>
                                          <p:spTgt spid="6">
                                            <p:txEl>
                                              <p:pRg st="3" end="3"/>
                                            </p:txEl>
                                          </p:spTgt>
                                        </p:tgtEl>
                                      </p:cBhvr>
                                    </p:animEffect>
                                  </p:childTnLst>
                                </p:cTn>
                              </p:par>
                              <p:par>
                                <p:cTn id="37" presetID="9" presetClass="emph" presetSubtype="0" grpId="1" nodeType="withEffect">
                                  <p:stCondLst>
                                    <p:cond delay="0"/>
                                  </p:stCondLst>
                                  <p:childTnLst>
                                    <p:set>
                                      <p:cBhvr>
                                        <p:cTn id="38" dur="indefinite"/>
                                        <p:tgtEl>
                                          <p:spTgt spid="6">
                                            <p:txEl>
                                              <p:pRg st="4" end="4"/>
                                            </p:txEl>
                                          </p:spTgt>
                                        </p:tgtEl>
                                        <p:attrNameLst>
                                          <p:attrName>style.opacity</p:attrName>
                                        </p:attrNameLst>
                                      </p:cBhvr>
                                      <p:to>
                                        <p:strVal val="0.5"/>
                                      </p:to>
                                    </p:set>
                                    <p:animEffect filter="image" prLst="opacity: 0.5">
                                      <p:cBhvr rctx="IE">
                                        <p:cTn id="39" dur="indefinite"/>
                                        <p:tgtEl>
                                          <p:spTgt spid="6">
                                            <p:txEl>
                                              <p:pRg st="4" end="4"/>
                                            </p:txEl>
                                          </p:spTgt>
                                        </p:tgtEl>
                                      </p:cBhvr>
                                    </p:animEffect>
                                  </p:childTnLst>
                                </p:cTn>
                              </p:par>
                              <p:par>
                                <p:cTn id="40" presetID="9" presetClass="emph" presetSubtype="0" grpId="1" nodeType="withEffect">
                                  <p:stCondLst>
                                    <p:cond delay="0"/>
                                  </p:stCondLst>
                                  <p:childTnLst>
                                    <p:set>
                                      <p:cBhvr>
                                        <p:cTn id="41" dur="indefinite"/>
                                        <p:tgtEl>
                                          <p:spTgt spid="6">
                                            <p:txEl>
                                              <p:pRg st="5" end="5"/>
                                            </p:txEl>
                                          </p:spTgt>
                                        </p:tgtEl>
                                        <p:attrNameLst>
                                          <p:attrName>style.opacity</p:attrName>
                                        </p:attrNameLst>
                                      </p:cBhvr>
                                      <p:to>
                                        <p:strVal val="0.5"/>
                                      </p:to>
                                    </p:set>
                                    <p:animEffect filter="image" prLst="opacity: 0.5">
                                      <p:cBhvr rctx="IE">
                                        <p:cTn id="42" dur="indefinite"/>
                                        <p:tgtEl>
                                          <p:spTgt spid="6">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animEffect transition="in" filter="fade">
                                      <p:cBhvr>
                                        <p:cTn id="47" dur="500"/>
                                        <p:tgtEl>
                                          <p:spTgt spid="6">
                                            <p:txEl>
                                              <p:pRg st="7" end="7"/>
                                            </p:txEl>
                                          </p:spTgt>
                                        </p:tgtEl>
                                      </p:cBhvr>
                                    </p:animEffect>
                                  </p:childTnLst>
                                </p:cTn>
                              </p:par>
                              <p:par>
                                <p:cTn id="48" presetID="9" presetClass="emph" presetSubtype="0" grpId="1" nodeType="withEffect">
                                  <p:stCondLst>
                                    <p:cond delay="0"/>
                                  </p:stCondLst>
                                  <p:childTnLst>
                                    <p:set>
                                      <p:cBhvr>
                                        <p:cTn id="49" dur="indefinite"/>
                                        <p:tgtEl>
                                          <p:spTgt spid="6">
                                            <p:txEl>
                                              <p:pRg st="2" end="2"/>
                                            </p:txEl>
                                          </p:spTgt>
                                        </p:tgtEl>
                                        <p:attrNameLst>
                                          <p:attrName>style.opacity</p:attrName>
                                        </p:attrNameLst>
                                      </p:cBhvr>
                                      <p:to>
                                        <p:strVal val="0.5"/>
                                      </p:to>
                                    </p:set>
                                    <p:animEffect filter="image" prLst="opacity: 0.5">
                                      <p:cBhvr rctx="IE">
                                        <p:cTn id="50" dur="indefinite"/>
                                        <p:tgtEl>
                                          <p:spTgt spid="6">
                                            <p:txEl>
                                              <p:pRg st="2" end="2"/>
                                            </p:txEl>
                                          </p:spTgt>
                                        </p:tgtEl>
                                      </p:cBhvr>
                                    </p:animEffect>
                                  </p:childTnLst>
                                </p:cTn>
                              </p:par>
                              <p:par>
                                <p:cTn id="51" presetID="9" presetClass="emph" presetSubtype="0" grpId="1" nodeType="withEffect">
                                  <p:stCondLst>
                                    <p:cond delay="0"/>
                                  </p:stCondLst>
                                  <p:childTnLst>
                                    <p:set>
                                      <p:cBhvr>
                                        <p:cTn id="52" dur="indefinite"/>
                                        <p:tgtEl>
                                          <p:spTgt spid="6">
                                            <p:txEl>
                                              <p:pRg st="6" end="6"/>
                                            </p:txEl>
                                          </p:spTgt>
                                        </p:tgtEl>
                                        <p:attrNameLst>
                                          <p:attrName>style.opacity</p:attrName>
                                        </p:attrNameLst>
                                      </p:cBhvr>
                                      <p:to>
                                        <p:strVal val="0.5"/>
                                      </p:to>
                                    </p:set>
                                    <p:animEffect filter="image" prLst="opacity: 0.5">
                                      <p:cBhvr rctx="IE">
                                        <p:cTn id="53" dur="indefinite"/>
                                        <p:tgtEl>
                                          <p:spTgt spid="6">
                                            <p:txEl>
                                              <p:pRg st="6" end="6"/>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xEl>
                                              <p:pRg st="8" end="8"/>
                                            </p:txEl>
                                          </p:spTgt>
                                        </p:tgtEl>
                                        <p:attrNameLst>
                                          <p:attrName>style.visibility</p:attrName>
                                        </p:attrNameLst>
                                      </p:cBhvr>
                                      <p:to>
                                        <p:strVal val="visible"/>
                                      </p:to>
                                    </p:set>
                                    <p:animEffect transition="in" filter="fade">
                                      <p:cBhvr>
                                        <p:cTn id="58" dur="500"/>
                                        <p:tgtEl>
                                          <p:spTgt spid="6">
                                            <p:txEl>
                                              <p:pRg st="8" end="8"/>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
                                            <p:txEl>
                                              <p:pRg st="9" end="9"/>
                                            </p:txEl>
                                          </p:spTgt>
                                        </p:tgtEl>
                                        <p:attrNameLst>
                                          <p:attrName>style.visibility</p:attrName>
                                        </p:attrNameLst>
                                      </p:cBhvr>
                                      <p:to>
                                        <p:strVal val="visible"/>
                                      </p:to>
                                    </p:set>
                                    <p:animEffect transition="in" filter="fade">
                                      <p:cBhvr>
                                        <p:cTn id="63" dur="500"/>
                                        <p:tgtEl>
                                          <p:spTgt spid="6">
                                            <p:txEl>
                                              <p:pRg st="9" end="9"/>
                                            </p:txEl>
                                          </p:spTgt>
                                        </p:tgtEl>
                                      </p:cBhvr>
                                    </p:animEffect>
                                  </p:childTnLst>
                                </p:cTn>
                              </p:par>
                              <p:par>
                                <p:cTn id="64" presetID="9" presetClass="emph" presetSubtype="0" grpId="1" nodeType="withEffect">
                                  <p:stCondLst>
                                    <p:cond delay="0"/>
                                  </p:stCondLst>
                                  <p:childTnLst>
                                    <p:set>
                                      <p:cBhvr>
                                        <p:cTn id="65" dur="indefinite"/>
                                        <p:tgtEl>
                                          <p:spTgt spid="6">
                                            <p:txEl>
                                              <p:pRg st="8" end="8"/>
                                            </p:txEl>
                                          </p:spTgt>
                                        </p:tgtEl>
                                        <p:attrNameLst>
                                          <p:attrName>style.opacity</p:attrName>
                                        </p:attrNameLst>
                                      </p:cBhvr>
                                      <p:to>
                                        <p:strVal val="0.5"/>
                                      </p:to>
                                    </p:set>
                                    <p:animEffect filter="image" prLst="opacity: 0.5">
                                      <p:cBhvr rctx="IE">
                                        <p:cTn id="66" dur="indefinite"/>
                                        <p:tgtEl>
                                          <p:spTgt spid="6">
                                            <p:txEl>
                                              <p:pRg st="8" end="8"/>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
                                            <p:txEl>
                                              <p:pRg st="10" end="10"/>
                                            </p:txEl>
                                          </p:spTgt>
                                        </p:tgtEl>
                                        <p:attrNameLst>
                                          <p:attrName>style.visibility</p:attrName>
                                        </p:attrNameLst>
                                      </p:cBhvr>
                                      <p:to>
                                        <p:strVal val="visible"/>
                                      </p:to>
                                    </p:set>
                                    <p:animEffect transition="in" filter="fade">
                                      <p:cBhvr>
                                        <p:cTn id="71" dur="500"/>
                                        <p:tgtEl>
                                          <p:spTgt spid="6">
                                            <p:txEl>
                                              <p:pRg st="10" end="10"/>
                                            </p:txEl>
                                          </p:spTgt>
                                        </p:tgtEl>
                                      </p:cBhvr>
                                    </p:animEffect>
                                  </p:childTnLst>
                                </p:cTn>
                              </p:par>
                              <p:par>
                                <p:cTn id="72" presetID="9" presetClass="emph" presetSubtype="0" grpId="1" nodeType="withEffect">
                                  <p:stCondLst>
                                    <p:cond delay="0"/>
                                  </p:stCondLst>
                                  <p:childTnLst>
                                    <p:set>
                                      <p:cBhvr>
                                        <p:cTn id="73" dur="indefinite"/>
                                        <p:tgtEl>
                                          <p:spTgt spid="6">
                                            <p:txEl>
                                              <p:pRg st="9" end="9"/>
                                            </p:txEl>
                                          </p:spTgt>
                                        </p:tgtEl>
                                        <p:attrNameLst>
                                          <p:attrName>style.opacity</p:attrName>
                                        </p:attrNameLst>
                                      </p:cBhvr>
                                      <p:to>
                                        <p:strVal val="0.5"/>
                                      </p:to>
                                    </p:set>
                                    <p:animEffect filter="image" prLst="opacity: 0.5">
                                      <p:cBhvr rctx="IE">
                                        <p:cTn id="74" dur="indefinite"/>
                                        <p:tgtEl>
                                          <p:spTgt spid="6">
                                            <p:txEl>
                                              <p:pRg st="9" end="9"/>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fade">
                                      <p:cBhvr>
                                        <p:cTn id="79" dur="500"/>
                                        <p:tgtEl>
                                          <p:spTgt spid="13"/>
                                        </p:tgtEl>
                                      </p:cBhvr>
                                    </p:animEffect>
                                  </p:childTnLst>
                                </p:cTn>
                              </p:par>
                              <p:par>
                                <p:cTn id="80" presetID="9" presetClass="emph" presetSubtype="0" grpId="1" nodeType="withEffect">
                                  <p:stCondLst>
                                    <p:cond delay="0"/>
                                  </p:stCondLst>
                                  <p:childTnLst>
                                    <p:set>
                                      <p:cBhvr>
                                        <p:cTn id="81" dur="indefinite"/>
                                        <p:tgtEl>
                                          <p:spTgt spid="6">
                                            <p:txEl>
                                              <p:pRg st="7" end="7"/>
                                            </p:txEl>
                                          </p:spTgt>
                                        </p:tgtEl>
                                        <p:attrNameLst>
                                          <p:attrName>style.opacity</p:attrName>
                                        </p:attrNameLst>
                                      </p:cBhvr>
                                      <p:to>
                                        <p:strVal val="0.5"/>
                                      </p:to>
                                    </p:set>
                                    <p:animEffect filter="image" prLst="opacity: 0.5">
                                      <p:cBhvr rctx="IE">
                                        <p:cTn id="82" dur="indefinite"/>
                                        <p:tgtEl>
                                          <p:spTgt spid="6">
                                            <p:txEl>
                                              <p:pRg st="7" end="7"/>
                                            </p:txEl>
                                          </p:spTgt>
                                        </p:tgtEl>
                                      </p:cBhvr>
                                    </p:animEffect>
                                  </p:childTnLst>
                                </p:cTn>
                              </p:par>
                              <p:par>
                                <p:cTn id="83" presetID="9" presetClass="emph" presetSubtype="0" grpId="1" nodeType="withEffect">
                                  <p:stCondLst>
                                    <p:cond delay="0"/>
                                  </p:stCondLst>
                                  <p:childTnLst>
                                    <p:set>
                                      <p:cBhvr>
                                        <p:cTn id="84" dur="indefinite"/>
                                        <p:tgtEl>
                                          <p:spTgt spid="6">
                                            <p:txEl>
                                              <p:pRg st="10" end="10"/>
                                            </p:txEl>
                                          </p:spTgt>
                                        </p:tgtEl>
                                        <p:attrNameLst>
                                          <p:attrName>style.opacity</p:attrName>
                                        </p:attrNameLst>
                                      </p:cBhvr>
                                      <p:to>
                                        <p:strVal val="0.5"/>
                                      </p:to>
                                    </p:set>
                                    <p:animEffect filter="image" prLst="opacity: 0.5">
                                      <p:cBhvr rctx="IE">
                                        <p:cTn id="85" dur="indefinite"/>
                                        <p:tgtEl>
                                          <p:spTgt spid="6">
                                            <p:txEl>
                                              <p:pRg st="10" end="10"/>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63" presetClass="entr" presetSubtype="0" fill="hold" nodeType="clickEffect">
                                  <p:stCondLst>
                                    <p:cond delay="0"/>
                                  </p:stCondLst>
                                  <p:childTnLst>
                                    <p:set>
                                      <p:cBhvr>
                                        <p:cTn id="89" dur="1" fill="hold">
                                          <p:stCondLst>
                                            <p:cond delay="0"/>
                                          </p:stCondLst>
                                        </p:cTn>
                                        <p:tgtEl>
                                          <p:spTgt spid="38"/>
                                        </p:tgtEl>
                                        <p:attrNameLst>
                                          <p:attrName>style.visibility</p:attrName>
                                        </p:attrNameLst>
                                      </p:cBhvr>
                                      <p:to>
                                        <p:strVal val="visible"/>
                                      </p:to>
                                    </p:set>
                                    <p:anim calcmode="lin" valueType="num">
                                      <p:cBhvr>
                                        <p:cTn id="90" dur="500" fill="hold"/>
                                        <p:tgtEl>
                                          <p:spTgt spid="38"/>
                                        </p:tgtEl>
                                        <p:attrNameLst>
                                          <p:attrName>drawProgress</p:attrName>
                                        </p:attrNameLst>
                                      </p:cBhvr>
                                      <p:tavLst>
                                        <p:tav tm="0">
                                          <p:val>
                                            <p:fltVal val="0"/>
                                          </p:val>
                                        </p:tav>
                                        <p:tav tm="100000">
                                          <p:val>
                                            <p:fltVal val="1"/>
                                          </p:val>
                                        </p:tav>
                                      </p:tavLst>
                                    </p:anim>
                                  </p:childTnLst>
                                </p:cTn>
                              </p:par>
                            </p:childTnLst>
                          </p:cTn>
                        </p:par>
                        <p:par>
                          <p:cTn id="91" fill="hold">
                            <p:stCondLst>
                              <p:cond delay="500"/>
                            </p:stCondLst>
                            <p:childTnLst>
                              <p:par>
                                <p:cTn id="92" presetID="63" presetClass="entr" presetSubtype="0" fill="hold" nodeType="afterEffect">
                                  <p:stCondLst>
                                    <p:cond delay="0"/>
                                  </p:stCondLst>
                                  <p:childTnLst>
                                    <p:set>
                                      <p:cBhvr>
                                        <p:cTn id="93" dur="1" fill="hold">
                                          <p:stCondLst>
                                            <p:cond delay="0"/>
                                          </p:stCondLst>
                                        </p:cTn>
                                        <p:tgtEl>
                                          <p:spTgt spid="41"/>
                                        </p:tgtEl>
                                        <p:attrNameLst>
                                          <p:attrName>style.visibility</p:attrName>
                                        </p:attrNameLst>
                                      </p:cBhvr>
                                      <p:to>
                                        <p:strVal val="visible"/>
                                      </p:to>
                                    </p:set>
                                    <p:anim calcmode="lin" valueType="num">
                                      <p:cBhvr>
                                        <p:cTn id="94" dur="150" fill="hold"/>
                                        <p:tgtEl>
                                          <p:spTgt spid="41"/>
                                        </p:tgtEl>
                                        <p:attrNameLst>
                                          <p:attrName>drawProgress</p:attrName>
                                        </p:attrNameLst>
                                      </p:cBhvr>
                                      <p:tavLst>
                                        <p:tav tm="0">
                                          <p:val>
                                            <p:fltVal val="0"/>
                                          </p:val>
                                        </p:tav>
                                        <p:tav tm="100000">
                                          <p:val>
                                            <p:fltVal val="1"/>
                                          </p:val>
                                        </p:tav>
                                      </p:tavLst>
                                    </p:anim>
                                  </p:childTnLst>
                                </p:cTn>
                              </p:par>
                            </p:childTnLst>
                          </p:cTn>
                        </p:par>
                        <p:par>
                          <p:cTn id="95" fill="hold">
                            <p:stCondLst>
                              <p:cond delay="650"/>
                            </p:stCondLst>
                            <p:childTnLst>
                              <p:par>
                                <p:cTn id="96" presetID="63" presetClass="entr" presetSubtype="0" fill="hold" nodeType="afterEffect">
                                  <p:stCondLst>
                                    <p:cond delay="0"/>
                                  </p:stCondLst>
                                  <p:childTnLst>
                                    <p:set>
                                      <p:cBhvr>
                                        <p:cTn id="97" dur="1" fill="hold">
                                          <p:stCondLst>
                                            <p:cond delay="0"/>
                                          </p:stCondLst>
                                        </p:cTn>
                                        <p:tgtEl>
                                          <p:spTgt spid="42"/>
                                        </p:tgtEl>
                                        <p:attrNameLst>
                                          <p:attrName>style.visibility</p:attrName>
                                        </p:attrNameLst>
                                      </p:cBhvr>
                                      <p:to>
                                        <p:strVal val="visible"/>
                                      </p:to>
                                    </p:set>
                                    <p:anim calcmode="lin" valueType="num">
                                      <p:cBhvr>
                                        <p:cTn id="98" dur="150" fill="hold"/>
                                        <p:tgtEl>
                                          <p:spTgt spid="42"/>
                                        </p:tgtEl>
                                        <p:attrNameLst>
                                          <p:attrName>drawProgress</p:attrName>
                                        </p:attrNameLst>
                                      </p:cBhvr>
                                      <p:tavLst>
                                        <p:tav tm="0">
                                          <p:val>
                                            <p:fltVal val="0"/>
                                          </p:val>
                                        </p:tav>
                                        <p:tav tm="100000">
                                          <p:val>
                                            <p:fltVal val="1"/>
                                          </p:val>
                                        </p:tav>
                                      </p:tavLst>
                                    </p:anim>
                                  </p:childTnLst>
                                </p:cTn>
                              </p:par>
                            </p:childTnLst>
                          </p:cTn>
                        </p:par>
                        <p:par>
                          <p:cTn id="99" fill="hold">
                            <p:stCondLst>
                              <p:cond delay="800"/>
                            </p:stCondLst>
                            <p:childTnLst>
                              <p:par>
                                <p:cTn id="100" presetID="63" presetClass="entr" presetSubtype="0" fill="hold" nodeType="afterEffect">
                                  <p:stCondLst>
                                    <p:cond delay="0"/>
                                  </p:stCondLst>
                                  <p:childTnLst>
                                    <p:set>
                                      <p:cBhvr>
                                        <p:cTn id="101" dur="1" fill="hold">
                                          <p:stCondLst>
                                            <p:cond delay="0"/>
                                          </p:stCondLst>
                                        </p:cTn>
                                        <p:tgtEl>
                                          <p:spTgt spid="47"/>
                                        </p:tgtEl>
                                        <p:attrNameLst>
                                          <p:attrName>style.visibility</p:attrName>
                                        </p:attrNameLst>
                                      </p:cBhvr>
                                      <p:to>
                                        <p:strVal val="visible"/>
                                      </p:to>
                                    </p:set>
                                    <p:anim calcmode="lin" valueType="num">
                                      <p:cBhvr>
                                        <p:cTn id="102" dur="150" fill="hold"/>
                                        <p:tgtEl>
                                          <p:spTgt spid="47"/>
                                        </p:tgtEl>
                                        <p:attrNameLst>
                                          <p:attrName>drawProgress</p:attrName>
                                        </p:attrNameLst>
                                      </p:cBhvr>
                                      <p:tavLst>
                                        <p:tav tm="0">
                                          <p:val>
                                            <p:fltVal val="0"/>
                                          </p:val>
                                        </p:tav>
                                        <p:tav tm="100000">
                                          <p:val>
                                            <p:fltVal val="1"/>
                                          </p:val>
                                        </p:tav>
                                      </p:tavLst>
                                    </p:anim>
                                  </p:childTnLst>
                                </p:cTn>
                              </p:par>
                            </p:childTnLst>
                          </p:cTn>
                        </p:par>
                        <p:par>
                          <p:cTn id="103" fill="hold">
                            <p:stCondLst>
                              <p:cond delay="950"/>
                            </p:stCondLst>
                            <p:childTnLst>
                              <p:par>
                                <p:cTn id="104" presetID="63" presetClass="entr" presetSubtype="0" fill="hold" nodeType="afterEffect">
                                  <p:stCondLst>
                                    <p:cond delay="0"/>
                                  </p:stCondLst>
                                  <p:childTnLst>
                                    <p:set>
                                      <p:cBhvr>
                                        <p:cTn id="105" dur="1" fill="hold">
                                          <p:stCondLst>
                                            <p:cond delay="0"/>
                                          </p:stCondLst>
                                        </p:cTn>
                                        <p:tgtEl>
                                          <p:spTgt spid="48"/>
                                        </p:tgtEl>
                                        <p:attrNameLst>
                                          <p:attrName>style.visibility</p:attrName>
                                        </p:attrNameLst>
                                      </p:cBhvr>
                                      <p:to>
                                        <p:strVal val="visible"/>
                                      </p:to>
                                    </p:set>
                                    <p:anim calcmode="lin" valueType="num">
                                      <p:cBhvr>
                                        <p:cTn id="106" dur="150" fill="hold"/>
                                        <p:tgtEl>
                                          <p:spTgt spid="48"/>
                                        </p:tgtEl>
                                        <p:attrNameLst>
                                          <p:attrName>drawProgress</p:attrName>
                                        </p:attrNameLst>
                                      </p:cBhvr>
                                      <p:tavLst>
                                        <p:tav tm="0">
                                          <p:val>
                                            <p:fltVal val="0"/>
                                          </p:val>
                                        </p:tav>
                                        <p:tav tm="100000">
                                          <p:val>
                                            <p:fltVal val="1"/>
                                          </p:val>
                                        </p:tav>
                                      </p:tavLst>
                                    </p:anim>
                                  </p:childTnLst>
                                </p:cTn>
                              </p:par>
                            </p:childTnLst>
                          </p:cTn>
                        </p:par>
                        <p:par>
                          <p:cTn id="107" fill="hold">
                            <p:stCondLst>
                              <p:cond delay="1100"/>
                            </p:stCondLst>
                            <p:childTnLst>
                              <p:par>
                                <p:cTn id="108" presetID="63" presetClass="entr" presetSubtype="0" fill="hold" nodeType="afterEffect">
                                  <p:stCondLst>
                                    <p:cond delay="0"/>
                                  </p:stCondLst>
                                  <p:childTnLst>
                                    <p:set>
                                      <p:cBhvr>
                                        <p:cTn id="109" dur="1" fill="hold">
                                          <p:stCondLst>
                                            <p:cond delay="0"/>
                                          </p:stCondLst>
                                        </p:cTn>
                                        <p:tgtEl>
                                          <p:spTgt spid="49"/>
                                        </p:tgtEl>
                                        <p:attrNameLst>
                                          <p:attrName>style.visibility</p:attrName>
                                        </p:attrNameLst>
                                      </p:cBhvr>
                                      <p:to>
                                        <p:strVal val="visible"/>
                                      </p:to>
                                    </p:set>
                                    <p:anim calcmode="lin" valueType="num">
                                      <p:cBhvr>
                                        <p:cTn id="110" dur="150" fill="hold"/>
                                        <p:tgtEl>
                                          <p:spTgt spid="49"/>
                                        </p:tgtEl>
                                        <p:attrNameLst>
                                          <p:attrName>drawProgress</p:attrName>
                                        </p:attrNameLst>
                                      </p:cBhvr>
                                      <p:tavLst>
                                        <p:tav tm="0">
                                          <p:val>
                                            <p:fltVal val="0"/>
                                          </p:val>
                                        </p:tav>
                                        <p:tav tm="100000">
                                          <p:val>
                                            <p:fltVal val="1"/>
                                          </p:val>
                                        </p:tav>
                                      </p:tavLst>
                                    </p:anim>
                                  </p:childTnLst>
                                </p:cTn>
                              </p:par>
                            </p:childTnLst>
                          </p:cTn>
                        </p:par>
                        <p:par>
                          <p:cTn id="111" fill="hold">
                            <p:stCondLst>
                              <p:cond delay="1250"/>
                            </p:stCondLst>
                            <p:childTnLst>
                              <p:par>
                                <p:cTn id="112" presetID="63" presetClass="entr" presetSubtype="0" fill="hold" nodeType="afterEffect">
                                  <p:stCondLst>
                                    <p:cond delay="0"/>
                                  </p:stCondLst>
                                  <p:childTnLst>
                                    <p:set>
                                      <p:cBhvr>
                                        <p:cTn id="113" dur="1" fill="hold">
                                          <p:stCondLst>
                                            <p:cond delay="0"/>
                                          </p:stCondLst>
                                        </p:cTn>
                                        <p:tgtEl>
                                          <p:spTgt spid="51"/>
                                        </p:tgtEl>
                                        <p:attrNameLst>
                                          <p:attrName>style.visibility</p:attrName>
                                        </p:attrNameLst>
                                      </p:cBhvr>
                                      <p:to>
                                        <p:strVal val="visible"/>
                                      </p:to>
                                    </p:set>
                                    <p:anim calcmode="lin" valueType="num">
                                      <p:cBhvr>
                                        <p:cTn id="114" dur="150" fill="hold"/>
                                        <p:tgtEl>
                                          <p:spTgt spid="51"/>
                                        </p:tgtEl>
                                        <p:attrNameLst>
                                          <p:attrName>drawProgress</p:attrName>
                                        </p:attrNameLst>
                                      </p:cBhvr>
                                      <p:tavLst>
                                        <p:tav tm="0">
                                          <p:val>
                                            <p:fltVal val="0"/>
                                          </p:val>
                                        </p:tav>
                                        <p:tav tm="100000">
                                          <p:val>
                                            <p:fltVal val="1"/>
                                          </p:val>
                                        </p:tav>
                                      </p:tavLst>
                                    </p:anim>
                                  </p:childTnLst>
                                </p:cTn>
                              </p:par>
                            </p:childTnLst>
                          </p:cTn>
                        </p:par>
                        <p:par>
                          <p:cTn id="115" fill="hold">
                            <p:stCondLst>
                              <p:cond delay="1400"/>
                            </p:stCondLst>
                            <p:childTnLst>
                              <p:par>
                                <p:cTn id="116" presetID="63" presetClass="entr" presetSubtype="0" fill="hold" nodeType="afterEffect">
                                  <p:stCondLst>
                                    <p:cond delay="0"/>
                                  </p:stCondLst>
                                  <p:childTnLst>
                                    <p:set>
                                      <p:cBhvr>
                                        <p:cTn id="117" dur="1" fill="hold">
                                          <p:stCondLst>
                                            <p:cond delay="0"/>
                                          </p:stCondLst>
                                        </p:cTn>
                                        <p:tgtEl>
                                          <p:spTgt spid="54"/>
                                        </p:tgtEl>
                                        <p:attrNameLst>
                                          <p:attrName>style.visibility</p:attrName>
                                        </p:attrNameLst>
                                      </p:cBhvr>
                                      <p:to>
                                        <p:strVal val="visible"/>
                                      </p:to>
                                    </p:set>
                                    <p:anim calcmode="lin" valueType="num">
                                      <p:cBhvr>
                                        <p:cTn id="118" dur="150" fill="hold"/>
                                        <p:tgtEl>
                                          <p:spTgt spid="54"/>
                                        </p:tgtEl>
                                        <p:attrNameLst>
                                          <p:attrName>drawProgress</p:attrName>
                                        </p:attrNameLst>
                                      </p:cBhvr>
                                      <p:tavLst>
                                        <p:tav tm="0">
                                          <p:val>
                                            <p:fltVal val="0"/>
                                          </p:val>
                                        </p:tav>
                                        <p:tav tm="100000">
                                          <p:val>
                                            <p:fltVal val="1"/>
                                          </p:val>
                                        </p:tav>
                                      </p:tavLst>
                                    </p:anim>
                                  </p:childTnLst>
                                </p:cTn>
                              </p:par>
                            </p:childTnLst>
                          </p:cTn>
                        </p:par>
                        <p:par>
                          <p:cTn id="119" fill="hold">
                            <p:stCondLst>
                              <p:cond delay="1550"/>
                            </p:stCondLst>
                            <p:childTnLst>
                              <p:par>
                                <p:cTn id="120" presetID="63" presetClass="entr" presetSubtype="0" fill="hold" nodeType="afterEffect">
                                  <p:stCondLst>
                                    <p:cond delay="0"/>
                                  </p:stCondLst>
                                  <p:childTnLst>
                                    <p:set>
                                      <p:cBhvr>
                                        <p:cTn id="121" dur="1" fill="hold">
                                          <p:stCondLst>
                                            <p:cond delay="0"/>
                                          </p:stCondLst>
                                        </p:cTn>
                                        <p:tgtEl>
                                          <p:spTgt spid="55"/>
                                        </p:tgtEl>
                                        <p:attrNameLst>
                                          <p:attrName>style.visibility</p:attrName>
                                        </p:attrNameLst>
                                      </p:cBhvr>
                                      <p:to>
                                        <p:strVal val="visible"/>
                                      </p:to>
                                    </p:set>
                                    <p:anim calcmode="lin" valueType="num">
                                      <p:cBhvr>
                                        <p:cTn id="122" dur="150" fill="hold"/>
                                        <p:tgtEl>
                                          <p:spTgt spid="55"/>
                                        </p:tgtEl>
                                        <p:attrNameLst>
                                          <p:attrName>drawProgress</p:attrName>
                                        </p:attrNameLst>
                                      </p:cBhvr>
                                      <p:tavLst>
                                        <p:tav tm="0">
                                          <p:val>
                                            <p:fltVal val="0"/>
                                          </p:val>
                                        </p:tav>
                                        <p:tav tm="100000">
                                          <p:val>
                                            <p:fltVal val="1"/>
                                          </p:val>
                                        </p:tav>
                                      </p:tavLst>
                                    </p:anim>
                                  </p:childTnLst>
                                </p:cTn>
                              </p:par>
                            </p:childTnLst>
                          </p:cTn>
                        </p:par>
                        <p:par>
                          <p:cTn id="123" fill="hold">
                            <p:stCondLst>
                              <p:cond delay="1700"/>
                            </p:stCondLst>
                            <p:childTnLst>
                              <p:par>
                                <p:cTn id="124" presetID="63" presetClass="entr" presetSubtype="0" fill="hold" nodeType="afterEffect">
                                  <p:stCondLst>
                                    <p:cond delay="0"/>
                                  </p:stCondLst>
                                  <p:childTnLst>
                                    <p:set>
                                      <p:cBhvr>
                                        <p:cTn id="125" dur="1" fill="hold">
                                          <p:stCondLst>
                                            <p:cond delay="0"/>
                                          </p:stCondLst>
                                        </p:cTn>
                                        <p:tgtEl>
                                          <p:spTgt spid="62"/>
                                        </p:tgtEl>
                                        <p:attrNameLst>
                                          <p:attrName>style.visibility</p:attrName>
                                        </p:attrNameLst>
                                      </p:cBhvr>
                                      <p:to>
                                        <p:strVal val="visible"/>
                                      </p:to>
                                    </p:set>
                                    <p:anim calcmode="lin" valueType="num">
                                      <p:cBhvr>
                                        <p:cTn id="126" dur="150" fill="hold"/>
                                        <p:tgtEl>
                                          <p:spTgt spid="6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2"/>
      <p:bldP spid="6" grpId="1" uiExpand="1" build="allAtOnce"/>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4F6B88-FC01-FED4-5993-D0ED9F24175A}"/>
              </a:ext>
            </a:extLst>
          </p:cNvPr>
          <p:cNvSpPr>
            <a:spLocks noGrp="1"/>
          </p:cNvSpPr>
          <p:nvPr>
            <p:ph idx="1"/>
          </p:nvPr>
        </p:nvSpPr>
        <p:spPr/>
        <p:txBody>
          <a:bodyPr/>
          <a:lstStyle/>
          <a:p>
            <a:r>
              <a:rPr lang="en-US" dirty="0"/>
              <a:t>Principle of</a:t>
            </a:r>
          </a:p>
        </p:txBody>
      </p:sp>
      <p:sp>
        <p:nvSpPr>
          <p:cNvPr id="2" name="Title 1">
            <a:extLst>
              <a:ext uri="{FF2B5EF4-FFF2-40B4-BE49-F238E27FC236}">
                <a16:creationId xmlns:a16="http://schemas.microsoft.com/office/drawing/2014/main" id="{6F19D8F2-86B4-D06F-529A-930889C821F0}"/>
              </a:ext>
            </a:extLst>
          </p:cNvPr>
          <p:cNvSpPr>
            <a:spLocks noGrp="1"/>
          </p:cNvSpPr>
          <p:nvPr>
            <p:ph type="title"/>
          </p:nvPr>
        </p:nvSpPr>
        <p:spPr/>
        <p:txBody>
          <a:bodyPr/>
          <a:lstStyle/>
          <a:p>
            <a:r>
              <a:rPr lang="en-US" dirty="0"/>
              <a:t>Permissions</a:t>
            </a:r>
          </a:p>
        </p:txBody>
      </p:sp>
      <p:sp>
        <p:nvSpPr>
          <p:cNvPr id="4" name="Content Placeholder 2">
            <a:extLst>
              <a:ext uri="{FF2B5EF4-FFF2-40B4-BE49-F238E27FC236}">
                <a16:creationId xmlns:a16="http://schemas.microsoft.com/office/drawing/2014/main" id="{E5C51190-7FDA-4F68-B542-697E57200533}"/>
              </a:ext>
            </a:extLst>
          </p:cNvPr>
          <p:cNvSpPr txBox="1">
            <a:spLocks/>
          </p:cNvSpPr>
          <p:nvPr/>
        </p:nvSpPr>
        <p:spPr>
          <a:xfrm>
            <a:off x="3261911" y="1825625"/>
            <a:ext cx="8250716" cy="27715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Least Privilege</a:t>
            </a:r>
          </a:p>
        </p:txBody>
      </p:sp>
    </p:spTree>
    <p:extLst>
      <p:ext uri="{BB962C8B-B14F-4D97-AF65-F5344CB8AC3E}">
        <p14:creationId xmlns:p14="http://schemas.microsoft.com/office/powerpoint/2010/main" val="218004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5C51190-7FDA-4F68-B542-697E57200533}"/>
              </a:ext>
            </a:extLst>
          </p:cNvPr>
          <p:cNvSpPr txBox="1">
            <a:spLocks/>
          </p:cNvSpPr>
          <p:nvPr/>
        </p:nvSpPr>
        <p:spPr>
          <a:xfrm>
            <a:off x="1970642" y="2791934"/>
            <a:ext cx="8250716" cy="27715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8800" dirty="0"/>
              <a:t>Least Privilege</a:t>
            </a:r>
          </a:p>
        </p:txBody>
      </p:sp>
      <p:sp>
        <p:nvSpPr>
          <p:cNvPr id="7" name="Content Placeholder 2">
            <a:extLst>
              <a:ext uri="{FF2B5EF4-FFF2-40B4-BE49-F238E27FC236}">
                <a16:creationId xmlns:a16="http://schemas.microsoft.com/office/drawing/2014/main" id="{C0410844-662C-82BA-A21C-AE01F7531F79}"/>
              </a:ext>
            </a:extLst>
          </p:cNvPr>
          <p:cNvSpPr txBox="1">
            <a:spLocks/>
          </p:cNvSpPr>
          <p:nvPr/>
        </p:nvSpPr>
        <p:spPr>
          <a:xfrm>
            <a:off x="3460215" y="2483462"/>
            <a:ext cx="1893983" cy="6012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What is</a:t>
            </a:r>
          </a:p>
        </p:txBody>
      </p:sp>
    </p:spTree>
    <p:extLst>
      <p:ext uri="{BB962C8B-B14F-4D97-AF65-F5344CB8AC3E}">
        <p14:creationId xmlns:p14="http://schemas.microsoft.com/office/powerpoint/2010/main" val="14765089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DC80FCC5-145F-E5CE-6E30-D71F65F11DA7}"/>
              </a:ext>
            </a:extLst>
          </p:cNvPr>
          <p:cNvGrpSpPr/>
          <p:nvPr/>
        </p:nvGrpSpPr>
        <p:grpSpPr>
          <a:xfrm>
            <a:off x="4865388" y="310302"/>
            <a:ext cx="2287376" cy="3447285"/>
            <a:chOff x="4865388" y="141930"/>
            <a:chExt cx="2287376" cy="3447285"/>
          </a:xfrm>
        </p:grpSpPr>
        <p:sp>
          <p:nvSpPr>
            <p:cNvPr id="5" name="Rectangle: Rounded Corners 62">
              <a:extLst>
                <a:ext uri="{FF2B5EF4-FFF2-40B4-BE49-F238E27FC236}">
                  <a16:creationId xmlns:a16="http://schemas.microsoft.com/office/drawing/2014/main" id="{3161B549-819D-C563-241E-8697B807C93A}"/>
                </a:ext>
              </a:extLst>
            </p:cNvPr>
            <p:cNvSpPr/>
            <p:nvPr/>
          </p:nvSpPr>
          <p:spPr>
            <a:xfrm>
              <a:off x="4899572" y="971620"/>
              <a:ext cx="2219009" cy="2617595"/>
            </a:xfrm>
            <a:prstGeom prst="round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sv-SE" sz="1400" dirty="0">
                  <a:solidFill>
                    <a:schemeClr val="tx1"/>
                  </a:solidFill>
                  <a:latin typeface="Ubuntu Condensed" panose="020B0506030602030204" pitchFamily="34" charset="0"/>
                </a:rPr>
                <a:t>”</a:t>
              </a:r>
              <a:r>
                <a:rPr lang="sv-SE" sz="1400" dirty="0" err="1">
                  <a:solidFill>
                    <a:schemeClr val="tx1"/>
                  </a:solidFill>
                  <a:latin typeface="Ubuntu Condensed" panose="020B0506030602030204" pitchFamily="34" charset="0"/>
                </a:rPr>
                <a:t>Users</a:t>
              </a:r>
              <a:r>
                <a:rPr lang="sv-SE" sz="1400" dirty="0">
                  <a:solidFill>
                    <a:schemeClr val="tx1"/>
                  </a:solidFill>
                  <a:latin typeface="Ubuntu Condensed" panose="020B0506030602030204" pitchFamily="34" charset="0"/>
                </a:rPr>
                <a:t> in </a:t>
              </a:r>
              <a:r>
                <a:rPr lang="sv-SE" sz="1400" dirty="0" err="1">
                  <a:solidFill>
                    <a:schemeClr val="tx1"/>
                  </a:solidFill>
                  <a:latin typeface="Ubuntu Condensed" panose="020B0506030602030204" pitchFamily="34" charset="0"/>
                </a:rPr>
                <a:t>this</a:t>
              </a:r>
              <a:r>
                <a:rPr lang="sv-SE" sz="1400" dirty="0">
                  <a:solidFill>
                    <a:schemeClr val="tx1"/>
                  </a:solidFill>
                  <a:latin typeface="Ubuntu Condensed" panose="020B0506030602030204" pitchFamily="34" charset="0"/>
                </a:rPr>
                <a:t> </a:t>
              </a:r>
              <a:r>
                <a:rPr lang="sv-SE" sz="1400" dirty="0" err="1">
                  <a:solidFill>
                    <a:schemeClr val="tx1"/>
                  </a:solidFill>
                  <a:latin typeface="Ubuntu Condensed" panose="020B0506030602030204" pitchFamily="34" charset="0"/>
                </a:rPr>
                <a:t>role</a:t>
              </a:r>
              <a:r>
                <a:rPr lang="sv-SE" sz="1400" dirty="0">
                  <a:solidFill>
                    <a:schemeClr val="tx1"/>
                  </a:solidFill>
                  <a:latin typeface="Ubuntu Condensed" panose="020B0506030602030204" pitchFamily="34" charset="0"/>
                </a:rPr>
                <a:t> </a:t>
              </a:r>
              <a:r>
                <a:rPr lang="sv-SE" sz="1400" dirty="0" err="1">
                  <a:solidFill>
                    <a:schemeClr val="tx1"/>
                  </a:solidFill>
                  <a:latin typeface="Ubuntu Condensed" panose="020B0506030602030204" pitchFamily="34" charset="0"/>
                </a:rPr>
                <a:t>can</a:t>
              </a:r>
              <a:r>
                <a:rPr lang="sv-SE" sz="1400" dirty="0">
                  <a:solidFill>
                    <a:schemeClr val="tx1"/>
                  </a:solidFill>
                  <a:latin typeface="Ubuntu Condensed" panose="020B0506030602030204" pitchFamily="34" charset="0"/>
                </a:rPr>
                <a:t> </a:t>
              </a:r>
              <a:r>
                <a:rPr lang="sv-SE" sz="1400" dirty="0" err="1">
                  <a:solidFill>
                    <a:schemeClr val="tx1"/>
                  </a:solidFill>
                  <a:latin typeface="Ubuntu Condensed" panose="020B0506030602030204" pitchFamily="34" charset="0"/>
                </a:rPr>
                <a:t>add</a:t>
              </a:r>
              <a:r>
                <a:rPr lang="sv-SE" sz="1400" dirty="0">
                  <a:solidFill>
                    <a:schemeClr val="tx1"/>
                  </a:solidFill>
                  <a:latin typeface="Ubuntu Condensed" panose="020B0506030602030204" pitchFamily="34" charset="0"/>
                </a:rPr>
                <a:t>, </a:t>
              </a:r>
              <a:r>
                <a:rPr lang="sv-SE" sz="1400" dirty="0" err="1">
                  <a:solidFill>
                    <a:schemeClr val="tx1"/>
                  </a:solidFill>
                  <a:latin typeface="Ubuntu Condensed" panose="020B0506030602030204" pitchFamily="34" charset="0"/>
                </a:rPr>
                <a:t>manage</a:t>
              </a:r>
              <a:r>
                <a:rPr lang="sv-SE" sz="1400" dirty="0">
                  <a:solidFill>
                    <a:schemeClr val="tx1"/>
                  </a:solidFill>
                  <a:latin typeface="Ubuntu Condensed" panose="020B0506030602030204" pitchFamily="34" charset="0"/>
                </a:rPr>
                <a:t>, and </a:t>
              </a:r>
              <a:r>
                <a:rPr lang="sv-SE" sz="1400" dirty="0" err="1">
                  <a:solidFill>
                    <a:schemeClr val="tx1"/>
                  </a:solidFill>
                  <a:latin typeface="Ubuntu Condensed" panose="020B0506030602030204" pitchFamily="34" charset="0"/>
                </a:rPr>
                <a:t>configure</a:t>
              </a:r>
              <a:r>
                <a:rPr lang="sv-SE" sz="1400" dirty="0">
                  <a:solidFill>
                    <a:schemeClr val="tx1"/>
                  </a:solidFill>
                  <a:latin typeface="Ubuntu Condensed" panose="020B0506030602030204" pitchFamily="34" charset="0"/>
                </a:rPr>
                <a:t> </a:t>
              </a:r>
              <a:r>
                <a:rPr lang="sv-SE" sz="1400" dirty="0" err="1">
                  <a:solidFill>
                    <a:schemeClr val="tx1"/>
                  </a:solidFill>
                  <a:latin typeface="Ubuntu Condensed" panose="020B0506030602030204" pitchFamily="34" charset="0"/>
                </a:rPr>
                <a:t>enterprise</a:t>
              </a:r>
              <a:r>
                <a:rPr lang="sv-SE" sz="1400" dirty="0">
                  <a:solidFill>
                    <a:schemeClr val="tx1"/>
                  </a:solidFill>
                  <a:latin typeface="Ubuntu Condensed" panose="020B0506030602030204" pitchFamily="34" charset="0"/>
                </a:rPr>
                <a:t> </a:t>
              </a:r>
              <a:r>
                <a:rPr lang="sv-SE" sz="1400" dirty="0" err="1">
                  <a:solidFill>
                    <a:schemeClr val="tx1"/>
                  </a:solidFill>
                  <a:latin typeface="Ubuntu Condensed" panose="020B0506030602030204" pitchFamily="34" charset="0"/>
                </a:rPr>
                <a:t>applications</a:t>
              </a:r>
              <a:r>
                <a:rPr lang="sv-SE" sz="1400" dirty="0">
                  <a:solidFill>
                    <a:schemeClr val="tx1"/>
                  </a:solidFill>
                  <a:latin typeface="Ubuntu Condensed" panose="020B0506030602030204" pitchFamily="34" charset="0"/>
                </a:rPr>
                <a:t>, </a:t>
              </a:r>
              <a:r>
                <a:rPr lang="sv-SE" sz="1400" dirty="0" err="1">
                  <a:solidFill>
                    <a:schemeClr val="tx1"/>
                  </a:solidFill>
                  <a:latin typeface="Ubuntu Condensed" panose="020B0506030602030204" pitchFamily="34" charset="0"/>
                </a:rPr>
                <a:t>app</a:t>
              </a:r>
              <a:r>
                <a:rPr lang="sv-SE" sz="1400" dirty="0">
                  <a:solidFill>
                    <a:schemeClr val="tx1"/>
                  </a:solidFill>
                  <a:latin typeface="Ubuntu Condensed" panose="020B0506030602030204" pitchFamily="34" charset="0"/>
                </a:rPr>
                <a:t> </a:t>
              </a:r>
              <a:r>
                <a:rPr lang="sv-SE" sz="1400" dirty="0" err="1">
                  <a:solidFill>
                    <a:schemeClr val="tx1"/>
                  </a:solidFill>
                  <a:latin typeface="Ubuntu Condensed" panose="020B0506030602030204" pitchFamily="34" charset="0"/>
                </a:rPr>
                <a:t>registrations</a:t>
              </a:r>
              <a:r>
                <a:rPr lang="sv-SE" sz="1400" dirty="0">
                  <a:solidFill>
                    <a:schemeClr val="tx1"/>
                  </a:solidFill>
                  <a:latin typeface="Ubuntu Condensed" panose="020B0506030602030204" pitchFamily="34" charset="0"/>
                </a:rPr>
                <a:t> and </a:t>
              </a:r>
              <a:r>
                <a:rPr lang="sv-SE" sz="1400" dirty="0" err="1">
                  <a:solidFill>
                    <a:schemeClr val="tx1"/>
                  </a:solidFill>
                  <a:latin typeface="Ubuntu Condensed" panose="020B0506030602030204" pitchFamily="34" charset="0"/>
                </a:rPr>
                <a:t>manage</a:t>
              </a:r>
              <a:r>
                <a:rPr lang="sv-SE" sz="1400" dirty="0">
                  <a:solidFill>
                    <a:schemeClr val="tx1"/>
                  </a:solidFill>
                  <a:latin typeface="Ubuntu Condensed" panose="020B0506030602030204" pitchFamily="34" charset="0"/>
                </a:rPr>
                <a:t> on-</a:t>
              </a:r>
              <a:r>
                <a:rPr lang="sv-SE" sz="1400" dirty="0" err="1">
                  <a:solidFill>
                    <a:schemeClr val="tx1"/>
                  </a:solidFill>
                  <a:latin typeface="Ubuntu Condensed" panose="020B0506030602030204" pitchFamily="34" charset="0"/>
                </a:rPr>
                <a:t>premises</a:t>
              </a:r>
              <a:r>
                <a:rPr lang="sv-SE" sz="1400" dirty="0">
                  <a:solidFill>
                    <a:schemeClr val="tx1"/>
                  </a:solidFill>
                  <a:latin typeface="Ubuntu Condensed" panose="020B0506030602030204" pitchFamily="34" charset="0"/>
                </a:rPr>
                <a:t> like </a:t>
              </a:r>
              <a:r>
                <a:rPr lang="sv-SE" sz="1400" dirty="0" err="1">
                  <a:solidFill>
                    <a:schemeClr val="tx1"/>
                  </a:solidFill>
                  <a:latin typeface="Ubuntu Condensed" panose="020B0506030602030204" pitchFamily="34" charset="0"/>
                </a:rPr>
                <a:t>app</a:t>
              </a:r>
              <a:r>
                <a:rPr lang="sv-SE" sz="1400" dirty="0">
                  <a:solidFill>
                    <a:schemeClr val="tx1"/>
                  </a:solidFill>
                  <a:latin typeface="Ubuntu Condensed" panose="020B0506030602030204" pitchFamily="34" charset="0"/>
                </a:rPr>
                <a:t> </a:t>
              </a:r>
              <a:r>
                <a:rPr lang="sv-SE" sz="1400" dirty="0" err="1">
                  <a:solidFill>
                    <a:schemeClr val="tx1"/>
                  </a:solidFill>
                  <a:latin typeface="Ubuntu Condensed" panose="020B0506030602030204" pitchFamily="34" charset="0"/>
                </a:rPr>
                <a:t>proxy</a:t>
              </a:r>
              <a:r>
                <a:rPr lang="sv-SE" sz="1400" dirty="0">
                  <a:solidFill>
                    <a:schemeClr val="tx1"/>
                  </a:solidFill>
                  <a:latin typeface="Ubuntu Condensed" panose="020B0506030602030204" pitchFamily="34" charset="0"/>
                </a:rPr>
                <a:t>.”</a:t>
              </a:r>
              <a:endParaRPr lang="en-SE" sz="1400" dirty="0">
                <a:solidFill>
                  <a:schemeClr val="tx1"/>
                </a:solidFill>
                <a:latin typeface="Ubuntu Condensed" panose="020B0506030602030204" pitchFamily="34" charset="0"/>
              </a:endParaRPr>
            </a:p>
          </p:txBody>
        </p:sp>
        <p:sp>
          <p:nvSpPr>
            <p:cNvPr id="7" name="TextBox 6">
              <a:extLst>
                <a:ext uri="{FF2B5EF4-FFF2-40B4-BE49-F238E27FC236}">
                  <a16:creationId xmlns:a16="http://schemas.microsoft.com/office/drawing/2014/main" id="{1AFA19CB-7D9C-6DA0-97BD-BD416ED273FA}"/>
                </a:ext>
              </a:extLst>
            </p:cNvPr>
            <p:cNvSpPr txBox="1"/>
            <p:nvPr/>
          </p:nvSpPr>
          <p:spPr>
            <a:xfrm>
              <a:off x="4865388" y="141930"/>
              <a:ext cx="2287376" cy="830997"/>
            </a:xfrm>
            <a:prstGeom prst="rect">
              <a:avLst/>
            </a:prstGeom>
            <a:noFill/>
          </p:spPr>
          <p:txBody>
            <a:bodyPr wrap="square">
              <a:spAutoFit/>
            </a:bodyPr>
            <a:lstStyle/>
            <a:p>
              <a:pPr algn="ctr"/>
              <a:r>
                <a:rPr lang="en-US" sz="2400" b="1" dirty="0">
                  <a:latin typeface="Ubuntu Condensed" panose="020B0506030602030204" pitchFamily="34" charset="0"/>
                </a:rPr>
                <a:t>Application Administrator</a:t>
              </a:r>
              <a:endParaRPr lang="en-SE" sz="2400"/>
            </a:p>
          </p:txBody>
        </p:sp>
      </p:grpSp>
      <p:grpSp>
        <p:nvGrpSpPr>
          <p:cNvPr id="25" name="Group 24">
            <a:extLst>
              <a:ext uri="{FF2B5EF4-FFF2-40B4-BE49-F238E27FC236}">
                <a16:creationId xmlns:a16="http://schemas.microsoft.com/office/drawing/2014/main" id="{A5E1FDE7-B0BA-ED0C-F53B-A9E3525457C0}"/>
              </a:ext>
            </a:extLst>
          </p:cNvPr>
          <p:cNvGrpSpPr/>
          <p:nvPr/>
        </p:nvGrpSpPr>
        <p:grpSpPr>
          <a:xfrm>
            <a:off x="6474180" y="3273781"/>
            <a:ext cx="818247" cy="711012"/>
            <a:chOff x="6474180" y="3105409"/>
            <a:chExt cx="818247" cy="711012"/>
          </a:xfrm>
        </p:grpSpPr>
        <p:sp>
          <p:nvSpPr>
            <p:cNvPr id="6" name="Rectangle: Rounded Corners 63">
              <a:extLst>
                <a:ext uri="{FF2B5EF4-FFF2-40B4-BE49-F238E27FC236}">
                  <a16:creationId xmlns:a16="http://schemas.microsoft.com/office/drawing/2014/main" id="{0E942A63-FF9A-F094-E216-5364669D7C2A}"/>
                </a:ext>
              </a:extLst>
            </p:cNvPr>
            <p:cNvSpPr/>
            <p:nvPr/>
          </p:nvSpPr>
          <p:spPr>
            <a:xfrm>
              <a:off x="6474180" y="3105409"/>
              <a:ext cx="818247" cy="711012"/>
            </a:xfrm>
            <a:prstGeom prst="roundRect">
              <a:avLst/>
            </a:prstGeom>
            <a:solidFill>
              <a:schemeClr val="bg1"/>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8" name="Graphic 7">
              <a:extLst>
                <a:ext uri="{FF2B5EF4-FFF2-40B4-BE49-F238E27FC236}">
                  <a16:creationId xmlns:a16="http://schemas.microsoft.com/office/drawing/2014/main" id="{F23065CB-6884-D7CE-3BE1-0A3E620C6D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560308" y="3176157"/>
              <a:ext cx="658718" cy="569516"/>
            </a:xfrm>
            <a:prstGeom prst="rect">
              <a:avLst/>
            </a:prstGeom>
          </p:spPr>
        </p:pic>
      </p:grpSp>
      <p:grpSp>
        <p:nvGrpSpPr>
          <p:cNvPr id="2" name="Group 1">
            <a:extLst>
              <a:ext uri="{FF2B5EF4-FFF2-40B4-BE49-F238E27FC236}">
                <a16:creationId xmlns:a16="http://schemas.microsoft.com/office/drawing/2014/main" id="{45C96375-147B-7E9D-EBB5-0E18D86A157C}"/>
              </a:ext>
            </a:extLst>
          </p:cNvPr>
          <p:cNvGrpSpPr/>
          <p:nvPr/>
        </p:nvGrpSpPr>
        <p:grpSpPr>
          <a:xfrm>
            <a:off x="2163194" y="683167"/>
            <a:ext cx="2219009" cy="3079261"/>
            <a:chOff x="2128538" y="514795"/>
            <a:chExt cx="2219009" cy="3079261"/>
          </a:xfrm>
        </p:grpSpPr>
        <p:sp>
          <p:nvSpPr>
            <p:cNvPr id="10" name="Rectangle: Rounded Corners 48">
              <a:extLst>
                <a:ext uri="{FF2B5EF4-FFF2-40B4-BE49-F238E27FC236}">
                  <a16:creationId xmlns:a16="http://schemas.microsoft.com/office/drawing/2014/main" id="{C27679C6-86C3-6D13-7AE0-DFC2EB0F1F49}"/>
                </a:ext>
              </a:extLst>
            </p:cNvPr>
            <p:cNvSpPr/>
            <p:nvPr/>
          </p:nvSpPr>
          <p:spPr>
            <a:xfrm>
              <a:off x="2128538" y="976461"/>
              <a:ext cx="2219009" cy="2617595"/>
            </a:xfrm>
            <a:prstGeom prst="round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sv-SE" sz="1400" dirty="0">
                  <a:solidFill>
                    <a:schemeClr val="tx1"/>
                  </a:solidFill>
                  <a:latin typeface="Ubuntu Condensed" panose="020B0506030602030204" pitchFamily="34" charset="0"/>
                </a:rPr>
                <a:t>”</a:t>
              </a:r>
              <a:r>
                <a:rPr lang="en-SE" sz="1400">
                  <a:solidFill>
                    <a:schemeClr val="tx1"/>
                  </a:solidFill>
                  <a:latin typeface="Ubuntu Condensed" panose="020B0506030602030204" pitchFamily="34" charset="0"/>
                </a:rPr>
                <a:t>Grants full access to manage all resources, including the ability to assign roles in Azure RBAC.</a:t>
              </a:r>
              <a:r>
                <a:rPr lang="sv-SE" sz="1400" dirty="0">
                  <a:solidFill>
                    <a:schemeClr val="tx1"/>
                  </a:solidFill>
                  <a:latin typeface="Ubuntu Condensed" panose="020B0506030602030204" pitchFamily="34" charset="0"/>
                </a:rPr>
                <a:t>”</a:t>
              </a:r>
              <a:endParaRPr lang="en-SE" sz="1400">
                <a:solidFill>
                  <a:schemeClr val="tx1"/>
                </a:solidFill>
                <a:latin typeface="Ubuntu Condensed" panose="020B0506030602030204" pitchFamily="34" charset="0"/>
              </a:endParaRPr>
            </a:p>
          </p:txBody>
        </p:sp>
        <p:sp>
          <p:nvSpPr>
            <p:cNvPr id="12" name="TextBox 11">
              <a:extLst>
                <a:ext uri="{FF2B5EF4-FFF2-40B4-BE49-F238E27FC236}">
                  <a16:creationId xmlns:a16="http://schemas.microsoft.com/office/drawing/2014/main" id="{D70AFDD0-25D9-ACCB-0518-BE54D5C5A9D2}"/>
                </a:ext>
              </a:extLst>
            </p:cNvPr>
            <p:cNvSpPr txBox="1"/>
            <p:nvPr/>
          </p:nvSpPr>
          <p:spPr>
            <a:xfrm>
              <a:off x="2336570" y="514795"/>
              <a:ext cx="1802944" cy="461665"/>
            </a:xfrm>
            <a:prstGeom prst="rect">
              <a:avLst/>
            </a:prstGeom>
            <a:noFill/>
          </p:spPr>
          <p:txBody>
            <a:bodyPr wrap="square">
              <a:spAutoFit/>
            </a:bodyPr>
            <a:lstStyle/>
            <a:p>
              <a:pPr algn="ctr"/>
              <a:r>
                <a:rPr lang="en-US" sz="2400" b="1" dirty="0">
                  <a:latin typeface="Ubuntu Condensed" panose="020B0506030602030204" pitchFamily="34" charset="0"/>
                </a:rPr>
                <a:t>Owner</a:t>
              </a:r>
              <a:endParaRPr lang="en-SE" sz="2400" dirty="0"/>
            </a:p>
          </p:txBody>
        </p:sp>
      </p:grpSp>
      <p:grpSp>
        <p:nvGrpSpPr>
          <p:cNvPr id="3" name="Group 2">
            <a:extLst>
              <a:ext uri="{FF2B5EF4-FFF2-40B4-BE49-F238E27FC236}">
                <a16:creationId xmlns:a16="http://schemas.microsoft.com/office/drawing/2014/main" id="{EAF6969F-3752-5BE7-6D31-0F83621FB097}"/>
              </a:ext>
            </a:extLst>
          </p:cNvPr>
          <p:cNvGrpSpPr/>
          <p:nvPr/>
        </p:nvGrpSpPr>
        <p:grpSpPr>
          <a:xfrm>
            <a:off x="3737802" y="3278622"/>
            <a:ext cx="818247" cy="711012"/>
            <a:chOff x="3703146" y="3110250"/>
            <a:chExt cx="818247" cy="711012"/>
          </a:xfrm>
        </p:grpSpPr>
        <p:sp>
          <p:nvSpPr>
            <p:cNvPr id="11" name="Rectangle: Rounded Corners 57">
              <a:extLst>
                <a:ext uri="{FF2B5EF4-FFF2-40B4-BE49-F238E27FC236}">
                  <a16:creationId xmlns:a16="http://schemas.microsoft.com/office/drawing/2014/main" id="{2878CB47-AE94-A280-CAF6-8434C1BCD46A}"/>
                </a:ext>
              </a:extLst>
            </p:cNvPr>
            <p:cNvSpPr/>
            <p:nvPr/>
          </p:nvSpPr>
          <p:spPr>
            <a:xfrm>
              <a:off x="3703146" y="3110250"/>
              <a:ext cx="818247" cy="711012"/>
            </a:xfrm>
            <a:prstGeom prst="roundRect">
              <a:avLst/>
            </a:prstGeom>
            <a:solidFill>
              <a:schemeClr val="bg1"/>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3" name="Graphic 12">
              <a:extLst>
                <a:ext uri="{FF2B5EF4-FFF2-40B4-BE49-F238E27FC236}">
                  <a16:creationId xmlns:a16="http://schemas.microsoft.com/office/drawing/2014/main" id="{67332042-F173-7230-FF18-7BB6D1B034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789274" y="3136397"/>
              <a:ext cx="658718" cy="658718"/>
            </a:xfrm>
            <a:prstGeom prst="rect">
              <a:avLst/>
            </a:prstGeom>
          </p:spPr>
        </p:pic>
      </p:grpSp>
      <p:pic>
        <p:nvPicPr>
          <p:cNvPr id="14" name="Graphic 13">
            <a:extLst>
              <a:ext uri="{FF2B5EF4-FFF2-40B4-BE49-F238E27FC236}">
                <a16:creationId xmlns:a16="http://schemas.microsoft.com/office/drawing/2014/main" id="{939A81CC-8740-A5E6-8FEF-74A4B06906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20751" y="4861757"/>
            <a:ext cx="1350498" cy="1350498"/>
          </a:xfrm>
          <a:prstGeom prst="rect">
            <a:avLst/>
          </a:prstGeom>
        </p:spPr>
      </p:pic>
      <p:grpSp>
        <p:nvGrpSpPr>
          <p:cNvPr id="27" name="Group 26">
            <a:extLst>
              <a:ext uri="{FF2B5EF4-FFF2-40B4-BE49-F238E27FC236}">
                <a16:creationId xmlns:a16="http://schemas.microsoft.com/office/drawing/2014/main" id="{9D704416-97A7-BF31-EDB5-DC034F5ECC19}"/>
              </a:ext>
            </a:extLst>
          </p:cNvPr>
          <p:cNvGrpSpPr/>
          <p:nvPr/>
        </p:nvGrpSpPr>
        <p:grpSpPr>
          <a:xfrm>
            <a:off x="7292427" y="310302"/>
            <a:ext cx="2906056" cy="3447285"/>
            <a:chOff x="7327083" y="141930"/>
            <a:chExt cx="2906056" cy="3447285"/>
          </a:xfrm>
        </p:grpSpPr>
        <p:sp>
          <p:nvSpPr>
            <p:cNvPr id="16" name="Rectangle: Rounded Corners 67">
              <a:extLst>
                <a:ext uri="{FF2B5EF4-FFF2-40B4-BE49-F238E27FC236}">
                  <a16:creationId xmlns:a16="http://schemas.microsoft.com/office/drawing/2014/main" id="{E3CE4B2E-19E5-FD79-FE3D-005CAD30BE56}"/>
                </a:ext>
              </a:extLst>
            </p:cNvPr>
            <p:cNvSpPr/>
            <p:nvPr/>
          </p:nvSpPr>
          <p:spPr>
            <a:xfrm>
              <a:off x="7670607" y="971620"/>
              <a:ext cx="2219009" cy="2617595"/>
            </a:xfrm>
            <a:prstGeom prst="round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sv-SE" sz="1400" dirty="0">
                  <a:solidFill>
                    <a:schemeClr val="tx1"/>
                  </a:solidFill>
                  <a:latin typeface="Ubuntu Condensed" panose="020B0506030602030204" pitchFamily="34" charset="0"/>
                </a:rPr>
                <a:t>”</a:t>
              </a:r>
              <a:r>
                <a:rPr lang="en-SE" sz="1400">
                  <a:solidFill>
                    <a:schemeClr val="tx1"/>
                  </a:solidFill>
                  <a:latin typeface="Ubuntu Condensed" panose="020B0506030602030204" pitchFamily="34" charset="0"/>
                </a:rPr>
                <a:t>Members of this application group can perform all privileged operations on the Team Project Collection.</a:t>
              </a:r>
              <a:r>
                <a:rPr lang="sv-SE" sz="1400" dirty="0">
                  <a:solidFill>
                    <a:schemeClr val="tx1"/>
                  </a:solidFill>
                  <a:latin typeface="Ubuntu Condensed" panose="020B0506030602030204" pitchFamily="34" charset="0"/>
                </a:rPr>
                <a:t>”</a:t>
              </a:r>
              <a:endParaRPr lang="en-SE" sz="1400">
                <a:solidFill>
                  <a:schemeClr val="tx1"/>
                </a:solidFill>
                <a:latin typeface="Ubuntu Condensed" panose="020B0506030602030204" pitchFamily="34" charset="0"/>
              </a:endParaRPr>
            </a:p>
          </p:txBody>
        </p:sp>
        <p:sp>
          <p:nvSpPr>
            <p:cNvPr id="18" name="TextBox 17">
              <a:extLst>
                <a:ext uri="{FF2B5EF4-FFF2-40B4-BE49-F238E27FC236}">
                  <a16:creationId xmlns:a16="http://schemas.microsoft.com/office/drawing/2014/main" id="{22C97E8A-BC63-3587-520E-196007D3341F}"/>
                </a:ext>
              </a:extLst>
            </p:cNvPr>
            <p:cNvSpPr txBox="1"/>
            <p:nvPr/>
          </p:nvSpPr>
          <p:spPr>
            <a:xfrm>
              <a:off x="7327083" y="141930"/>
              <a:ext cx="2906056" cy="830997"/>
            </a:xfrm>
            <a:prstGeom prst="rect">
              <a:avLst/>
            </a:prstGeom>
            <a:noFill/>
          </p:spPr>
          <p:txBody>
            <a:bodyPr wrap="square">
              <a:spAutoFit/>
            </a:bodyPr>
            <a:lstStyle/>
            <a:p>
              <a:pPr algn="ctr"/>
              <a:r>
                <a:rPr lang="sv-SE" sz="2400" b="1" dirty="0">
                  <a:latin typeface="Ubuntu Condensed" panose="020B0506030602030204" pitchFamily="34" charset="0"/>
                </a:rPr>
                <a:t>Project Collection Administrator</a:t>
              </a:r>
              <a:endParaRPr lang="en-SE" sz="2400" dirty="0"/>
            </a:p>
          </p:txBody>
        </p:sp>
      </p:grpSp>
      <p:grpSp>
        <p:nvGrpSpPr>
          <p:cNvPr id="26" name="Group 25">
            <a:extLst>
              <a:ext uri="{FF2B5EF4-FFF2-40B4-BE49-F238E27FC236}">
                <a16:creationId xmlns:a16="http://schemas.microsoft.com/office/drawing/2014/main" id="{42C419DB-3A59-9F3D-072B-005C76FA712B}"/>
              </a:ext>
            </a:extLst>
          </p:cNvPr>
          <p:cNvGrpSpPr/>
          <p:nvPr/>
        </p:nvGrpSpPr>
        <p:grpSpPr>
          <a:xfrm>
            <a:off x="9210559" y="3273781"/>
            <a:ext cx="818247" cy="711012"/>
            <a:chOff x="9245215" y="3105409"/>
            <a:chExt cx="818247" cy="711012"/>
          </a:xfrm>
        </p:grpSpPr>
        <p:sp>
          <p:nvSpPr>
            <p:cNvPr id="17" name="Rectangle: Rounded Corners 68">
              <a:extLst>
                <a:ext uri="{FF2B5EF4-FFF2-40B4-BE49-F238E27FC236}">
                  <a16:creationId xmlns:a16="http://schemas.microsoft.com/office/drawing/2014/main" id="{A5CCFEF6-ADE1-71E9-B088-4A870C9AA104}"/>
                </a:ext>
              </a:extLst>
            </p:cNvPr>
            <p:cNvSpPr/>
            <p:nvPr/>
          </p:nvSpPr>
          <p:spPr>
            <a:xfrm>
              <a:off x="9245215" y="3105409"/>
              <a:ext cx="818247" cy="711012"/>
            </a:xfrm>
            <a:prstGeom prst="roundRect">
              <a:avLst/>
            </a:prstGeom>
            <a:solidFill>
              <a:schemeClr val="bg1"/>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9" name="Graphic 18">
              <a:extLst>
                <a:ext uri="{FF2B5EF4-FFF2-40B4-BE49-F238E27FC236}">
                  <a16:creationId xmlns:a16="http://schemas.microsoft.com/office/drawing/2014/main" id="{3F3D5174-1A1C-7E5E-E220-6721D4CF69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9331343" y="3131556"/>
              <a:ext cx="658718" cy="658718"/>
            </a:xfrm>
            <a:prstGeom prst="rect">
              <a:avLst/>
            </a:prstGeom>
          </p:spPr>
        </p:pic>
      </p:grpSp>
      <p:grpSp>
        <p:nvGrpSpPr>
          <p:cNvPr id="20" name="Group 19">
            <a:extLst>
              <a:ext uri="{FF2B5EF4-FFF2-40B4-BE49-F238E27FC236}">
                <a16:creationId xmlns:a16="http://schemas.microsoft.com/office/drawing/2014/main" id="{579FDFC0-F35F-71B0-37C0-6E7CE6520A58}"/>
              </a:ext>
            </a:extLst>
          </p:cNvPr>
          <p:cNvGrpSpPr/>
          <p:nvPr/>
        </p:nvGrpSpPr>
        <p:grpSpPr>
          <a:xfrm>
            <a:off x="5391349" y="4224373"/>
            <a:ext cx="1339476" cy="1676885"/>
            <a:chOff x="5391349" y="3882531"/>
            <a:chExt cx="1339476" cy="1676885"/>
          </a:xfrm>
        </p:grpSpPr>
        <p:sp>
          <p:nvSpPr>
            <p:cNvPr id="21" name="TextBox 20">
              <a:extLst>
                <a:ext uri="{FF2B5EF4-FFF2-40B4-BE49-F238E27FC236}">
                  <a16:creationId xmlns:a16="http://schemas.microsoft.com/office/drawing/2014/main" id="{BEC7CCF5-DB51-9025-F7CC-2DDBCCCD0C45}"/>
                </a:ext>
              </a:extLst>
            </p:cNvPr>
            <p:cNvSpPr txBox="1"/>
            <p:nvPr/>
          </p:nvSpPr>
          <p:spPr>
            <a:xfrm>
              <a:off x="5588558" y="4451420"/>
              <a:ext cx="1014884" cy="1107996"/>
            </a:xfrm>
            <a:prstGeom prst="rect">
              <a:avLst/>
            </a:prstGeom>
            <a:noFill/>
          </p:spPr>
          <p:txBody>
            <a:bodyPr wrap="square" rtlCol="0">
              <a:spAutoFit/>
            </a:bodyPr>
            <a:lstStyle/>
            <a:p>
              <a:pPr algn="ctr"/>
              <a:r>
                <a:rPr lang="en-US" sz="6600" dirty="0"/>
                <a:t>🤔</a:t>
              </a:r>
              <a:endParaRPr lang="en-SE" sz="6600" dirty="0"/>
            </a:p>
          </p:txBody>
        </p:sp>
        <p:pic>
          <p:nvPicPr>
            <p:cNvPr id="22" name="Graphic 21" descr="Question Mark with solid fill">
              <a:extLst>
                <a:ext uri="{FF2B5EF4-FFF2-40B4-BE49-F238E27FC236}">
                  <a16:creationId xmlns:a16="http://schemas.microsoft.com/office/drawing/2014/main" id="{D08C7BE4-EE67-1F80-8DA7-A7F2C2821C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416612">
              <a:off x="6217537" y="4135132"/>
              <a:ext cx="513288" cy="513288"/>
            </a:xfrm>
            <a:prstGeom prst="rect">
              <a:avLst/>
            </a:prstGeom>
          </p:spPr>
        </p:pic>
        <p:pic>
          <p:nvPicPr>
            <p:cNvPr id="23" name="Graphic 22" descr="Question Mark with solid fill">
              <a:extLst>
                <a:ext uri="{FF2B5EF4-FFF2-40B4-BE49-F238E27FC236}">
                  <a16:creationId xmlns:a16="http://schemas.microsoft.com/office/drawing/2014/main" id="{463864B1-C8BF-899B-56CC-67DD009983F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1295544">
              <a:off x="5705799" y="3882531"/>
              <a:ext cx="704214" cy="704214"/>
            </a:xfrm>
            <a:prstGeom prst="rect">
              <a:avLst/>
            </a:prstGeom>
          </p:spPr>
        </p:pic>
        <p:pic>
          <p:nvPicPr>
            <p:cNvPr id="24" name="Graphic 23" descr="Question Mark with solid fill">
              <a:extLst>
                <a:ext uri="{FF2B5EF4-FFF2-40B4-BE49-F238E27FC236}">
                  <a16:creationId xmlns:a16="http://schemas.microsoft.com/office/drawing/2014/main" id="{57FB3CE0-2CA1-DE3B-6722-F091CF77DA2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958126">
              <a:off x="5391349" y="4119241"/>
              <a:ext cx="551052" cy="551052"/>
            </a:xfrm>
            <a:prstGeom prst="rect">
              <a:avLst/>
            </a:prstGeom>
          </p:spPr>
        </p:pic>
      </p:grpSp>
    </p:spTree>
    <p:extLst>
      <p:ext uri="{BB962C8B-B14F-4D97-AF65-F5344CB8AC3E}">
        <p14:creationId xmlns:p14="http://schemas.microsoft.com/office/powerpoint/2010/main" val="3828486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24AD160-8D0F-7BAF-F592-FC3CA3674AC1}"/>
              </a:ext>
            </a:extLst>
          </p:cNvPr>
          <p:cNvGrpSpPr/>
          <p:nvPr/>
        </p:nvGrpSpPr>
        <p:grpSpPr>
          <a:xfrm>
            <a:off x="850690" y="757643"/>
            <a:ext cx="4161254" cy="3569333"/>
            <a:chOff x="850690" y="757643"/>
            <a:chExt cx="4161254" cy="3569333"/>
          </a:xfrm>
        </p:grpSpPr>
        <p:sp>
          <p:nvSpPr>
            <p:cNvPr id="5" name="Rectangle: Rounded Corners 39">
              <a:extLst>
                <a:ext uri="{FF2B5EF4-FFF2-40B4-BE49-F238E27FC236}">
                  <a16:creationId xmlns:a16="http://schemas.microsoft.com/office/drawing/2014/main" id="{4B9A8031-9E25-39F9-DF92-2893DC60D61A}"/>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6" name="Graphic 5">
              <a:extLst>
                <a:ext uri="{FF2B5EF4-FFF2-40B4-BE49-F238E27FC236}">
                  <a16:creationId xmlns:a16="http://schemas.microsoft.com/office/drawing/2014/main" id="{3421E09A-915F-0417-005C-D43676898D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7" name="TextBox 6">
              <a:extLst>
                <a:ext uri="{FF2B5EF4-FFF2-40B4-BE49-F238E27FC236}">
                  <a16:creationId xmlns:a16="http://schemas.microsoft.com/office/drawing/2014/main" id="{911214ED-1F73-666F-C3E6-AAEF4A780159}"/>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8" name="Group 7">
            <a:extLst>
              <a:ext uri="{FF2B5EF4-FFF2-40B4-BE49-F238E27FC236}">
                <a16:creationId xmlns:a16="http://schemas.microsoft.com/office/drawing/2014/main" id="{38E675A0-2710-FFEA-8F8D-12F82B233470}"/>
              </a:ext>
            </a:extLst>
          </p:cNvPr>
          <p:cNvGrpSpPr/>
          <p:nvPr/>
        </p:nvGrpSpPr>
        <p:grpSpPr>
          <a:xfrm>
            <a:off x="5617275" y="759995"/>
            <a:ext cx="4275116" cy="3570461"/>
            <a:chOff x="5617275" y="759995"/>
            <a:chExt cx="4275116" cy="3570461"/>
          </a:xfrm>
        </p:grpSpPr>
        <p:sp>
          <p:nvSpPr>
            <p:cNvPr id="9" name="Rectangle: Rounded Corners 38">
              <a:extLst>
                <a:ext uri="{FF2B5EF4-FFF2-40B4-BE49-F238E27FC236}">
                  <a16:creationId xmlns:a16="http://schemas.microsoft.com/office/drawing/2014/main" id="{B6EBF763-CBD4-C227-24D7-A4D73024A3C4}"/>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0" name="Graphic 9">
              <a:extLst>
                <a:ext uri="{FF2B5EF4-FFF2-40B4-BE49-F238E27FC236}">
                  <a16:creationId xmlns:a16="http://schemas.microsoft.com/office/drawing/2014/main" id="{FDBF119C-ADD0-9989-8E97-78D34E69F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11" name="TextBox 10">
              <a:extLst>
                <a:ext uri="{FF2B5EF4-FFF2-40B4-BE49-F238E27FC236}">
                  <a16:creationId xmlns:a16="http://schemas.microsoft.com/office/drawing/2014/main" id="{6AB90A90-188F-AF9C-1466-2073EB38FF21}"/>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12" name="Group 11">
            <a:extLst>
              <a:ext uri="{FF2B5EF4-FFF2-40B4-BE49-F238E27FC236}">
                <a16:creationId xmlns:a16="http://schemas.microsoft.com/office/drawing/2014/main" id="{A9EBB2AC-4F33-61A0-8491-2C41AF9EB915}"/>
              </a:ext>
            </a:extLst>
          </p:cNvPr>
          <p:cNvGrpSpPr/>
          <p:nvPr/>
        </p:nvGrpSpPr>
        <p:grpSpPr>
          <a:xfrm>
            <a:off x="6051081" y="2261589"/>
            <a:ext cx="1559859" cy="1181502"/>
            <a:chOff x="6051081" y="2239076"/>
            <a:chExt cx="1559859" cy="1181502"/>
          </a:xfrm>
        </p:grpSpPr>
        <p:pic>
          <p:nvPicPr>
            <p:cNvPr id="13" name="Picture 12" descr="A blue and white logo&#10;&#10;Description automatically generated">
              <a:extLst>
                <a:ext uri="{FF2B5EF4-FFF2-40B4-BE49-F238E27FC236}">
                  <a16:creationId xmlns:a16="http://schemas.microsoft.com/office/drawing/2014/main" id="{4E54C0B7-D57E-6CED-7401-C21571FE5CC3}"/>
                </a:ext>
              </a:extLst>
            </p:cNvPr>
            <p:cNvPicPr>
              <a:picLocks noChangeAspect="1"/>
            </p:cNvPicPr>
            <p:nvPr/>
          </p:nvPicPr>
          <p:blipFill>
            <a:blip r:embed="rId6"/>
            <a:stretch>
              <a:fillRect/>
            </a:stretch>
          </p:blipFill>
          <p:spPr>
            <a:xfrm>
              <a:off x="6508893" y="2239076"/>
              <a:ext cx="772970" cy="772970"/>
            </a:xfrm>
            <a:prstGeom prst="rect">
              <a:avLst/>
            </a:prstGeom>
          </p:spPr>
        </p:pic>
        <p:sp>
          <p:nvSpPr>
            <p:cNvPr id="14" name="TextBox 13">
              <a:extLst>
                <a:ext uri="{FF2B5EF4-FFF2-40B4-BE49-F238E27FC236}">
                  <a16:creationId xmlns:a16="http://schemas.microsoft.com/office/drawing/2014/main" id="{D2D57166-D082-E3F3-2C1B-550A8BDF67A0}"/>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15" name="Group 14">
            <a:extLst>
              <a:ext uri="{FF2B5EF4-FFF2-40B4-BE49-F238E27FC236}">
                <a16:creationId xmlns:a16="http://schemas.microsoft.com/office/drawing/2014/main" id="{29AF0C7A-68BF-76B9-CB80-B450B9B12417}"/>
              </a:ext>
            </a:extLst>
          </p:cNvPr>
          <p:cNvGrpSpPr/>
          <p:nvPr/>
        </p:nvGrpSpPr>
        <p:grpSpPr>
          <a:xfrm>
            <a:off x="7891108" y="2123159"/>
            <a:ext cx="1559859" cy="1305841"/>
            <a:chOff x="7891108" y="2123159"/>
            <a:chExt cx="1559859" cy="1305841"/>
          </a:xfrm>
        </p:grpSpPr>
        <p:pic>
          <p:nvPicPr>
            <p:cNvPr id="16" name="Picture 15" descr="A orange square with white lines and a black background">
              <a:extLst>
                <a:ext uri="{FF2B5EF4-FFF2-40B4-BE49-F238E27FC236}">
                  <a16:creationId xmlns:a16="http://schemas.microsoft.com/office/drawing/2014/main" id="{99C29E8F-5DF3-5B4C-94B1-3F3772A69334}"/>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17" name="TextBox 16">
              <a:extLst>
                <a:ext uri="{FF2B5EF4-FFF2-40B4-BE49-F238E27FC236}">
                  <a16:creationId xmlns:a16="http://schemas.microsoft.com/office/drawing/2014/main" id="{A6977B2C-623C-0D2B-4642-F14FFC9E457B}"/>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18" name="Group 17">
            <a:extLst>
              <a:ext uri="{FF2B5EF4-FFF2-40B4-BE49-F238E27FC236}">
                <a16:creationId xmlns:a16="http://schemas.microsoft.com/office/drawing/2014/main" id="{24732AA4-3243-67F9-2168-2ADFCA028F6D}"/>
              </a:ext>
            </a:extLst>
          </p:cNvPr>
          <p:cNvGrpSpPr/>
          <p:nvPr/>
        </p:nvGrpSpPr>
        <p:grpSpPr>
          <a:xfrm>
            <a:off x="2603301" y="5272383"/>
            <a:ext cx="2224144" cy="1381186"/>
            <a:chOff x="2603301" y="5272383"/>
            <a:chExt cx="2224144" cy="1381186"/>
          </a:xfrm>
        </p:grpSpPr>
        <p:sp>
          <p:nvSpPr>
            <p:cNvPr id="19" name="TextBox 18">
              <a:extLst>
                <a:ext uri="{FF2B5EF4-FFF2-40B4-BE49-F238E27FC236}">
                  <a16:creationId xmlns:a16="http://schemas.microsoft.com/office/drawing/2014/main" id="{C1DBE18C-791A-F861-19F4-407E175E4E73}"/>
                </a:ext>
              </a:extLst>
            </p:cNvPr>
            <p:cNvSpPr txBox="1"/>
            <p:nvPr/>
          </p:nvSpPr>
          <p:spPr>
            <a:xfrm>
              <a:off x="3176212"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20" name="TextBox 19">
              <a:extLst>
                <a:ext uri="{FF2B5EF4-FFF2-40B4-BE49-F238E27FC236}">
                  <a16:creationId xmlns:a16="http://schemas.microsoft.com/office/drawing/2014/main" id="{F1F1973E-8C66-5CAB-74D3-38A8A34B39F0}"/>
                </a:ext>
              </a:extLst>
            </p:cNvPr>
            <p:cNvSpPr txBox="1"/>
            <p:nvPr/>
          </p:nvSpPr>
          <p:spPr>
            <a:xfrm>
              <a:off x="2603301" y="6253459"/>
              <a:ext cx="2224144" cy="400110"/>
            </a:xfrm>
            <a:prstGeom prst="rect">
              <a:avLst/>
            </a:prstGeom>
            <a:noFill/>
          </p:spPr>
          <p:txBody>
            <a:bodyPr wrap="square" rtlCol="0">
              <a:spAutoFit/>
            </a:bodyPr>
            <a:lstStyle/>
            <a:p>
              <a:pPr algn="ctr"/>
              <a:r>
                <a:rPr lang="en-US" sz="2000" dirty="0" err="1">
                  <a:latin typeface="Ubuntu Condensed" panose="020B0506030602030204" pitchFamily="34" charset="0"/>
                </a:rPr>
                <a:t>Entra</a:t>
              </a:r>
              <a:r>
                <a:rPr lang="en-US" sz="2000" dirty="0">
                  <a:latin typeface="Ubuntu Condensed" panose="020B0506030602030204" pitchFamily="34" charset="0"/>
                </a:rPr>
                <a:t> Administrator</a:t>
              </a:r>
              <a:endParaRPr lang="en-SE" sz="2000" dirty="0">
                <a:latin typeface="Ubuntu Condensed" panose="020B0506030602030204" pitchFamily="34" charset="0"/>
              </a:endParaRPr>
            </a:p>
          </p:txBody>
        </p:sp>
      </p:grpSp>
      <p:grpSp>
        <p:nvGrpSpPr>
          <p:cNvPr id="21" name="Group 20">
            <a:extLst>
              <a:ext uri="{FF2B5EF4-FFF2-40B4-BE49-F238E27FC236}">
                <a16:creationId xmlns:a16="http://schemas.microsoft.com/office/drawing/2014/main" id="{8EA0954E-C208-A57F-CDA8-92F89F71AEF0}"/>
              </a:ext>
            </a:extLst>
          </p:cNvPr>
          <p:cNvGrpSpPr/>
          <p:nvPr/>
        </p:nvGrpSpPr>
        <p:grpSpPr>
          <a:xfrm>
            <a:off x="9892392" y="1146481"/>
            <a:ext cx="2151284" cy="3613937"/>
            <a:chOff x="9892392" y="-184937"/>
            <a:chExt cx="2151284" cy="3613937"/>
          </a:xfrm>
        </p:grpSpPr>
        <p:cxnSp>
          <p:nvCxnSpPr>
            <p:cNvPr id="22" name="Straight Arrow Connector 53">
              <a:extLst>
                <a:ext uri="{FF2B5EF4-FFF2-40B4-BE49-F238E27FC236}">
                  <a16:creationId xmlns:a16="http://schemas.microsoft.com/office/drawing/2014/main" id="{6DE6A8D3-66BA-A1A6-E912-C5792C565128}"/>
                </a:ext>
              </a:extLst>
            </p:cNvPr>
            <p:cNvCxnSpPr>
              <a:cxnSpLocks/>
              <a:stCxn id="23" idx="1"/>
              <a:endCxn id="10" idx="3"/>
            </p:cNvCxnSpPr>
            <p:nvPr/>
          </p:nvCxnSpPr>
          <p:spPr>
            <a:xfrm rot="10800000">
              <a:off x="9892392" y="-184937"/>
              <a:ext cx="550147" cy="2810499"/>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B29A6E9-27D7-FBF9-BC3D-51ACD44B2425}"/>
                </a:ext>
              </a:extLst>
            </p:cNvPr>
            <p:cNvSpPr txBox="1"/>
            <p:nvPr/>
          </p:nvSpPr>
          <p:spPr>
            <a:xfrm>
              <a:off x="10442538" y="207156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24" name="TextBox 23">
              <a:extLst>
                <a:ext uri="{FF2B5EF4-FFF2-40B4-BE49-F238E27FC236}">
                  <a16:creationId xmlns:a16="http://schemas.microsoft.com/office/drawing/2014/main" id="{AF2FBFE4-3DA7-299B-9173-FDB70BC5E562}"/>
                </a:ext>
              </a:extLst>
            </p:cNvPr>
            <p:cNvSpPr txBox="1"/>
            <p:nvPr/>
          </p:nvSpPr>
          <p:spPr>
            <a:xfrm>
              <a:off x="9919722" y="3028890"/>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Platform Engineer</a:t>
              </a:r>
              <a:endParaRPr lang="en-SE" sz="2000" dirty="0">
                <a:latin typeface="Ubuntu Condensed" panose="020B0506030602030204" pitchFamily="34" charset="0"/>
              </a:endParaRPr>
            </a:p>
          </p:txBody>
        </p:sp>
      </p:grpSp>
      <p:grpSp>
        <p:nvGrpSpPr>
          <p:cNvPr id="25" name="Group 24">
            <a:extLst>
              <a:ext uri="{FF2B5EF4-FFF2-40B4-BE49-F238E27FC236}">
                <a16:creationId xmlns:a16="http://schemas.microsoft.com/office/drawing/2014/main" id="{189FE5B8-FB67-C5DF-0EAA-47784D1B1E74}"/>
              </a:ext>
            </a:extLst>
          </p:cNvPr>
          <p:cNvGrpSpPr/>
          <p:nvPr/>
        </p:nvGrpSpPr>
        <p:grpSpPr>
          <a:xfrm>
            <a:off x="2652899" y="1820358"/>
            <a:ext cx="2123954" cy="1215322"/>
            <a:chOff x="2653841" y="2572892"/>
            <a:chExt cx="2123954" cy="1215322"/>
          </a:xfrm>
        </p:grpSpPr>
        <p:pic>
          <p:nvPicPr>
            <p:cNvPr id="26" name="Graphic 25">
              <a:extLst>
                <a:ext uri="{FF2B5EF4-FFF2-40B4-BE49-F238E27FC236}">
                  <a16:creationId xmlns:a16="http://schemas.microsoft.com/office/drawing/2014/main" id="{AC7F9882-4FB9-7AD5-3B0C-A33C773B12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27" name="TextBox 26">
              <a:extLst>
                <a:ext uri="{FF2B5EF4-FFF2-40B4-BE49-F238E27FC236}">
                  <a16:creationId xmlns:a16="http://schemas.microsoft.com/office/drawing/2014/main" id="{35FBD8F3-7795-BFFE-0909-A7EA1B97B03D}"/>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28" name="Group 27">
            <a:extLst>
              <a:ext uri="{FF2B5EF4-FFF2-40B4-BE49-F238E27FC236}">
                <a16:creationId xmlns:a16="http://schemas.microsoft.com/office/drawing/2014/main" id="{4E79AF3B-8E37-D1E4-B603-7BA1C7614F44}"/>
              </a:ext>
            </a:extLst>
          </p:cNvPr>
          <p:cNvGrpSpPr/>
          <p:nvPr/>
        </p:nvGrpSpPr>
        <p:grpSpPr>
          <a:xfrm>
            <a:off x="722364" y="2200486"/>
            <a:ext cx="2123954" cy="1219912"/>
            <a:chOff x="2653841" y="1632289"/>
            <a:chExt cx="2123954" cy="1219912"/>
          </a:xfrm>
        </p:grpSpPr>
        <p:pic>
          <p:nvPicPr>
            <p:cNvPr id="29" name="Graphic 28">
              <a:extLst>
                <a:ext uri="{FF2B5EF4-FFF2-40B4-BE49-F238E27FC236}">
                  <a16:creationId xmlns:a16="http://schemas.microsoft.com/office/drawing/2014/main" id="{26424600-3D99-9AC8-3B4D-630F98B7D1F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32289"/>
              <a:ext cx="895576" cy="895576"/>
            </a:xfrm>
            <a:prstGeom prst="rect">
              <a:avLst/>
            </a:prstGeom>
          </p:spPr>
        </p:pic>
        <p:sp>
          <p:nvSpPr>
            <p:cNvPr id="30" name="TextBox 29">
              <a:extLst>
                <a:ext uri="{FF2B5EF4-FFF2-40B4-BE49-F238E27FC236}">
                  <a16:creationId xmlns:a16="http://schemas.microsoft.com/office/drawing/2014/main" id="{255CDE3B-A4FF-5C6D-17BF-0A6D58776ECE}"/>
                </a:ext>
              </a:extLst>
            </p:cNvPr>
            <p:cNvSpPr txBox="1"/>
            <p:nvPr/>
          </p:nvSpPr>
          <p:spPr>
            <a:xfrm>
              <a:off x="2653841" y="245209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36" name="Group 35">
            <a:extLst>
              <a:ext uri="{FF2B5EF4-FFF2-40B4-BE49-F238E27FC236}">
                <a16:creationId xmlns:a16="http://schemas.microsoft.com/office/drawing/2014/main" id="{FDED3322-3066-AC2B-3873-1388E5BC1D77}"/>
              </a:ext>
            </a:extLst>
          </p:cNvPr>
          <p:cNvGrpSpPr/>
          <p:nvPr/>
        </p:nvGrpSpPr>
        <p:grpSpPr>
          <a:xfrm>
            <a:off x="7882188" y="3429001"/>
            <a:ext cx="1559859" cy="2716083"/>
            <a:chOff x="7882188" y="3429001"/>
            <a:chExt cx="1559859" cy="2716083"/>
          </a:xfrm>
        </p:grpSpPr>
        <p:sp>
          <p:nvSpPr>
            <p:cNvPr id="37" name="TextBox 36">
              <a:extLst>
                <a:ext uri="{FF2B5EF4-FFF2-40B4-BE49-F238E27FC236}">
                  <a16:creationId xmlns:a16="http://schemas.microsoft.com/office/drawing/2014/main" id="{D959AFD3-DE5D-A2F8-6CEC-9BD44E60C6AE}"/>
                </a:ext>
              </a:extLst>
            </p:cNvPr>
            <p:cNvSpPr txBox="1"/>
            <p:nvPr/>
          </p:nvSpPr>
          <p:spPr>
            <a:xfrm>
              <a:off x="8131876" y="4760418"/>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38" name="TextBox 37">
              <a:extLst>
                <a:ext uri="{FF2B5EF4-FFF2-40B4-BE49-F238E27FC236}">
                  <a16:creationId xmlns:a16="http://schemas.microsoft.com/office/drawing/2014/main" id="{C5F86671-2084-D26A-0B6C-0594B155929E}"/>
                </a:ext>
              </a:extLst>
            </p:cNvPr>
            <p:cNvSpPr txBox="1"/>
            <p:nvPr/>
          </p:nvSpPr>
          <p:spPr>
            <a:xfrm>
              <a:off x="7882188" y="5744974"/>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39" name="Straight Arrow Connector 53">
              <a:extLst>
                <a:ext uri="{FF2B5EF4-FFF2-40B4-BE49-F238E27FC236}">
                  <a16:creationId xmlns:a16="http://schemas.microsoft.com/office/drawing/2014/main" id="{F3140C5D-3726-9810-C581-30EE4C49247D}"/>
                </a:ext>
              </a:extLst>
            </p:cNvPr>
            <p:cNvCxnSpPr>
              <a:cxnSpLocks/>
              <a:stCxn id="37" idx="0"/>
              <a:endCxn id="17" idx="2"/>
            </p:cNvCxnSpPr>
            <p:nvPr/>
          </p:nvCxnSpPr>
          <p:spPr>
            <a:xfrm rot="5400000" flipH="1" flipV="1">
              <a:off x="8005328" y="4094709"/>
              <a:ext cx="1331418"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0" name="Straight Arrow Connector 53">
            <a:extLst>
              <a:ext uri="{FF2B5EF4-FFF2-40B4-BE49-F238E27FC236}">
                <a16:creationId xmlns:a16="http://schemas.microsoft.com/office/drawing/2014/main" id="{1ABB9674-D7A1-B08A-8D1F-71E48168F8E9}"/>
              </a:ext>
            </a:extLst>
          </p:cNvPr>
          <p:cNvCxnSpPr>
            <a:cxnSpLocks/>
            <a:stCxn id="19" idx="0"/>
            <a:endCxn id="26" idx="2"/>
          </p:cNvCxnSpPr>
          <p:nvPr/>
        </p:nvCxnSpPr>
        <p:spPr>
          <a:xfrm rot="16200000" flipV="1">
            <a:off x="2596774" y="4153783"/>
            <a:ext cx="2236703" cy="497"/>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77AB6F03-9691-3C0A-2F28-113A635F82B2}"/>
              </a:ext>
            </a:extLst>
          </p:cNvPr>
          <p:cNvGrpSpPr/>
          <p:nvPr/>
        </p:nvGrpSpPr>
        <p:grpSpPr>
          <a:xfrm>
            <a:off x="3715373" y="2648276"/>
            <a:ext cx="2638819" cy="3220138"/>
            <a:chOff x="3715373" y="2648276"/>
            <a:chExt cx="2638819" cy="3220138"/>
          </a:xfrm>
        </p:grpSpPr>
        <p:grpSp>
          <p:nvGrpSpPr>
            <p:cNvPr id="42" name="Group 41">
              <a:extLst>
                <a:ext uri="{FF2B5EF4-FFF2-40B4-BE49-F238E27FC236}">
                  <a16:creationId xmlns:a16="http://schemas.microsoft.com/office/drawing/2014/main" id="{7689A49E-D081-A65A-4F60-E025CA793D36}"/>
                </a:ext>
              </a:extLst>
            </p:cNvPr>
            <p:cNvGrpSpPr/>
            <p:nvPr/>
          </p:nvGrpSpPr>
          <p:grpSpPr>
            <a:xfrm>
              <a:off x="4196528" y="4401653"/>
              <a:ext cx="2157664" cy="1466761"/>
              <a:chOff x="9838879" y="790190"/>
              <a:chExt cx="2157664" cy="1466761"/>
            </a:xfrm>
          </p:grpSpPr>
          <p:grpSp>
            <p:nvGrpSpPr>
              <p:cNvPr id="45" name="Group 44">
                <a:extLst>
                  <a:ext uri="{FF2B5EF4-FFF2-40B4-BE49-F238E27FC236}">
                    <a16:creationId xmlns:a16="http://schemas.microsoft.com/office/drawing/2014/main" id="{4CCDC93B-66E8-05C6-6DFA-AAA6834B63AF}"/>
                  </a:ext>
                </a:extLst>
              </p:cNvPr>
              <p:cNvGrpSpPr/>
              <p:nvPr/>
            </p:nvGrpSpPr>
            <p:grpSpPr>
              <a:xfrm>
                <a:off x="10632102" y="790190"/>
                <a:ext cx="820148" cy="820148"/>
                <a:chOff x="10632102" y="824989"/>
                <a:chExt cx="820148" cy="820148"/>
              </a:xfrm>
            </p:grpSpPr>
            <mc:AlternateContent xmlns:mc="http://schemas.openxmlformats.org/markup-compatibility/2006" xmlns:p14="http://schemas.microsoft.com/office/powerpoint/2010/main">
              <mc:Choice Requires="p14">
                <p:contentPart p14:bwMode="auto" r:id="rId12">
                  <p14:nvContentPartPr>
                    <p14:cNvPr id="47" name="Ink 46">
                      <a:extLst>
                        <a:ext uri="{FF2B5EF4-FFF2-40B4-BE49-F238E27FC236}">
                          <a16:creationId xmlns:a16="http://schemas.microsoft.com/office/drawing/2014/main" id="{2DD821C6-5A33-6346-DB69-250DE56A06B0}"/>
                        </a:ext>
                      </a:extLst>
                    </p14:cNvPr>
                    <p14:cNvContentPartPr/>
                    <p14:nvPr/>
                  </p14:nvContentPartPr>
                  <p14:xfrm>
                    <a:off x="10964845" y="1423051"/>
                    <a:ext cx="37440" cy="58680"/>
                  </p14:xfrm>
                </p:contentPart>
              </mc:Choice>
              <mc:Fallback xmlns="">
                <p:pic>
                  <p:nvPicPr>
                    <p:cNvPr id="76" name="Ink 75">
                      <a:extLst>
                        <a:ext uri="{FF2B5EF4-FFF2-40B4-BE49-F238E27FC236}">
                          <a16:creationId xmlns:a16="http://schemas.microsoft.com/office/drawing/2014/main" id="{48F21C32-9184-29CF-84D8-0F60FDCDA1DD}"/>
                        </a:ext>
                      </a:extLst>
                    </p:cNvPr>
                    <p:cNvPicPr/>
                    <p:nvPr/>
                  </p:nvPicPr>
                  <p:blipFill>
                    <a:blip r:embed="rId15"/>
                    <a:stretch>
                      <a:fillRect/>
                    </a:stretch>
                  </p:blipFill>
                  <p:spPr>
                    <a:xfrm>
                      <a:off x="10929205" y="1387411"/>
                      <a:ext cx="109080" cy="130320"/>
                    </a:xfrm>
                    <a:prstGeom prst="rect">
                      <a:avLst/>
                    </a:prstGeom>
                  </p:spPr>
                </p:pic>
              </mc:Fallback>
            </mc:AlternateContent>
            <p:pic>
              <p:nvPicPr>
                <p:cNvPr id="48" name="Graphic 47">
                  <a:extLst>
                    <a:ext uri="{FF2B5EF4-FFF2-40B4-BE49-F238E27FC236}">
                      <a16:creationId xmlns:a16="http://schemas.microsoft.com/office/drawing/2014/main" id="{DCC1BB06-3ADE-366D-41A1-567F754F77B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32102" y="824989"/>
                  <a:ext cx="820148" cy="820148"/>
                </a:xfrm>
                <a:prstGeom prst="rect">
                  <a:avLst/>
                </a:prstGeom>
              </p:spPr>
            </p:pic>
          </p:grpSp>
          <p:sp>
            <p:nvSpPr>
              <p:cNvPr id="46" name="TextBox 45">
                <a:extLst>
                  <a:ext uri="{FF2B5EF4-FFF2-40B4-BE49-F238E27FC236}">
                    <a16:creationId xmlns:a16="http://schemas.microsoft.com/office/drawing/2014/main" id="{6F548E2D-90F0-9553-CBEF-081363B7AEDB}"/>
                  </a:ext>
                </a:extLst>
              </p:cNvPr>
              <p:cNvSpPr txBox="1"/>
              <p:nvPr/>
            </p:nvSpPr>
            <p:spPr>
              <a:xfrm>
                <a:off x="9838879" y="1549065"/>
                <a:ext cx="2157664" cy="707886"/>
              </a:xfrm>
              <a:prstGeom prst="rect">
                <a:avLst/>
              </a:prstGeom>
              <a:noFill/>
            </p:spPr>
            <p:txBody>
              <a:bodyPr wrap="square" rtlCol="0">
                <a:spAutoFit/>
              </a:bodyPr>
              <a:lstStyle/>
              <a:p>
                <a:pPr algn="ctr"/>
                <a:r>
                  <a:rPr lang="en-US" sz="2000" dirty="0">
                    <a:latin typeface="Ubuntu Condensed" panose="020B0506030602030204" pitchFamily="34" charset="0"/>
                  </a:rPr>
                  <a:t>Privileged Identity Management</a:t>
                </a:r>
                <a:endParaRPr lang="en-SE" sz="2000" dirty="0">
                  <a:latin typeface="Ubuntu Condensed" panose="020B0506030602030204" pitchFamily="34" charset="0"/>
                </a:endParaRPr>
              </a:p>
            </p:txBody>
          </p:sp>
        </p:grpSp>
        <p:cxnSp>
          <p:nvCxnSpPr>
            <p:cNvPr id="43" name="Straight Arrow Connector 53">
              <a:extLst>
                <a:ext uri="{FF2B5EF4-FFF2-40B4-BE49-F238E27FC236}">
                  <a16:creationId xmlns:a16="http://schemas.microsoft.com/office/drawing/2014/main" id="{208F9EEC-9E08-60CF-3A46-EB4BD0C6726B}"/>
                </a:ext>
              </a:extLst>
            </p:cNvPr>
            <p:cNvCxnSpPr>
              <a:cxnSpLocks/>
              <a:stCxn id="19" idx="0"/>
              <a:endCxn id="48" idx="1"/>
            </p:cNvCxnSpPr>
            <p:nvPr/>
          </p:nvCxnSpPr>
          <p:spPr>
            <a:xfrm rot="5400000" flipH="1" flipV="1">
              <a:off x="4122234" y="4404866"/>
              <a:ext cx="460656" cy="1274378"/>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53">
              <a:extLst>
                <a:ext uri="{FF2B5EF4-FFF2-40B4-BE49-F238E27FC236}">
                  <a16:creationId xmlns:a16="http://schemas.microsoft.com/office/drawing/2014/main" id="{E81A363D-7459-09FF-869F-48241AF59677}"/>
                </a:ext>
              </a:extLst>
            </p:cNvPr>
            <p:cNvCxnSpPr>
              <a:cxnSpLocks/>
              <a:endCxn id="26" idx="3"/>
            </p:cNvCxnSpPr>
            <p:nvPr/>
          </p:nvCxnSpPr>
          <p:spPr>
            <a:xfrm rot="16200000" flipV="1">
              <a:off x="3873037" y="2877519"/>
              <a:ext cx="1678700" cy="1220214"/>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9" name="Straight Arrow Connector 53">
            <a:extLst>
              <a:ext uri="{FF2B5EF4-FFF2-40B4-BE49-F238E27FC236}">
                <a16:creationId xmlns:a16="http://schemas.microsoft.com/office/drawing/2014/main" id="{B3A7ED5D-4E4D-40A0-954B-3E1F094516C1}"/>
              </a:ext>
            </a:extLst>
          </p:cNvPr>
          <p:cNvCxnSpPr>
            <a:cxnSpLocks/>
          </p:cNvCxnSpPr>
          <p:nvPr/>
        </p:nvCxnSpPr>
        <p:spPr>
          <a:xfrm rot="10800000">
            <a:off x="7427168" y="2639003"/>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53">
            <a:extLst>
              <a:ext uri="{FF2B5EF4-FFF2-40B4-BE49-F238E27FC236}">
                <a16:creationId xmlns:a16="http://schemas.microsoft.com/office/drawing/2014/main" id="{DA2B28B0-9EF9-3FF4-C0F6-515D019CBA4C}"/>
              </a:ext>
            </a:extLst>
          </p:cNvPr>
          <p:cNvCxnSpPr>
            <a:cxnSpLocks/>
            <a:endCxn id="26" idx="3"/>
          </p:cNvCxnSpPr>
          <p:nvPr/>
        </p:nvCxnSpPr>
        <p:spPr>
          <a:xfrm rot="10800000" flipV="1">
            <a:off x="4102280" y="2648274"/>
            <a:ext cx="225191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3">
            <a:extLst>
              <a:ext uri="{FF2B5EF4-FFF2-40B4-BE49-F238E27FC236}">
                <a16:creationId xmlns:a16="http://schemas.microsoft.com/office/drawing/2014/main" id="{B8F9C01C-B1A6-EB60-FD35-3C485E948A67}"/>
              </a:ext>
            </a:extLst>
          </p:cNvPr>
          <p:cNvCxnSpPr>
            <a:cxnSpLocks/>
            <a:stCxn id="26" idx="1"/>
            <a:endCxn id="29" idx="3"/>
          </p:cNvCxnSpPr>
          <p:nvPr/>
        </p:nvCxnSpPr>
        <p:spPr>
          <a:xfrm rot="10800000">
            <a:off x="2232130" y="2648274"/>
            <a:ext cx="1095343" cy="2"/>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6ECC73C-1A77-3697-F04D-6C85FA153953}"/>
              </a:ext>
            </a:extLst>
          </p:cNvPr>
          <p:cNvGrpSpPr/>
          <p:nvPr/>
        </p:nvGrpSpPr>
        <p:grpSpPr>
          <a:xfrm>
            <a:off x="9855837" y="1776130"/>
            <a:ext cx="2362040" cy="1131636"/>
            <a:chOff x="9855837" y="1776130"/>
            <a:chExt cx="2362040" cy="1131636"/>
          </a:xfrm>
        </p:grpSpPr>
        <mc:AlternateContent xmlns:mc="http://schemas.openxmlformats.org/markup-compatibility/2006" xmlns:p14="http://schemas.microsoft.com/office/powerpoint/2010/main">
          <mc:Choice Requires="p14">
            <p:contentPart p14:bwMode="auto" r:id="rId18">
              <p14:nvContentPartPr>
                <p14:cNvPr id="60" name="Ink 59">
                  <a:extLst>
                    <a:ext uri="{FF2B5EF4-FFF2-40B4-BE49-F238E27FC236}">
                      <a16:creationId xmlns:a16="http://schemas.microsoft.com/office/drawing/2014/main" id="{B1584A38-DCE3-9AE4-0D6C-EE3DBF99C06E}"/>
                    </a:ext>
                  </a:extLst>
                </p14:cNvPr>
                <p14:cNvContentPartPr/>
                <p14:nvPr/>
              </p14:nvContentPartPr>
              <p14:xfrm>
                <a:off x="10158046" y="2661654"/>
                <a:ext cx="27360" cy="360"/>
              </p14:xfrm>
            </p:contentPart>
          </mc:Choice>
          <mc:Fallback xmlns="">
            <p:pic>
              <p:nvPicPr>
                <p:cNvPr id="60" name="Ink 59">
                  <a:extLst>
                    <a:ext uri="{FF2B5EF4-FFF2-40B4-BE49-F238E27FC236}">
                      <a16:creationId xmlns:a16="http://schemas.microsoft.com/office/drawing/2014/main" id="{B1584A38-DCE3-9AE4-0D6C-EE3DBF99C06E}"/>
                    </a:ext>
                  </a:extLst>
                </p:cNvPr>
                <p:cNvPicPr/>
                <p:nvPr/>
              </p:nvPicPr>
              <p:blipFill>
                <a:blip r:embed="rId19"/>
                <a:stretch>
                  <a:fillRect/>
                </a:stretch>
              </p:blipFill>
              <p:spPr>
                <a:xfrm>
                  <a:off x="10140046" y="2643654"/>
                  <a:ext cx="63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2" name="Ink 61">
                  <a:extLst>
                    <a:ext uri="{FF2B5EF4-FFF2-40B4-BE49-F238E27FC236}">
                      <a16:creationId xmlns:a16="http://schemas.microsoft.com/office/drawing/2014/main" id="{4CCF3E94-E762-1618-2779-71FD0B720578}"/>
                    </a:ext>
                  </a:extLst>
                </p14:cNvPr>
                <p14:cNvContentPartPr/>
                <p14:nvPr/>
              </p14:nvContentPartPr>
              <p14:xfrm>
                <a:off x="10163086" y="2250534"/>
                <a:ext cx="19440" cy="2160"/>
              </p14:xfrm>
            </p:contentPart>
          </mc:Choice>
          <mc:Fallback xmlns="">
            <p:pic>
              <p:nvPicPr>
                <p:cNvPr id="62" name="Ink 61">
                  <a:extLst>
                    <a:ext uri="{FF2B5EF4-FFF2-40B4-BE49-F238E27FC236}">
                      <a16:creationId xmlns:a16="http://schemas.microsoft.com/office/drawing/2014/main" id="{4CCF3E94-E762-1618-2779-71FD0B720578}"/>
                    </a:ext>
                  </a:extLst>
                </p:cNvPr>
                <p:cNvPicPr/>
                <p:nvPr/>
              </p:nvPicPr>
              <p:blipFill>
                <a:blip r:embed="rId21"/>
                <a:stretch>
                  <a:fillRect/>
                </a:stretch>
              </p:blipFill>
              <p:spPr>
                <a:xfrm>
                  <a:off x="10145413" y="2235105"/>
                  <a:ext cx="54432" cy="32709"/>
                </a:xfrm>
                <a:prstGeom prst="rect">
                  <a:avLst/>
                </a:prstGeom>
              </p:spPr>
            </p:pic>
          </mc:Fallback>
        </mc:AlternateContent>
        <p:grpSp>
          <p:nvGrpSpPr>
            <p:cNvPr id="31" name="Group 30">
              <a:extLst>
                <a:ext uri="{FF2B5EF4-FFF2-40B4-BE49-F238E27FC236}">
                  <a16:creationId xmlns:a16="http://schemas.microsoft.com/office/drawing/2014/main" id="{94609D15-61C4-83D9-7EF4-85AA92565676}"/>
                </a:ext>
              </a:extLst>
            </p:cNvPr>
            <p:cNvGrpSpPr/>
            <p:nvPr/>
          </p:nvGrpSpPr>
          <p:grpSpPr>
            <a:xfrm>
              <a:off x="9855837" y="1776130"/>
              <a:ext cx="2362040" cy="1131636"/>
              <a:chOff x="9855837" y="444712"/>
              <a:chExt cx="2362040" cy="1131636"/>
            </a:xfrm>
          </p:grpSpPr>
          <p:grpSp>
            <p:nvGrpSpPr>
              <p:cNvPr id="32" name="Group 31">
                <a:extLst>
                  <a:ext uri="{FF2B5EF4-FFF2-40B4-BE49-F238E27FC236}">
                    <a16:creationId xmlns:a16="http://schemas.microsoft.com/office/drawing/2014/main" id="{837C8271-3E27-66B7-4214-16864B074CFF}"/>
                  </a:ext>
                </a:extLst>
              </p:cNvPr>
              <p:cNvGrpSpPr/>
              <p:nvPr/>
            </p:nvGrpSpPr>
            <p:grpSpPr>
              <a:xfrm>
                <a:off x="9855837" y="756200"/>
                <a:ext cx="1146448" cy="820148"/>
                <a:chOff x="9855837" y="790999"/>
                <a:chExt cx="1146448" cy="820148"/>
              </a:xfrm>
            </p:grpSpPr>
            <mc:AlternateContent xmlns:mc="http://schemas.openxmlformats.org/markup-compatibility/2006" xmlns:p14="http://schemas.microsoft.com/office/powerpoint/2010/main">
              <mc:Choice Requires="p14">
                <p:contentPart p14:bwMode="auto" r:id="rId22">
                  <p14:nvContentPartPr>
                    <p14:cNvPr id="34" name="Ink 33">
                      <a:extLst>
                        <a:ext uri="{FF2B5EF4-FFF2-40B4-BE49-F238E27FC236}">
                          <a16:creationId xmlns:a16="http://schemas.microsoft.com/office/drawing/2014/main" id="{D5B3D7E6-5E07-2BA9-BDA5-25FCEF224B9C}"/>
                        </a:ext>
                      </a:extLst>
                    </p14:cNvPr>
                    <p14:cNvContentPartPr/>
                    <p14:nvPr/>
                  </p14:nvContentPartPr>
                  <p14:xfrm>
                    <a:off x="10964845" y="1423051"/>
                    <a:ext cx="37440" cy="58680"/>
                  </p14:xfrm>
                </p:contentPart>
              </mc:Choice>
              <mc:Fallback xmlns="">
                <p:pic>
                  <p:nvPicPr>
                    <p:cNvPr id="62" name="Ink 61">
                      <a:extLst>
                        <a:ext uri="{FF2B5EF4-FFF2-40B4-BE49-F238E27FC236}">
                          <a16:creationId xmlns:a16="http://schemas.microsoft.com/office/drawing/2014/main" id="{63B8ADEE-2E08-CA8E-752A-8CD436B15970}"/>
                        </a:ext>
                      </a:extLst>
                    </p:cNvPr>
                    <p:cNvPicPr/>
                    <p:nvPr/>
                  </p:nvPicPr>
                  <p:blipFill>
                    <a:blip r:embed="rId15"/>
                    <a:stretch>
                      <a:fillRect/>
                    </a:stretch>
                  </p:blipFill>
                  <p:spPr>
                    <a:xfrm>
                      <a:off x="10929205" y="1387411"/>
                      <a:ext cx="109080" cy="130320"/>
                    </a:xfrm>
                    <a:prstGeom prst="rect">
                      <a:avLst/>
                    </a:prstGeom>
                  </p:spPr>
                </p:pic>
              </mc:Fallback>
            </mc:AlternateContent>
            <p:pic>
              <p:nvPicPr>
                <p:cNvPr id="35" name="Graphic 34">
                  <a:extLst>
                    <a:ext uri="{FF2B5EF4-FFF2-40B4-BE49-F238E27FC236}">
                      <a16:creationId xmlns:a16="http://schemas.microsoft.com/office/drawing/2014/main" id="{653A1F95-6038-79A0-61D0-9B22726B268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55837" y="790999"/>
                  <a:ext cx="820148" cy="820148"/>
                </a:xfrm>
                <a:prstGeom prst="rect">
                  <a:avLst/>
                </a:prstGeom>
              </p:spPr>
            </p:pic>
          </p:grpSp>
          <p:sp>
            <p:nvSpPr>
              <p:cNvPr id="33" name="TextBox 32">
                <a:extLst>
                  <a:ext uri="{FF2B5EF4-FFF2-40B4-BE49-F238E27FC236}">
                    <a16:creationId xmlns:a16="http://schemas.microsoft.com/office/drawing/2014/main" id="{9DEC447A-2233-9DF4-BD5A-FD7A7DAA5076}"/>
                  </a:ext>
                </a:extLst>
              </p:cNvPr>
              <p:cNvSpPr txBox="1"/>
              <p:nvPr/>
            </p:nvSpPr>
            <p:spPr>
              <a:xfrm>
                <a:off x="10060213" y="444712"/>
                <a:ext cx="2157664" cy="707886"/>
              </a:xfrm>
              <a:prstGeom prst="rect">
                <a:avLst/>
              </a:prstGeom>
              <a:noFill/>
            </p:spPr>
            <p:txBody>
              <a:bodyPr wrap="square" rtlCol="0">
                <a:spAutoFit/>
              </a:bodyPr>
              <a:lstStyle/>
              <a:p>
                <a:pPr algn="ctr"/>
                <a:r>
                  <a:rPr lang="en-US" sz="2000" dirty="0">
                    <a:latin typeface="Ubuntu Condensed" panose="020B0506030602030204" pitchFamily="34" charset="0"/>
                  </a:rPr>
                  <a:t>Privileged Identity Management</a:t>
                </a:r>
                <a:endParaRPr lang="en-SE" sz="2000" dirty="0">
                  <a:latin typeface="Ubuntu Condensed" panose="020B0506030602030204" pitchFamily="34" charset="0"/>
                </a:endParaRPr>
              </a:p>
            </p:txBody>
          </p:sp>
        </p:grpSp>
      </p:grpSp>
    </p:spTree>
    <p:extLst>
      <p:ext uri="{BB962C8B-B14F-4D97-AF65-F5344CB8AC3E}">
        <p14:creationId xmlns:p14="http://schemas.microsoft.com/office/powerpoint/2010/main" val="265101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40"/>
                                        </p:tgtEl>
                                      </p:cBhvr>
                                    </p:animEffect>
                                    <p:set>
                                      <p:cBhvr>
                                        <p:cTn id="62" dur="1" fill="hold">
                                          <p:stCondLst>
                                            <p:cond delay="499"/>
                                          </p:stCondLst>
                                        </p:cTn>
                                        <p:tgtEl>
                                          <p:spTgt spid="40"/>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500"/>
                                        <p:tgtEl>
                                          <p:spTgt spid="41"/>
                                        </p:tgtEl>
                                      </p:cBhvr>
                                    </p:animEffect>
                                  </p:childTnLst>
                                </p:cTn>
                              </p:par>
                              <p:par>
                                <p:cTn id="66" presetID="10" presetClass="entr" presetSubtype="0" fill="hold" nodeType="with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hidden="1">
            <a:extLst>
              <a:ext uri="{FF2B5EF4-FFF2-40B4-BE49-F238E27FC236}">
                <a16:creationId xmlns:a16="http://schemas.microsoft.com/office/drawing/2014/main" id="{06D1DAD1-83CD-C0B8-B371-5640B4AA4D8B}"/>
              </a:ext>
            </a:extLst>
          </p:cNvPr>
          <p:cNvSpPr txBox="1"/>
          <p:nvPr/>
        </p:nvSpPr>
        <p:spPr>
          <a:xfrm>
            <a:off x="1979221" y="1043731"/>
            <a:ext cx="8233558" cy="5062924"/>
          </a:xfrm>
          <a:prstGeom prst="rect">
            <a:avLst/>
          </a:prstGeom>
          <a:noFill/>
        </p:spPr>
        <p:txBody>
          <a:bodyPr wrap="square">
            <a:spAutoFit/>
          </a:bodyPr>
          <a:lstStyle/>
          <a:p>
            <a:r>
              <a:rPr lang="en-US" sz="1900" b="0" i="0" dirty="0">
                <a:solidFill>
                  <a:srgbClr val="BB0000"/>
                </a:solidFill>
                <a:effectLst/>
                <a:latin typeface="Ubuntu" panose="020B0504030602030204" pitchFamily="34" charset="0"/>
              </a:rPr>
              <a:t>eyJhbGciOiJIUzI1NiIsInR5cCI6IkpXVCJ9</a:t>
            </a:r>
            <a:r>
              <a:rPr lang="en-US" sz="1900" b="0" i="0" dirty="0">
                <a:solidFill>
                  <a:srgbClr val="333333"/>
                </a:solidFill>
                <a:effectLst/>
                <a:latin typeface="Ubuntu" panose="020B0504030602030204" pitchFamily="34" charset="0"/>
              </a:rPr>
              <a:t>.</a:t>
            </a:r>
          </a:p>
          <a:p>
            <a:r>
              <a:rPr lang="en-US" sz="1900" b="0" i="0" dirty="0">
                <a:solidFill>
                  <a:srgbClr val="0000BB"/>
                </a:solidFill>
                <a:effectLst/>
                <a:latin typeface="Ubuntu" panose="020B0504030602030204" pitchFamily="34" charset="0"/>
              </a:rPr>
              <a:t>eyJhdWQiOiJodHRwczovL2dyYXBoLm1pY3Jvc29mdC5jb20iLCJpc3MiOiJodHRwczovL3N0cy53aW5kb3dzLm5ldC88dGVuYW50LWlkPiIsImlhdCI6MTcxNzM0NDUwMCwibmJmIjoxNzE3MzQ0NTAwLCJleHAiOjE3MTc0MzEyMDAsImFtciI6WyJwd2QiLCJtZmEiXSwiYXBwX2Rpc3BsYXluYW1lIjoiTWljcm9zb2Z0IEF6dXJlIFBvd2VyU2hlbGwiLCJhcHBpZCI6IjE5NTBhMjU4LTIyN2ItNGUzMS1hOWNmLTcxNzQ5NTk0NWZjMiIsImZhbWlseV9uYW1lIjoiUGFsbSIsImdpdmVuX25hbWUiOiJFbWFudWVsIiwiaWR0eXAiOiJ1c2VyIiwiaXBhZGRyIjoiMTIuMzQ1LjY3OC45IiwibmFtZSI6IkVtYW51ZWwgUGFsbSIsIm9pZCI6IjxvYmplY3QtaWQ-Iiwic2NwIjoiQXVkaXRMb2cuUmVhZC5BbGwgRGlyZWN0b3J5LkFjY2Vzc0FzVXNlci5BbGwgZW1haWwgb3BlbmlkIHByb2ZpbGUiLCJzaWduaW5fc3RhdGUiOlsia21zaSJdLCJzdWIiOiIzLVh1NlBEd0g5bXdyY1Y0eXBtYndlVGZ0RTNVMGZXalJQNU1qVUpGWVpzIiwidGVuYW50X3JlZ2lvbl9zY29wZSI6IkVVIiwidGlkIjoiPHRlbmFudC1pZD4iLCJ1bmlxdWVfbmFtZSI6IkVtYW51ZWwgUGFsbSIsInVwbiI6ImZpcnN0Lmxhc3RAcGlwZS5ob3ciLCJ2ZXIiOiIxLjAifQ</a:t>
            </a:r>
            <a:r>
              <a:rPr lang="en-US" sz="1900" b="0" i="0" dirty="0">
                <a:solidFill>
                  <a:srgbClr val="333333"/>
                </a:solidFill>
                <a:effectLst/>
                <a:latin typeface="Ubuntu" panose="020B0504030602030204" pitchFamily="34" charset="0"/>
              </a:rPr>
              <a:t>.</a:t>
            </a:r>
          </a:p>
          <a:p>
            <a:r>
              <a:rPr lang="en-US" sz="1900" b="0" i="0" dirty="0">
                <a:solidFill>
                  <a:srgbClr val="009900"/>
                </a:solidFill>
                <a:effectLst/>
                <a:latin typeface="Ubuntu" panose="020B0504030602030204" pitchFamily="34" charset="0"/>
              </a:rPr>
              <a:t>v_3bIxZgTpq9-x3sONZYSy4nz4-KDeaVMjM_b3tf588</a:t>
            </a:r>
            <a:endParaRPr lang="en-US" sz="1900" dirty="0">
              <a:latin typeface="Ubuntu" panose="020B0504030602030204" pitchFamily="34" charset="0"/>
            </a:endParaRPr>
          </a:p>
        </p:txBody>
      </p:sp>
      <p:pic>
        <p:nvPicPr>
          <p:cNvPr id="13" name="Picture 12" hidden="1">
            <a:extLst>
              <a:ext uri="{FF2B5EF4-FFF2-40B4-BE49-F238E27FC236}">
                <a16:creationId xmlns:a16="http://schemas.microsoft.com/office/drawing/2014/main" id="{7B0E324A-E1D2-CDD4-5F7E-3D4199163870}"/>
              </a:ext>
            </a:extLst>
          </p:cNvPr>
          <p:cNvPicPr>
            <a:picLocks noChangeAspect="1"/>
          </p:cNvPicPr>
          <p:nvPr/>
        </p:nvPicPr>
        <p:blipFill>
          <a:blip r:embed="rId2"/>
          <a:stretch>
            <a:fillRect/>
          </a:stretch>
        </p:blipFill>
        <p:spPr>
          <a:xfrm>
            <a:off x="2209800" y="1146156"/>
            <a:ext cx="7772400" cy="4565688"/>
          </a:xfrm>
          <a:prstGeom prst="rect">
            <a:avLst/>
          </a:prstGeom>
        </p:spPr>
      </p:pic>
      <p:pic>
        <p:nvPicPr>
          <p:cNvPr id="18" name="Graphic 17">
            <a:extLst>
              <a:ext uri="{FF2B5EF4-FFF2-40B4-BE49-F238E27FC236}">
                <a16:creationId xmlns:a16="http://schemas.microsoft.com/office/drawing/2014/main" id="{1D676BC9-5C44-CBC2-D636-D7AC9524FD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9800" y="1026263"/>
            <a:ext cx="7772400" cy="4805473"/>
          </a:xfrm>
          <a:prstGeom prst="rect">
            <a:avLst/>
          </a:prstGeom>
        </p:spPr>
      </p:pic>
    </p:spTree>
    <p:extLst>
      <p:ext uri="{BB962C8B-B14F-4D97-AF65-F5344CB8AC3E}">
        <p14:creationId xmlns:p14="http://schemas.microsoft.com/office/powerpoint/2010/main" val="3014574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AE1090-55BD-4840-B08B-39812A36ECEA}"/>
              </a:ext>
            </a:extLst>
          </p:cNvPr>
          <p:cNvSpPr txBox="1"/>
          <p:nvPr/>
        </p:nvSpPr>
        <p:spPr>
          <a:xfrm>
            <a:off x="6374939" y="1704975"/>
            <a:ext cx="5389550" cy="1107996"/>
          </a:xfrm>
          <a:prstGeom prst="rect">
            <a:avLst/>
          </a:prstGeom>
          <a:noFill/>
        </p:spPr>
        <p:txBody>
          <a:bodyPr wrap="square">
            <a:spAutoFit/>
          </a:bodyPr>
          <a:lstStyle/>
          <a:p>
            <a:r>
              <a:rPr lang="en-US" sz="6600" dirty="0">
                <a:solidFill>
                  <a:srgbClr val="BB0000"/>
                </a:solidFill>
                <a:latin typeface="Ubuntu" panose="020B0504030602030204" pitchFamily="34" charset="0"/>
              </a:rPr>
              <a:t>header</a:t>
            </a:r>
            <a:endParaRPr lang="en-US" sz="6600" dirty="0">
              <a:solidFill>
                <a:srgbClr val="333333"/>
              </a:solidFill>
              <a:effectLst/>
              <a:latin typeface="Ubuntu" panose="020B0504030602030204" pitchFamily="34" charset="0"/>
            </a:endParaRPr>
          </a:p>
        </p:txBody>
      </p:sp>
      <p:sp>
        <p:nvSpPr>
          <p:cNvPr id="3" name="TextBox 2">
            <a:extLst>
              <a:ext uri="{FF2B5EF4-FFF2-40B4-BE49-F238E27FC236}">
                <a16:creationId xmlns:a16="http://schemas.microsoft.com/office/drawing/2014/main" id="{E687CA25-3707-633D-05A7-DF0CC419B74B}"/>
              </a:ext>
            </a:extLst>
          </p:cNvPr>
          <p:cNvSpPr txBox="1"/>
          <p:nvPr/>
        </p:nvSpPr>
        <p:spPr>
          <a:xfrm>
            <a:off x="6374939" y="2709753"/>
            <a:ext cx="5389550" cy="1107996"/>
          </a:xfrm>
          <a:prstGeom prst="rect">
            <a:avLst/>
          </a:prstGeom>
          <a:noFill/>
        </p:spPr>
        <p:txBody>
          <a:bodyPr wrap="square">
            <a:spAutoFit/>
          </a:bodyPr>
          <a:lstStyle/>
          <a:p>
            <a:r>
              <a:rPr lang="en-US" sz="6600" dirty="0">
                <a:solidFill>
                  <a:srgbClr val="0000BB"/>
                </a:solidFill>
                <a:effectLst/>
                <a:latin typeface="Ubuntu" panose="020B0504030602030204" pitchFamily="34" charset="0"/>
              </a:rPr>
              <a:t>payload</a:t>
            </a:r>
            <a:endParaRPr lang="en-US" sz="6600" dirty="0">
              <a:solidFill>
                <a:srgbClr val="333333"/>
              </a:solidFill>
              <a:effectLst/>
              <a:latin typeface="Ubuntu" panose="020B0504030602030204" pitchFamily="34" charset="0"/>
            </a:endParaRPr>
          </a:p>
        </p:txBody>
      </p:sp>
      <p:sp>
        <p:nvSpPr>
          <p:cNvPr id="4" name="TextBox 3">
            <a:extLst>
              <a:ext uri="{FF2B5EF4-FFF2-40B4-BE49-F238E27FC236}">
                <a16:creationId xmlns:a16="http://schemas.microsoft.com/office/drawing/2014/main" id="{8A47001D-72C2-B82B-9C74-0E7E9FB24AE1}"/>
              </a:ext>
            </a:extLst>
          </p:cNvPr>
          <p:cNvSpPr txBox="1"/>
          <p:nvPr/>
        </p:nvSpPr>
        <p:spPr>
          <a:xfrm>
            <a:off x="6374939" y="3725416"/>
            <a:ext cx="5389550" cy="1107996"/>
          </a:xfrm>
          <a:prstGeom prst="rect">
            <a:avLst/>
          </a:prstGeom>
          <a:noFill/>
        </p:spPr>
        <p:txBody>
          <a:bodyPr wrap="square">
            <a:spAutoFit/>
          </a:bodyPr>
          <a:lstStyle/>
          <a:p>
            <a:r>
              <a:rPr lang="en-US" sz="6600" dirty="0">
                <a:solidFill>
                  <a:srgbClr val="009900"/>
                </a:solidFill>
                <a:effectLst/>
                <a:latin typeface="Ubuntu" panose="020B0504030602030204" pitchFamily="34" charset="0"/>
              </a:rPr>
              <a:t>signature</a:t>
            </a:r>
            <a:endParaRPr lang="en-US" sz="6600" dirty="0">
              <a:latin typeface="Ubuntu" panose="020B0504030602030204" pitchFamily="34" charset="0"/>
            </a:endParaRPr>
          </a:p>
        </p:txBody>
      </p:sp>
      <p:sp>
        <p:nvSpPr>
          <p:cNvPr id="2" name="Title 1">
            <a:extLst>
              <a:ext uri="{FF2B5EF4-FFF2-40B4-BE49-F238E27FC236}">
                <a16:creationId xmlns:a16="http://schemas.microsoft.com/office/drawing/2014/main" id="{5AAFFA8F-79B6-E4EF-3384-1495ECD82142}"/>
              </a:ext>
            </a:extLst>
          </p:cNvPr>
          <p:cNvSpPr>
            <a:spLocks noGrp="1"/>
          </p:cNvSpPr>
          <p:nvPr>
            <p:ph type="title"/>
          </p:nvPr>
        </p:nvSpPr>
        <p:spPr>
          <a:xfrm>
            <a:off x="838199" y="365125"/>
            <a:ext cx="8567057" cy="1325563"/>
          </a:xfrm>
        </p:spPr>
        <p:txBody>
          <a:bodyPr>
            <a:normAutofit/>
          </a:bodyPr>
          <a:lstStyle/>
          <a:p>
            <a:r>
              <a:rPr lang="en-US" dirty="0"/>
              <a:t>JSON Web Token (JWT)</a:t>
            </a:r>
          </a:p>
        </p:txBody>
      </p:sp>
      <p:sp>
        <p:nvSpPr>
          <p:cNvPr id="10" name="Content Placeholder 2" hidden="1">
            <a:extLst>
              <a:ext uri="{FF2B5EF4-FFF2-40B4-BE49-F238E27FC236}">
                <a16:creationId xmlns:a16="http://schemas.microsoft.com/office/drawing/2014/main" id="{2988D0FA-0463-3964-E44B-F93F47D6C92F}"/>
              </a:ext>
            </a:extLst>
          </p:cNvPr>
          <p:cNvSpPr>
            <a:spLocks noGrp="1"/>
          </p:cNvSpPr>
          <p:nvPr>
            <p:ph idx="1"/>
          </p:nvPr>
        </p:nvSpPr>
        <p:spPr>
          <a:xfrm>
            <a:off x="838200" y="1825625"/>
            <a:ext cx="10515600" cy="4351338"/>
          </a:xfrm>
        </p:spPr>
        <p:txBody>
          <a:bodyPr>
            <a:normAutofit/>
          </a:bodyPr>
          <a:lstStyle/>
          <a:p>
            <a:r>
              <a:rPr lang="sv-SE" dirty="0"/>
              <a:t>JSON Web Tokens (JWT)</a:t>
            </a:r>
          </a:p>
          <a:p>
            <a:pPr lvl="1"/>
            <a:r>
              <a:rPr lang="sv-SE" dirty="0"/>
              <a:t>Base64 </a:t>
            </a:r>
            <a:r>
              <a:rPr lang="sv-SE" dirty="0" err="1"/>
              <a:t>Encoded</a:t>
            </a:r>
            <a:endParaRPr lang="sv-SE" dirty="0"/>
          </a:p>
          <a:p>
            <a:r>
              <a:rPr lang="sv-SE" dirty="0"/>
              <a:t>Access Token</a:t>
            </a:r>
          </a:p>
          <a:p>
            <a:r>
              <a:rPr lang="sv-SE" dirty="0" err="1"/>
              <a:t>Refresh</a:t>
            </a:r>
            <a:r>
              <a:rPr lang="sv-SE" dirty="0"/>
              <a:t> Token</a:t>
            </a:r>
          </a:p>
          <a:p>
            <a:r>
              <a:rPr lang="sv-SE" dirty="0"/>
              <a:t>Id Token</a:t>
            </a:r>
            <a:endParaRPr lang="en-US" dirty="0"/>
          </a:p>
        </p:txBody>
      </p:sp>
      <p:pic>
        <p:nvPicPr>
          <p:cNvPr id="13" name="Graphic 12">
            <a:extLst>
              <a:ext uri="{FF2B5EF4-FFF2-40B4-BE49-F238E27FC236}">
                <a16:creationId xmlns:a16="http://schemas.microsoft.com/office/drawing/2014/main" id="{3BBA5085-007C-158E-F75A-1488CD01AE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3437" y="2002255"/>
            <a:ext cx="4573625" cy="2827754"/>
          </a:xfrm>
          <a:prstGeom prst="rect">
            <a:avLst/>
          </a:prstGeom>
        </p:spPr>
      </p:pic>
      <p:sp>
        <p:nvSpPr>
          <p:cNvPr id="8" name="TextBox 7">
            <a:extLst>
              <a:ext uri="{FF2B5EF4-FFF2-40B4-BE49-F238E27FC236}">
                <a16:creationId xmlns:a16="http://schemas.microsoft.com/office/drawing/2014/main" id="{FB0F353B-DBBE-00DC-38D6-EA6ECED3BA9E}"/>
              </a:ext>
            </a:extLst>
          </p:cNvPr>
          <p:cNvSpPr txBox="1"/>
          <p:nvPr/>
        </p:nvSpPr>
        <p:spPr>
          <a:xfrm>
            <a:off x="8998396" y="1704975"/>
            <a:ext cx="450404" cy="1107996"/>
          </a:xfrm>
          <a:prstGeom prst="rect">
            <a:avLst/>
          </a:prstGeom>
          <a:noFill/>
        </p:spPr>
        <p:txBody>
          <a:bodyPr wrap="square">
            <a:spAutoFit/>
          </a:bodyPr>
          <a:lstStyle/>
          <a:p>
            <a:r>
              <a:rPr lang="en-US" sz="6600" dirty="0">
                <a:solidFill>
                  <a:srgbClr val="333333"/>
                </a:solidFill>
                <a:effectLst/>
                <a:latin typeface="Ubuntu" panose="020B0504030602030204" pitchFamily="34" charset="0"/>
              </a:rPr>
              <a:t>.</a:t>
            </a:r>
          </a:p>
        </p:txBody>
      </p:sp>
      <p:sp>
        <p:nvSpPr>
          <p:cNvPr id="11" name="TextBox 10">
            <a:extLst>
              <a:ext uri="{FF2B5EF4-FFF2-40B4-BE49-F238E27FC236}">
                <a16:creationId xmlns:a16="http://schemas.microsoft.com/office/drawing/2014/main" id="{3495DFE5-E98F-66AA-9516-0AC91CFD6802}"/>
              </a:ext>
            </a:extLst>
          </p:cNvPr>
          <p:cNvSpPr txBox="1"/>
          <p:nvPr/>
        </p:nvSpPr>
        <p:spPr>
          <a:xfrm>
            <a:off x="9372599" y="2706352"/>
            <a:ext cx="450404" cy="1107996"/>
          </a:xfrm>
          <a:prstGeom prst="rect">
            <a:avLst/>
          </a:prstGeom>
          <a:noFill/>
        </p:spPr>
        <p:txBody>
          <a:bodyPr wrap="square">
            <a:spAutoFit/>
          </a:bodyPr>
          <a:lstStyle/>
          <a:p>
            <a:r>
              <a:rPr lang="en-US" sz="6600" dirty="0">
                <a:solidFill>
                  <a:srgbClr val="333333"/>
                </a:solidFill>
                <a:effectLst/>
                <a:latin typeface="Ubuntu" panose="020B0504030602030204" pitchFamily="34" charset="0"/>
              </a:rPr>
              <a:t>.</a:t>
            </a:r>
          </a:p>
        </p:txBody>
      </p:sp>
    </p:spTree>
    <p:extLst>
      <p:ext uri="{BB962C8B-B14F-4D97-AF65-F5344CB8AC3E}">
        <p14:creationId xmlns:p14="http://schemas.microsoft.com/office/powerpoint/2010/main" val="27466184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mph" presetSubtype="0" grpId="1" nodeType="clickEffect">
                                  <p:stCondLst>
                                    <p:cond delay="0"/>
                                  </p:stCondLst>
                                  <p:childTnLst>
                                    <p:set>
                                      <p:cBhvr>
                                        <p:cTn id="29" dur="indefinite"/>
                                        <p:tgtEl>
                                          <p:spTgt spid="10">
                                            <p:txEl>
                                              <p:pRg st="0" end="0"/>
                                            </p:txEl>
                                          </p:spTgt>
                                        </p:tgtEl>
                                        <p:attrNameLst>
                                          <p:attrName>style.opacity</p:attrName>
                                        </p:attrNameLst>
                                      </p:cBhvr>
                                      <p:to>
                                        <p:strVal val="0.5"/>
                                      </p:to>
                                    </p:set>
                                    <p:animEffect filter="image" prLst="opacity: 0.5">
                                      <p:cBhvr rctx="IE">
                                        <p:cTn id="30" dur="indefinite"/>
                                        <p:tgtEl>
                                          <p:spTgt spid="10">
                                            <p:txEl>
                                              <p:pRg st="0" end="0"/>
                                            </p:txEl>
                                          </p:spTgt>
                                        </p:tgtEl>
                                      </p:cBhvr>
                                    </p:animEffect>
                                  </p:childTnLst>
                                </p:cTn>
                              </p:par>
                              <p:par>
                                <p:cTn id="31" presetID="9" presetClass="emph" presetSubtype="0" grpId="1" nodeType="withEffect">
                                  <p:stCondLst>
                                    <p:cond delay="0"/>
                                  </p:stCondLst>
                                  <p:childTnLst>
                                    <p:set>
                                      <p:cBhvr>
                                        <p:cTn id="32" dur="indefinite"/>
                                        <p:tgtEl>
                                          <p:spTgt spid="10">
                                            <p:txEl>
                                              <p:pRg st="1" end="1"/>
                                            </p:txEl>
                                          </p:spTgt>
                                        </p:tgtEl>
                                        <p:attrNameLst>
                                          <p:attrName>style.opacity</p:attrName>
                                        </p:attrNameLst>
                                      </p:cBhvr>
                                      <p:to>
                                        <p:strVal val="0.5"/>
                                      </p:to>
                                    </p:set>
                                    <p:animEffect filter="image" prLst="opacity: 0.5">
                                      <p:cBhvr rctx="IE">
                                        <p:cTn id="33" dur="indefinite"/>
                                        <p:tgtEl>
                                          <p:spTgt spid="10">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mph" presetSubtype="0" grpId="1" nodeType="clickEffect">
                                  <p:stCondLst>
                                    <p:cond delay="0"/>
                                  </p:stCondLst>
                                  <p:childTnLst>
                                    <p:set>
                                      <p:cBhvr>
                                        <p:cTn id="37" dur="indefinite"/>
                                        <p:tgtEl>
                                          <p:spTgt spid="10">
                                            <p:txEl>
                                              <p:pRg st="2" end="2"/>
                                            </p:txEl>
                                          </p:spTgt>
                                        </p:tgtEl>
                                        <p:attrNameLst>
                                          <p:attrName>style.opacity</p:attrName>
                                        </p:attrNameLst>
                                      </p:cBhvr>
                                      <p:to>
                                        <p:strVal val="0.5"/>
                                      </p:to>
                                    </p:set>
                                    <p:animEffect filter="image" prLst="opacity: 0.5">
                                      <p:cBhvr rctx="IE">
                                        <p:cTn id="38" dur="indefinite"/>
                                        <p:tgtEl>
                                          <p:spTgt spid="10">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grpId="1" nodeType="clickEffect">
                                  <p:stCondLst>
                                    <p:cond delay="0"/>
                                  </p:stCondLst>
                                  <p:childTnLst>
                                    <p:set>
                                      <p:cBhvr>
                                        <p:cTn id="42" dur="indefinite"/>
                                        <p:tgtEl>
                                          <p:spTgt spid="10">
                                            <p:txEl>
                                              <p:pRg st="3" end="3"/>
                                            </p:txEl>
                                          </p:spTgt>
                                        </p:tgtEl>
                                        <p:attrNameLst>
                                          <p:attrName>style.opacity</p:attrName>
                                        </p:attrNameLst>
                                      </p:cBhvr>
                                      <p:to>
                                        <p:strVal val="0.5"/>
                                      </p:to>
                                    </p:set>
                                    <p:animEffect filter="image" prLst="opacity: 0.5">
                                      <p:cBhvr rctx="IE">
                                        <p:cTn id="43" dur="indefinite"/>
                                        <p:tgtEl>
                                          <p:spTgt spid="10">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grpId="1" nodeType="clickEffect">
                                  <p:stCondLst>
                                    <p:cond delay="0"/>
                                  </p:stCondLst>
                                  <p:childTnLst>
                                    <p:set>
                                      <p:cBhvr>
                                        <p:cTn id="47" dur="indefinite"/>
                                        <p:tgtEl>
                                          <p:spTgt spid="10">
                                            <p:txEl>
                                              <p:pRg st="4" end="4"/>
                                            </p:txEl>
                                          </p:spTgt>
                                        </p:tgtEl>
                                        <p:attrNameLst>
                                          <p:attrName>style.opacity</p:attrName>
                                        </p:attrNameLst>
                                      </p:cBhvr>
                                      <p:to>
                                        <p:strVal val="0.5"/>
                                      </p:to>
                                    </p:set>
                                    <p:animEffect filter="image" prLst="opacity: 0.5">
                                      <p:cBhvr rctx="IE">
                                        <p:cTn id="48" dur="indefinite"/>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0" grpI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hidden="1">
            <a:extLst>
              <a:ext uri="{FF2B5EF4-FFF2-40B4-BE49-F238E27FC236}">
                <a16:creationId xmlns:a16="http://schemas.microsoft.com/office/drawing/2014/main" id="{2988D0FA-0463-3964-E44B-F93F47D6C92F}"/>
              </a:ext>
            </a:extLst>
          </p:cNvPr>
          <p:cNvSpPr>
            <a:spLocks noGrp="1"/>
          </p:cNvSpPr>
          <p:nvPr>
            <p:ph idx="1"/>
          </p:nvPr>
        </p:nvSpPr>
        <p:spPr>
          <a:xfrm>
            <a:off x="838200" y="1825625"/>
            <a:ext cx="10515600" cy="4351338"/>
          </a:xfrm>
        </p:spPr>
        <p:txBody>
          <a:bodyPr>
            <a:normAutofit/>
          </a:bodyPr>
          <a:lstStyle/>
          <a:p>
            <a:r>
              <a:rPr lang="sv-SE" dirty="0"/>
              <a:t>JSON Web Tokens (JWT)</a:t>
            </a:r>
          </a:p>
          <a:p>
            <a:pPr lvl="1"/>
            <a:r>
              <a:rPr lang="sv-SE" dirty="0"/>
              <a:t>Base64 </a:t>
            </a:r>
            <a:r>
              <a:rPr lang="sv-SE" dirty="0" err="1"/>
              <a:t>Encoded</a:t>
            </a:r>
            <a:endParaRPr lang="sv-SE" dirty="0"/>
          </a:p>
          <a:p>
            <a:r>
              <a:rPr lang="sv-SE" dirty="0"/>
              <a:t>Access Token</a:t>
            </a:r>
          </a:p>
          <a:p>
            <a:r>
              <a:rPr lang="sv-SE" dirty="0" err="1"/>
              <a:t>Refresh</a:t>
            </a:r>
            <a:r>
              <a:rPr lang="sv-SE" dirty="0"/>
              <a:t> Token</a:t>
            </a:r>
          </a:p>
          <a:p>
            <a:r>
              <a:rPr lang="sv-SE" dirty="0"/>
              <a:t>Id Token</a:t>
            </a:r>
            <a:endParaRPr lang="en-US" dirty="0"/>
          </a:p>
        </p:txBody>
      </p:sp>
      <p:sp>
        <p:nvSpPr>
          <p:cNvPr id="12" name="TextBox 11">
            <a:extLst>
              <a:ext uri="{FF2B5EF4-FFF2-40B4-BE49-F238E27FC236}">
                <a16:creationId xmlns:a16="http://schemas.microsoft.com/office/drawing/2014/main" id="{EAC6CB8C-0FE0-AA7E-3D25-53AC597C84AB}"/>
              </a:ext>
            </a:extLst>
          </p:cNvPr>
          <p:cNvSpPr txBox="1"/>
          <p:nvPr/>
        </p:nvSpPr>
        <p:spPr>
          <a:xfrm>
            <a:off x="1519547" y="1997839"/>
            <a:ext cx="9152906" cy="2862322"/>
          </a:xfrm>
          <a:prstGeom prst="rect">
            <a:avLst/>
          </a:prstGeom>
          <a:noFill/>
        </p:spPr>
        <p:txBody>
          <a:bodyPr wrap="square">
            <a:spAutoFit/>
          </a:bodyPr>
          <a:lstStyle/>
          <a:p>
            <a:r>
              <a:rPr lang="en-US" sz="3600" b="0" dirty="0">
                <a:solidFill>
                  <a:srgbClr val="BC0000"/>
                </a:solidFill>
                <a:effectLst/>
                <a:latin typeface="Ubuntu" panose="020B0504030602030204" pitchFamily="34" charset="0"/>
              </a:rPr>
              <a:t>{</a:t>
            </a:r>
          </a:p>
          <a:p>
            <a:r>
              <a:rPr lang="en-US" sz="3600" b="0" dirty="0">
                <a:solidFill>
                  <a:srgbClr val="BC0000"/>
                </a:solidFill>
                <a:effectLst/>
                <a:latin typeface="Ubuntu" panose="020B0504030602030204" pitchFamily="34" charset="0"/>
              </a:rPr>
              <a:t>"</a:t>
            </a:r>
            <a:r>
              <a:rPr lang="en-US" sz="3600" b="0" dirty="0" err="1">
                <a:solidFill>
                  <a:srgbClr val="BC0000"/>
                </a:solidFill>
                <a:effectLst/>
                <a:latin typeface="Ubuntu" panose="020B0504030602030204" pitchFamily="34" charset="0"/>
              </a:rPr>
              <a:t>typ</a:t>
            </a:r>
            <a:r>
              <a:rPr lang="en-US" sz="3600" b="0" dirty="0">
                <a:solidFill>
                  <a:srgbClr val="BC0000"/>
                </a:solidFill>
                <a:effectLst/>
                <a:latin typeface="Ubuntu" panose="020B0504030602030204" pitchFamily="34" charset="0"/>
              </a:rPr>
              <a:t>": "JWT",</a:t>
            </a:r>
          </a:p>
          <a:p>
            <a:r>
              <a:rPr lang="en-US" sz="3600" b="0" dirty="0">
                <a:solidFill>
                  <a:srgbClr val="BC0000"/>
                </a:solidFill>
                <a:effectLst/>
                <a:latin typeface="Ubuntu" panose="020B0504030602030204" pitchFamily="34" charset="0"/>
              </a:rPr>
              <a:t>"</a:t>
            </a:r>
            <a:r>
              <a:rPr lang="en-US" sz="3600" b="0" dirty="0" err="1">
                <a:solidFill>
                  <a:srgbClr val="BC0000"/>
                </a:solidFill>
                <a:effectLst/>
                <a:latin typeface="Ubuntu" panose="020B0504030602030204" pitchFamily="34" charset="0"/>
              </a:rPr>
              <a:t>alg</a:t>
            </a:r>
            <a:r>
              <a:rPr lang="en-US" sz="3600" b="0" dirty="0">
                <a:solidFill>
                  <a:srgbClr val="BC0000"/>
                </a:solidFill>
                <a:effectLst/>
                <a:latin typeface="Ubuntu" panose="020B0504030602030204" pitchFamily="34" charset="0"/>
              </a:rPr>
              <a:t>": "RS256", </a:t>
            </a:r>
          </a:p>
          <a:p>
            <a:r>
              <a:rPr lang="en-US" sz="3600" b="0" dirty="0">
                <a:solidFill>
                  <a:srgbClr val="BC0000"/>
                </a:solidFill>
                <a:effectLst/>
                <a:latin typeface="Ubuntu" panose="020B0504030602030204" pitchFamily="34" charset="0"/>
              </a:rPr>
              <a:t>"kid": "L1KfKTI_jmXbwWc23xZxw1sUHH0"</a:t>
            </a:r>
          </a:p>
          <a:p>
            <a:r>
              <a:rPr lang="en-US" sz="3600" b="0" dirty="0">
                <a:solidFill>
                  <a:srgbClr val="BC0000"/>
                </a:solidFill>
                <a:effectLst/>
                <a:latin typeface="Ubuntu" panose="020B0504030602030204" pitchFamily="34" charset="0"/>
              </a:rPr>
              <a:t>}</a:t>
            </a:r>
          </a:p>
        </p:txBody>
      </p:sp>
      <p:sp>
        <p:nvSpPr>
          <p:cNvPr id="6" name="TextBox 5">
            <a:extLst>
              <a:ext uri="{FF2B5EF4-FFF2-40B4-BE49-F238E27FC236}">
                <a16:creationId xmlns:a16="http://schemas.microsoft.com/office/drawing/2014/main" id="{0170E9DE-C224-9EAE-7A22-BDE536187FE7}"/>
              </a:ext>
            </a:extLst>
          </p:cNvPr>
          <p:cNvSpPr txBox="1"/>
          <p:nvPr/>
        </p:nvSpPr>
        <p:spPr>
          <a:xfrm>
            <a:off x="824807" y="305693"/>
            <a:ext cx="5389550" cy="923330"/>
          </a:xfrm>
          <a:prstGeom prst="rect">
            <a:avLst/>
          </a:prstGeom>
          <a:noFill/>
        </p:spPr>
        <p:txBody>
          <a:bodyPr wrap="square">
            <a:spAutoFit/>
          </a:bodyPr>
          <a:lstStyle/>
          <a:p>
            <a:r>
              <a:rPr lang="en-US" sz="5400" dirty="0">
                <a:solidFill>
                  <a:srgbClr val="BB0000"/>
                </a:solidFill>
                <a:latin typeface="Ubuntu" panose="020B0504030602030204" pitchFamily="34" charset="0"/>
              </a:rPr>
              <a:t>header</a:t>
            </a:r>
            <a:endParaRPr lang="en-US" sz="5400" dirty="0">
              <a:solidFill>
                <a:srgbClr val="333333"/>
              </a:solidFill>
              <a:effectLst/>
              <a:latin typeface="Ubuntu" panose="020B0504030602030204" pitchFamily="34" charset="0"/>
            </a:endParaRPr>
          </a:p>
        </p:txBody>
      </p:sp>
      <p:sp>
        <p:nvSpPr>
          <p:cNvPr id="17" name="TextBox 16">
            <a:extLst>
              <a:ext uri="{FF2B5EF4-FFF2-40B4-BE49-F238E27FC236}">
                <a16:creationId xmlns:a16="http://schemas.microsoft.com/office/drawing/2014/main" id="{839D8524-09C1-D55B-7D13-86BC7ED6336F}"/>
              </a:ext>
            </a:extLst>
          </p:cNvPr>
          <p:cNvSpPr txBox="1"/>
          <p:nvPr/>
        </p:nvSpPr>
        <p:spPr>
          <a:xfrm>
            <a:off x="72040" y="6043849"/>
            <a:ext cx="7485532" cy="707886"/>
          </a:xfrm>
          <a:prstGeom prst="rect">
            <a:avLst/>
          </a:prstGeom>
          <a:noFill/>
        </p:spPr>
        <p:txBody>
          <a:bodyPr wrap="square" rtlCol="0">
            <a:spAutoFit/>
          </a:bodyPr>
          <a:lstStyle/>
          <a:p>
            <a:r>
              <a:rPr lang="sv-SE" sz="1600" dirty="0" err="1">
                <a:solidFill>
                  <a:schemeClr val="tx1">
                    <a:lumMod val="50000"/>
                    <a:lumOff val="50000"/>
                  </a:schemeClr>
                </a:solidFill>
                <a:latin typeface="Ubuntu Condensed" panose="020B0506030602030204" pitchFamily="34" charset="0"/>
              </a:rPr>
              <a:t>OpenID</a:t>
            </a:r>
            <a:r>
              <a:rPr lang="sv-SE" sz="1600" dirty="0">
                <a:solidFill>
                  <a:schemeClr val="tx1">
                    <a:lumMod val="50000"/>
                    <a:lumOff val="50000"/>
                  </a:schemeClr>
                </a:solidFill>
                <a:latin typeface="Ubuntu Condensed" panose="020B0506030602030204" pitchFamily="34" charset="0"/>
              </a:rPr>
              <a:t> </a:t>
            </a:r>
            <a:r>
              <a:rPr lang="sv-SE" sz="1600" dirty="0" err="1">
                <a:solidFill>
                  <a:schemeClr val="tx1">
                    <a:lumMod val="50000"/>
                    <a:lumOff val="50000"/>
                  </a:schemeClr>
                </a:solidFill>
                <a:latin typeface="Ubuntu Condensed" panose="020B0506030602030204" pitchFamily="34" charset="0"/>
              </a:rPr>
              <a:t>Connect</a:t>
            </a:r>
            <a:r>
              <a:rPr lang="sv-SE" sz="1600" dirty="0">
                <a:solidFill>
                  <a:schemeClr val="tx1">
                    <a:lumMod val="50000"/>
                    <a:lumOff val="50000"/>
                  </a:schemeClr>
                </a:solidFill>
                <a:latin typeface="Ubuntu Condensed" panose="020B0506030602030204" pitchFamily="34" charset="0"/>
              </a:rPr>
              <a:t> </a:t>
            </a:r>
            <a:r>
              <a:rPr lang="sv-SE" sz="1600" dirty="0" err="1">
                <a:solidFill>
                  <a:schemeClr val="tx1">
                    <a:lumMod val="50000"/>
                    <a:lumOff val="50000"/>
                  </a:schemeClr>
                </a:solidFill>
                <a:latin typeface="Ubuntu Condensed" panose="020B0506030602030204" pitchFamily="34" charset="0"/>
              </a:rPr>
              <a:t>Configuration</a:t>
            </a:r>
            <a:r>
              <a:rPr lang="sv-SE" sz="1600" dirty="0">
                <a:solidFill>
                  <a:schemeClr val="tx1">
                    <a:lumMod val="50000"/>
                    <a:lumOff val="50000"/>
                  </a:schemeClr>
                </a:solidFill>
                <a:latin typeface="Ubuntu Condensed" panose="020B0506030602030204" pitchFamily="34" charset="0"/>
              </a:rPr>
              <a:t> in Entra ID (Common)</a:t>
            </a:r>
            <a:endParaRPr lang="nl-NL" sz="1600" dirty="0">
              <a:solidFill>
                <a:schemeClr val="tx1">
                  <a:lumMod val="50000"/>
                  <a:lumOff val="50000"/>
                </a:schemeClr>
              </a:solidFill>
              <a:latin typeface="Ubuntu Condensed" panose="020B0506030602030204" pitchFamily="34" charset="0"/>
            </a:endParaRPr>
          </a:p>
          <a:p>
            <a:r>
              <a:rPr lang="nl-NL" sz="1200" dirty="0" err="1">
                <a:solidFill>
                  <a:schemeClr val="tx1">
                    <a:lumMod val="50000"/>
                    <a:lumOff val="50000"/>
                  </a:schemeClr>
                </a:solidFill>
                <a:latin typeface="Ubuntu Condensed" panose="020B0506030602030204" pitchFamily="34" charset="0"/>
              </a:rPr>
              <a:t>https</a:t>
            </a:r>
            <a:r>
              <a:rPr lang="nl-NL" sz="1200" dirty="0">
                <a:solidFill>
                  <a:schemeClr val="tx1">
                    <a:lumMod val="50000"/>
                    <a:lumOff val="50000"/>
                  </a:schemeClr>
                </a:solidFill>
                <a:latin typeface="Ubuntu Condensed" panose="020B0506030602030204" pitchFamily="34" charset="0"/>
              </a:rPr>
              <a:t>://</a:t>
            </a:r>
            <a:r>
              <a:rPr lang="nl-NL" sz="1200" dirty="0" err="1">
                <a:solidFill>
                  <a:schemeClr val="tx1">
                    <a:lumMod val="50000"/>
                    <a:lumOff val="50000"/>
                  </a:schemeClr>
                </a:solidFill>
                <a:latin typeface="Ubuntu Condensed" panose="020B0506030602030204" pitchFamily="34" charset="0"/>
              </a:rPr>
              <a:t>login.microsoftonline.com</a:t>
            </a:r>
            <a:r>
              <a:rPr lang="nl-NL" sz="1200" dirty="0">
                <a:solidFill>
                  <a:schemeClr val="tx1">
                    <a:lumMod val="50000"/>
                    <a:lumOff val="50000"/>
                  </a:schemeClr>
                </a:solidFill>
                <a:latin typeface="Ubuntu Condensed" panose="020B0506030602030204" pitchFamily="34" charset="0"/>
              </a:rPr>
              <a:t>/common/v2.0/.well-</a:t>
            </a:r>
            <a:r>
              <a:rPr lang="nl-NL" sz="1200" dirty="0" err="1">
                <a:solidFill>
                  <a:schemeClr val="tx1">
                    <a:lumMod val="50000"/>
                    <a:lumOff val="50000"/>
                  </a:schemeClr>
                </a:solidFill>
                <a:latin typeface="Ubuntu Condensed" panose="020B0506030602030204" pitchFamily="34" charset="0"/>
              </a:rPr>
              <a:t>known</a:t>
            </a:r>
            <a:r>
              <a:rPr lang="nl-NL" sz="1200" dirty="0">
                <a:solidFill>
                  <a:schemeClr val="tx1">
                    <a:lumMod val="50000"/>
                    <a:lumOff val="50000"/>
                  </a:schemeClr>
                </a:solidFill>
                <a:latin typeface="Ubuntu Condensed" panose="020B0506030602030204" pitchFamily="34" charset="0"/>
              </a:rPr>
              <a:t>/</a:t>
            </a:r>
            <a:r>
              <a:rPr lang="nl-NL" sz="1200" dirty="0" err="1">
                <a:solidFill>
                  <a:schemeClr val="tx1">
                    <a:lumMod val="50000"/>
                    <a:lumOff val="50000"/>
                  </a:schemeClr>
                </a:solidFill>
                <a:latin typeface="Ubuntu Condensed" panose="020B0506030602030204" pitchFamily="34" charset="0"/>
              </a:rPr>
              <a:t>openid-configuration</a:t>
            </a:r>
            <a:endParaRPr lang="nl-NL" sz="1200" dirty="0">
              <a:solidFill>
                <a:schemeClr val="tx1">
                  <a:lumMod val="50000"/>
                  <a:lumOff val="50000"/>
                </a:schemeClr>
              </a:solidFill>
              <a:latin typeface="Ubuntu Condensed" panose="020B0506030602030204" pitchFamily="34" charset="0"/>
            </a:endParaRPr>
          </a:p>
          <a:p>
            <a:r>
              <a:rPr lang="nl-NL" sz="1200" dirty="0" err="1">
                <a:solidFill>
                  <a:schemeClr val="tx1">
                    <a:lumMod val="50000"/>
                    <a:lumOff val="50000"/>
                  </a:schemeClr>
                </a:solidFill>
                <a:latin typeface="Ubuntu Condensed" panose="020B0506030602030204" pitchFamily="34" charset="0"/>
              </a:rPr>
              <a:t>https</a:t>
            </a:r>
            <a:r>
              <a:rPr lang="nl-NL" sz="1200" dirty="0">
                <a:solidFill>
                  <a:schemeClr val="tx1">
                    <a:lumMod val="50000"/>
                    <a:lumOff val="50000"/>
                  </a:schemeClr>
                </a:solidFill>
                <a:latin typeface="Ubuntu Condensed" panose="020B0506030602030204" pitchFamily="34" charset="0"/>
              </a:rPr>
              <a:t>://</a:t>
            </a:r>
            <a:r>
              <a:rPr lang="nl-NL" sz="1200" dirty="0" err="1">
                <a:solidFill>
                  <a:schemeClr val="tx1">
                    <a:lumMod val="50000"/>
                    <a:lumOff val="50000"/>
                  </a:schemeClr>
                </a:solidFill>
                <a:latin typeface="Ubuntu Condensed" panose="020B0506030602030204" pitchFamily="34" charset="0"/>
              </a:rPr>
              <a:t>login.microsoftonline.com</a:t>
            </a:r>
            <a:r>
              <a:rPr lang="nl-NL" sz="1200" dirty="0">
                <a:solidFill>
                  <a:schemeClr val="tx1">
                    <a:lumMod val="50000"/>
                    <a:lumOff val="50000"/>
                  </a:schemeClr>
                </a:solidFill>
                <a:latin typeface="Ubuntu Condensed" panose="020B0506030602030204" pitchFamily="34" charset="0"/>
              </a:rPr>
              <a:t>/common/</a:t>
            </a:r>
            <a:r>
              <a:rPr lang="nl-NL" sz="1200" dirty="0" err="1">
                <a:solidFill>
                  <a:schemeClr val="tx1">
                    <a:lumMod val="50000"/>
                    <a:lumOff val="50000"/>
                  </a:schemeClr>
                </a:solidFill>
                <a:latin typeface="Ubuntu Condensed" panose="020B0506030602030204" pitchFamily="34" charset="0"/>
              </a:rPr>
              <a:t>discovery</a:t>
            </a:r>
            <a:r>
              <a:rPr lang="nl-NL" sz="1200" dirty="0">
                <a:solidFill>
                  <a:schemeClr val="tx1">
                    <a:lumMod val="50000"/>
                    <a:lumOff val="50000"/>
                  </a:schemeClr>
                </a:solidFill>
                <a:latin typeface="Ubuntu Condensed" panose="020B0506030602030204" pitchFamily="34" charset="0"/>
              </a:rPr>
              <a:t>/v2.0/</a:t>
            </a:r>
            <a:r>
              <a:rPr lang="nl-NL" sz="1200" dirty="0" err="1">
                <a:solidFill>
                  <a:schemeClr val="tx1">
                    <a:lumMod val="50000"/>
                    <a:lumOff val="50000"/>
                  </a:schemeClr>
                </a:solidFill>
                <a:latin typeface="Ubuntu Condensed" panose="020B0506030602030204" pitchFamily="34" charset="0"/>
              </a:rPr>
              <a:t>keys</a:t>
            </a:r>
            <a:endParaRPr lang="nl-NL" sz="1200" dirty="0">
              <a:solidFill>
                <a:schemeClr val="tx1">
                  <a:lumMod val="50000"/>
                  <a:lumOff val="50000"/>
                </a:schemeClr>
              </a:solidFill>
              <a:latin typeface="Ubuntu Condensed" panose="020B0506030602030204" pitchFamily="34" charset="0"/>
            </a:endParaRPr>
          </a:p>
        </p:txBody>
      </p:sp>
    </p:spTree>
    <p:extLst>
      <p:ext uri="{BB962C8B-B14F-4D97-AF65-F5344CB8AC3E}">
        <p14:creationId xmlns:p14="http://schemas.microsoft.com/office/powerpoint/2010/main" val="5634498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mph" presetSubtype="0" grpId="1" nodeType="clickEffect">
                                  <p:stCondLst>
                                    <p:cond delay="0"/>
                                  </p:stCondLst>
                                  <p:childTnLst>
                                    <p:set>
                                      <p:cBhvr>
                                        <p:cTn id="29" dur="indefinite"/>
                                        <p:tgtEl>
                                          <p:spTgt spid="10">
                                            <p:txEl>
                                              <p:pRg st="0" end="0"/>
                                            </p:txEl>
                                          </p:spTgt>
                                        </p:tgtEl>
                                        <p:attrNameLst>
                                          <p:attrName>style.opacity</p:attrName>
                                        </p:attrNameLst>
                                      </p:cBhvr>
                                      <p:to>
                                        <p:strVal val="0.5"/>
                                      </p:to>
                                    </p:set>
                                    <p:animEffect filter="image" prLst="opacity: 0.5">
                                      <p:cBhvr rctx="IE">
                                        <p:cTn id="30" dur="indefinite"/>
                                        <p:tgtEl>
                                          <p:spTgt spid="10">
                                            <p:txEl>
                                              <p:pRg st="0" end="0"/>
                                            </p:txEl>
                                          </p:spTgt>
                                        </p:tgtEl>
                                      </p:cBhvr>
                                    </p:animEffect>
                                  </p:childTnLst>
                                </p:cTn>
                              </p:par>
                              <p:par>
                                <p:cTn id="31" presetID="9" presetClass="emph" presetSubtype="0" grpId="1" nodeType="withEffect">
                                  <p:stCondLst>
                                    <p:cond delay="0"/>
                                  </p:stCondLst>
                                  <p:childTnLst>
                                    <p:set>
                                      <p:cBhvr>
                                        <p:cTn id="32" dur="indefinite"/>
                                        <p:tgtEl>
                                          <p:spTgt spid="10">
                                            <p:txEl>
                                              <p:pRg st="1" end="1"/>
                                            </p:txEl>
                                          </p:spTgt>
                                        </p:tgtEl>
                                        <p:attrNameLst>
                                          <p:attrName>style.opacity</p:attrName>
                                        </p:attrNameLst>
                                      </p:cBhvr>
                                      <p:to>
                                        <p:strVal val="0.5"/>
                                      </p:to>
                                    </p:set>
                                    <p:animEffect filter="image" prLst="opacity: 0.5">
                                      <p:cBhvr rctx="IE">
                                        <p:cTn id="33" dur="indefinite"/>
                                        <p:tgtEl>
                                          <p:spTgt spid="10">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mph" presetSubtype="0" grpId="1" nodeType="clickEffect">
                                  <p:stCondLst>
                                    <p:cond delay="0"/>
                                  </p:stCondLst>
                                  <p:childTnLst>
                                    <p:set>
                                      <p:cBhvr>
                                        <p:cTn id="37" dur="indefinite"/>
                                        <p:tgtEl>
                                          <p:spTgt spid="10">
                                            <p:txEl>
                                              <p:pRg st="2" end="2"/>
                                            </p:txEl>
                                          </p:spTgt>
                                        </p:tgtEl>
                                        <p:attrNameLst>
                                          <p:attrName>style.opacity</p:attrName>
                                        </p:attrNameLst>
                                      </p:cBhvr>
                                      <p:to>
                                        <p:strVal val="0.5"/>
                                      </p:to>
                                    </p:set>
                                    <p:animEffect filter="image" prLst="opacity: 0.5">
                                      <p:cBhvr rctx="IE">
                                        <p:cTn id="38" dur="indefinite"/>
                                        <p:tgtEl>
                                          <p:spTgt spid="10">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grpId="1" nodeType="clickEffect">
                                  <p:stCondLst>
                                    <p:cond delay="0"/>
                                  </p:stCondLst>
                                  <p:childTnLst>
                                    <p:set>
                                      <p:cBhvr>
                                        <p:cTn id="42" dur="indefinite"/>
                                        <p:tgtEl>
                                          <p:spTgt spid="10">
                                            <p:txEl>
                                              <p:pRg st="3" end="3"/>
                                            </p:txEl>
                                          </p:spTgt>
                                        </p:tgtEl>
                                        <p:attrNameLst>
                                          <p:attrName>style.opacity</p:attrName>
                                        </p:attrNameLst>
                                      </p:cBhvr>
                                      <p:to>
                                        <p:strVal val="0.5"/>
                                      </p:to>
                                    </p:set>
                                    <p:animEffect filter="image" prLst="opacity: 0.5">
                                      <p:cBhvr rctx="IE">
                                        <p:cTn id="43" dur="indefinite"/>
                                        <p:tgtEl>
                                          <p:spTgt spid="10">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grpId="1" nodeType="clickEffect">
                                  <p:stCondLst>
                                    <p:cond delay="0"/>
                                  </p:stCondLst>
                                  <p:childTnLst>
                                    <p:set>
                                      <p:cBhvr>
                                        <p:cTn id="47" dur="indefinite"/>
                                        <p:tgtEl>
                                          <p:spTgt spid="10">
                                            <p:txEl>
                                              <p:pRg st="4" end="4"/>
                                            </p:txEl>
                                          </p:spTgt>
                                        </p:tgtEl>
                                        <p:attrNameLst>
                                          <p:attrName>style.opacity</p:attrName>
                                        </p:attrNameLst>
                                      </p:cBhvr>
                                      <p:to>
                                        <p:strVal val="0.5"/>
                                      </p:to>
                                    </p:set>
                                    <p:animEffect filter="image" prLst="opacity: 0.5">
                                      <p:cBhvr rctx="IE">
                                        <p:cTn id="48" dur="indefinite"/>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0" grpI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90C3B0-91C9-2C1B-6F0A-F0A9BF3809F0}"/>
              </a:ext>
            </a:extLst>
          </p:cNvPr>
          <p:cNvSpPr txBox="1"/>
          <p:nvPr/>
        </p:nvSpPr>
        <p:spPr>
          <a:xfrm>
            <a:off x="824807" y="305693"/>
            <a:ext cx="5389550" cy="923330"/>
          </a:xfrm>
          <a:prstGeom prst="rect">
            <a:avLst/>
          </a:prstGeom>
          <a:noFill/>
        </p:spPr>
        <p:txBody>
          <a:bodyPr wrap="square">
            <a:spAutoFit/>
          </a:bodyPr>
          <a:lstStyle/>
          <a:p>
            <a:r>
              <a:rPr lang="en-US" sz="5400" dirty="0">
                <a:solidFill>
                  <a:srgbClr val="0000BB"/>
                </a:solidFill>
                <a:effectLst/>
                <a:latin typeface="Ubuntu" panose="020B0504030602030204" pitchFamily="34" charset="0"/>
              </a:rPr>
              <a:t>payload</a:t>
            </a:r>
            <a:endParaRPr lang="en-US" sz="5400" dirty="0">
              <a:solidFill>
                <a:srgbClr val="333333"/>
              </a:solidFill>
              <a:effectLst/>
              <a:latin typeface="Ubuntu" panose="020B0504030602030204" pitchFamily="34" charset="0"/>
            </a:endParaRPr>
          </a:p>
        </p:txBody>
      </p:sp>
      <p:sp>
        <p:nvSpPr>
          <p:cNvPr id="10" name="Content Placeholder 2" hidden="1">
            <a:extLst>
              <a:ext uri="{FF2B5EF4-FFF2-40B4-BE49-F238E27FC236}">
                <a16:creationId xmlns:a16="http://schemas.microsoft.com/office/drawing/2014/main" id="{2988D0FA-0463-3964-E44B-F93F47D6C92F}"/>
              </a:ext>
            </a:extLst>
          </p:cNvPr>
          <p:cNvSpPr>
            <a:spLocks noGrp="1"/>
          </p:cNvSpPr>
          <p:nvPr>
            <p:ph idx="1"/>
          </p:nvPr>
        </p:nvSpPr>
        <p:spPr>
          <a:xfrm>
            <a:off x="838200" y="1825625"/>
            <a:ext cx="10515600" cy="4351338"/>
          </a:xfrm>
        </p:spPr>
        <p:txBody>
          <a:bodyPr>
            <a:normAutofit/>
          </a:bodyPr>
          <a:lstStyle/>
          <a:p>
            <a:r>
              <a:rPr lang="sv-SE" dirty="0"/>
              <a:t>JSON Web Tokens (JWT)</a:t>
            </a:r>
          </a:p>
          <a:p>
            <a:pPr lvl="1"/>
            <a:r>
              <a:rPr lang="sv-SE" dirty="0"/>
              <a:t>Base64 </a:t>
            </a:r>
            <a:r>
              <a:rPr lang="sv-SE" dirty="0" err="1"/>
              <a:t>Encoded</a:t>
            </a:r>
            <a:endParaRPr lang="sv-SE" dirty="0"/>
          </a:p>
          <a:p>
            <a:r>
              <a:rPr lang="sv-SE" dirty="0"/>
              <a:t>Access Token</a:t>
            </a:r>
          </a:p>
          <a:p>
            <a:r>
              <a:rPr lang="sv-SE" dirty="0" err="1"/>
              <a:t>Refresh</a:t>
            </a:r>
            <a:r>
              <a:rPr lang="sv-SE" dirty="0"/>
              <a:t> Token</a:t>
            </a:r>
          </a:p>
          <a:p>
            <a:r>
              <a:rPr lang="sv-SE" dirty="0"/>
              <a:t>Id Token</a:t>
            </a:r>
            <a:endParaRPr lang="en-US" dirty="0"/>
          </a:p>
        </p:txBody>
      </p:sp>
      <p:sp>
        <p:nvSpPr>
          <p:cNvPr id="4" name="TextBox 3">
            <a:extLst>
              <a:ext uri="{FF2B5EF4-FFF2-40B4-BE49-F238E27FC236}">
                <a16:creationId xmlns:a16="http://schemas.microsoft.com/office/drawing/2014/main" id="{725C813B-656E-3435-2469-B270DF95D6DE}"/>
              </a:ext>
            </a:extLst>
          </p:cNvPr>
          <p:cNvSpPr txBox="1"/>
          <p:nvPr/>
        </p:nvSpPr>
        <p:spPr>
          <a:xfrm>
            <a:off x="1459594" y="1374278"/>
            <a:ext cx="6097978" cy="4524315"/>
          </a:xfrm>
          <a:prstGeom prst="rect">
            <a:avLst/>
          </a:prstGeom>
          <a:noFill/>
        </p:spPr>
        <p:txBody>
          <a:bodyPr wrap="square">
            <a:spAutoFit/>
          </a:bodyPr>
          <a:lstStyle/>
          <a:p>
            <a:r>
              <a:rPr lang="en-US" sz="1200" dirty="0">
                <a:solidFill>
                  <a:srgbClr val="0007BC"/>
                </a:solidFill>
                <a:latin typeface="Ubuntu" panose="020B0504030602030204" pitchFamily="34" charset="0"/>
              </a:rPr>
              <a:t>{</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aud</a:t>
            </a:r>
            <a:r>
              <a:rPr lang="en-US" sz="1200" dirty="0">
                <a:solidFill>
                  <a:srgbClr val="0007BC"/>
                </a:solidFill>
                <a:latin typeface="Ubuntu" panose="020B0504030602030204" pitchFamily="34" charset="0"/>
              </a:rPr>
              <a:t>": "https://</a:t>
            </a:r>
            <a:r>
              <a:rPr lang="en-US" sz="1200" dirty="0" err="1">
                <a:solidFill>
                  <a:srgbClr val="0007BC"/>
                </a:solidFill>
                <a:latin typeface="Ubuntu" panose="020B0504030602030204" pitchFamily="34" charset="0"/>
              </a:rPr>
              <a:t>graph.microsoft.com</a:t>
            </a:r>
            <a:r>
              <a:rPr lang="en-US" sz="1200" dirty="0">
                <a:solidFill>
                  <a:srgbClr val="0007BC"/>
                </a:solidFill>
                <a:latin typeface="Ubuntu" panose="020B0504030602030204" pitchFamily="34" charset="0"/>
              </a:rPr>
              <a:t>",</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iss</a:t>
            </a:r>
            <a:r>
              <a:rPr lang="en-US" sz="1200" dirty="0">
                <a:solidFill>
                  <a:srgbClr val="0007BC"/>
                </a:solidFill>
                <a:latin typeface="Ubuntu" panose="020B0504030602030204" pitchFamily="34" charset="0"/>
              </a:rPr>
              <a:t>": "https://</a:t>
            </a:r>
            <a:r>
              <a:rPr lang="en-US" sz="1200" dirty="0" err="1">
                <a:solidFill>
                  <a:srgbClr val="0007BC"/>
                </a:solidFill>
                <a:latin typeface="Ubuntu" panose="020B0504030602030204" pitchFamily="34" charset="0"/>
              </a:rPr>
              <a:t>sts.windows.net</a:t>
            </a:r>
            <a:r>
              <a:rPr lang="en-US" sz="1200" dirty="0">
                <a:solidFill>
                  <a:srgbClr val="0007BC"/>
                </a:solidFill>
                <a:latin typeface="Ubuntu" panose="020B0504030602030204" pitchFamily="34" charset="0"/>
              </a:rPr>
              <a:t>/&lt;tenant-id&gt;",</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iat</a:t>
            </a:r>
            <a:r>
              <a:rPr lang="en-US" sz="1200" dirty="0">
                <a:solidFill>
                  <a:srgbClr val="0007BC"/>
                </a:solidFill>
                <a:latin typeface="Ubuntu" panose="020B0504030602030204" pitchFamily="34" charset="0"/>
              </a:rPr>
              <a:t>": 1717344500,</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nbf</a:t>
            </a:r>
            <a:r>
              <a:rPr lang="en-US" sz="1200" dirty="0">
                <a:solidFill>
                  <a:srgbClr val="0007BC"/>
                </a:solidFill>
                <a:latin typeface="Ubuntu" panose="020B0504030602030204" pitchFamily="34" charset="0"/>
              </a:rPr>
              <a:t>": 1717344500,</a:t>
            </a:r>
          </a:p>
          <a:p>
            <a:r>
              <a:rPr lang="en-US" sz="1200" dirty="0">
                <a:solidFill>
                  <a:srgbClr val="0007BC"/>
                </a:solidFill>
                <a:latin typeface="Ubuntu" panose="020B0504030602030204" pitchFamily="34" charset="0"/>
              </a:rPr>
              <a:t>  "exp": 1717431200,</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amr</a:t>
            </a:r>
            <a:r>
              <a:rPr lang="en-US" sz="1200" dirty="0">
                <a:solidFill>
                  <a:srgbClr val="0007BC"/>
                </a:solidFill>
                <a:latin typeface="Ubuntu" panose="020B0504030602030204" pitchFamily="34" charset="0"/>
              </a:rPr>
              <a:t>": [</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pwd</a:t>
            </a:r>
            <a:r>
              <a:rPr lang="en-US" sz="1200" dirty="0">
                <a:solidFill>
                  <a:srgbClr val="0007BC"/>
                </a:solidFill>
                <a:latin typeface="Ubuntu" panose="020B0504030602030204" pitchFamily="34" charset="0"/>
              </a:rPr>
              <a:t>",</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mfa</a:t>
            </a:r>
            <a:r>
              <a:rPr lang="en-US" sz="1200" dirty="0">
                <a:solidFill>
                  <a:srgbClr val="0007BC"/>
                </a:solidFill>
                <a:latin typeface="Ubuntu" panose="020B0504030602030204" pitchFamily="34" charset="0"/>
              </a:rPr>
              <a:t>"</a:t>
            </a:r>
          </a:p>
          <a:p>
            <a:r>
              <a:rPr lang="en-US" sz="1200" dirty="0">
                <a:solidFill>
                  <a:srgbClr val="0007BC"/>
                </a:solidFill>
                <a:latin typeface="Ubuntu" panose="020B0504030602030204" pitchFamily="34" charset="0"/>
              </a:rPr>
              <a:t>  ],</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app_displayname</a:t>
            </a:r>
            <a:r>
              <a:rPr lang="en-US" sz="1200" dirty="0">
                <a:solidFill>
                  <a:srgbClr val="0007BC"/>
                </a:solidFill>
                <a:latin typeface="Ubuntu" panose="020B0504030602030204" pitchFamily="34" charset="0"/>
              </a:rPr>
              <a:t>": "Microsoft Azure PowerShell",</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appid</a:t>
            </a:r>
            <a:r>
              <a:rPr lang="en-US" sz="1200" dirty="0">
                <a:solidFill>
                  <a:srgbClr val="0007BC"/>
                </a:solidFill>
                <a:latin typeface="Ubuntu" panose="020B0504030602030204" pitchFamily="34" charset="0"/>
              </a:rPr>
              <a:t>": "1950a258-227b-4e31-a9cf-717495945fc2",</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family_name</a:t>
            </a:r>
            <a:r>
              <a:rPr lang="en-US" sz="1200" dirty="0">
                <a:solidFill>
                  <a:srgbClr val="0007BC"/>
                </a:solidFill>
                <a:latin typeface="Ubuntu" panose="020B0504030602030204" pitchFamily="34" charset="0"/>
              </a:rPr>
              <a:t>": "Palm",</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given_name</a:t>
            </a:r>
            <a:r>
              <a:rPr lang="en-US" sz="1200" dirty="0">
                <a:solidFill>
                  <a:srgbClr val="0007BC"/>
                </a:solidFill>
                <a:latin typeface="Ubuntu" panose="020B0504030602030204" pitchFamily="34" charset="0"/>
              </a:rPr>
              <a:t>": "Emanuel",</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idtyp</a:t>
            </a:r>
            <a:r>
              <a:rPr lang="en-US" sz="1200" dirty="0">
                <a:solidFill>
                  <a:srgbClr val="0007BC"/>
                </a:solidFill>
                <a:latin typeface="Ubuntu" panose="020B0504030602030204" pitchFamily="34" charset="0"/>
              </a:rPr>
              <a:t>": "user",</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ipaddr</a:t>
            </a:r>
            <a:r>
              <a:rPr lang="en-US" sz="1200" dirty="0">
                <a:solidFill>
                  <a:srgbClr val="0007BC"/>
                </a:solidFill>
                <a:latin typeface="Ubuntu" panose="020B0504030602030204" pitchFamily="34" charset="0"/>
              </a:rPr>
              <a:t>": "12.345.678.9",</a:t>
            </a:r>
          </a:p>
          <a:p>
            <a:r>
              <a:rPr lang="en-US" sz="1200" dirty="0">
                <a:solidFill>
                  <a:srgbClr val="0007BC"/>
                </a:solidFill>
                <a:latin typeface="Ubuntu" panose="020B0504030602030204" pitchFamily="34" charset="0"/>
              </a:rPr>
              <a:t>  "name": "Emanuel Palm",</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oid</a:t>
            </a:r>
            <a:r>
              <a:rPr lang="en-US" sz="1200" dirty="0">
                <a:solidFill>
                  <a:srgbClr val="0007BC"/>
                </a:solidFill>
                <a:latin typeface="Ubuntu" panose="020B0504030602030204" pitchFamily="34" charset="0"/>
              </a:rPr>
              <a:t>": "&lt;object-id&gt;",</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scp</a:t>
            </a:r>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AuditLog.Read.All</a:t>
            </a:r>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Directory.AccessAsUser.All</a:t>
            </a:r>
            <a:r>
              <a:rPr lang="en-US" sz="1200" dirty="0">
                <a:solidFill>
                  <a:srgbClr val="0007BC"/>
                </a:solidFill>
                <a:latin typeface="Ubuntu" panose="020B0504030602030204" pitchFamily="34" charset="0"/>
              </a:rPr>
              <a:t> email </a:t>
            </a:r>
            <a:r>
              <a:rPr lang="en-US" sz="1200" dirty="0" err="1">
                <a:solidFill>
                  <a:srgbClr val="0007BC"/>
                </a:solidFill>
                <a:latin typeface="Ubuntu" panose="020B0504030602030204" pitchFamily="34" charset="0"/>
              </a:rPr>
              <a:t>openid</a:t>
            </a:r>
            <a:r>
              <a:rPr lang="en-US" sz="1200" dirty="0">
                <a:solidFill>
                  <a:srgbClr val="0007BC"/>
                </a:solidFill>
                <a:latin typeface="Ubuntu" panose="020B0504030602030204" pitchFamily="34" charset="0"/>
              </a:rPr>
              <a:t> profile",</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tid</a:t>
            </a:r>
            <a:r>
              <a:rPr lang="en-US" sz="1200" dirty="0">
                <a:solidFill>
                  <a:srgbClr val="0007BC"/>
                </a:solidFill>
                <a:latin typeface="Ubuntu" panose="020B0504030602030204" pitchFamily="34" charset="0"/>
              </a:rPr>
              <a:t>": "&lt;tenant-id&gt;",</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unique_name</a:t>
            </a:r>
            <a:r>
              <a:rPr lang="en-US" sz="1200" dirty="0">
                <a:solidFill>
                  <a:srgbClr val="0007BC"/>
                </a:solidFill>
                <a:latin typeface="Ubuntu" panose="020B0504030602030204" pitchFamily="34" charset="0"/>
              </a:rPr>
              <a:t>": "Emanuel Palm",</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upn</a:t>
            </a:r>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first.last@pipe.how</a:t>
            </a:r>
            <a:r>
              <a:rPr lang="en-US" sz="1200" dirty="0">
                <a:solidFill>
                  <a:srgbClr val="0007BC"/>
                </a:solidFill>
                <a:latin typeface="Ubuntu" panose="020B0504030602030204" pitchFamily="34" charset="0"/>
              </a:rPr>
              <a:t>",</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ver</a:t>
            </a:r>
            <a:r>
              <a:rPr lang="en-US" sz="1200" dirty="0">
                <a:solidFill>
                  <a:srgbClr val="0007BC"/>
                </a:solidFill>
                <a:latin typeface="Ubuntu" panose="020B0504030602030204" pitchFamily="34" charset="0"/>
              </a:rPr>
              <a:t>": "1.0"</a:t>
            </a:r>
          </a:p>
          <a:p>
            <a:r>
              <a:rPr lang="en-US" sz="1200" dirty="0">
                <a:solidFill>
                  <a:srgbClr val="0007BC"/>
                </a:solidFill>
                <a:latin typeface="Ubuntu" panose="020B0504030602030204" pitchFamily="34" charset="0"/>
              </a:rPr>
              <a:t>}</a:t>
            </a:r>
          </a:p>
        </p:txBody>
      </p:sp>
      <p:sp>
        <p:nvSpPr>
          <p:cNvPr id="3" name="TextBox 2">
            <a:extLst>
              <a:ext uri="{FF2B5EF4-FFF2-40B4-BE49-F238E27FC236}">
                <a16:creationId xmlns:a16="http://schemas.microsoft.com/office/drawing/2014/main" id="{90CDB293-7FB2-E682-E6E5-95871240F422}"/>
              </a:ext>
            </a:extLst>
          </p:cNvPr>
          <p:cNvSpPr txBox="1"/>
          <p:nvPr/>
        </p:nvSpPr>
        <p:spPr>
          <a:xfrm>
            <a:off x="72040" y="6043849"/>
            <a:ext cx="7485532" cy="707886"/>
          </a:xfrm>
          <a:prstGeom prst="rect">
            <a:avLst/>
          </a:prstGeom>
          <a:noFill/>
        </p:spPr>
        <p:txBody>
          <a:bodyPr wrap="square" rtlCol="0">
            <a:spAutoFit/>
          </a:bodyPr>
          <a:lstStyle/>
          <a:p>
            <a:r>
              <a:rPr lang="sv-SE" sz="1600" dirty="0" err="1">
                <a:solidFill>
                  <a:schemeClr val="tx1">
                    <a:lumMod val="50000"/>
                    <a:lumOff val="50000"/>
                  </a:schemeClr>
                </a:solidFill>
                <a:latin typeface="Ubuntu Condensed" panose="020B0506030602030204" pitchFamily="34" charset="0"/>
              </a:rPr>
              <a:t>OpenID</a:t>
            </a:r>
            <a:r>
              <a:rPr lang="sv-SE" sz="1600" dirty="0">
                <a:solidFill>
                  <a:schemeClr val="tx1">
                    <a:lumMod val="50000"/>
                    <a:lumOff val="50000"/>
                  </a:schemeClr>
                </a:solidFill>
                <a:latin typeface="Ubuntu Condensed" panose="020B0506030602030204" pitchFamily="34" charset="0"/>
              </a:rPr>
              <a:t> </a:t>
            </a:r>
            <a:r>
              <a:rPr lang="sv-SE" sz="1600" dirty="0" err="1">
                <a:solidFill>
                  <a:schemeClr val="tx1">
                    <a:lumMod val="50000"/>
                    <a:lumOff val="50000"/>
                  </a:schemeClr>
                </a:solidFill>
                <a:latin typeface="Ubuntu Condensed" panose="020B0506030602030204" pitchFamily="34" charset="0"/>
              </a:rPr>
              <a:t>Connect</a:t>
            </a:r>
            <a:r>
              <a:rPr lang="sv-SE" sz="1600" dirty="0">
                <a:solidFill>
                  <a:schemeClr val="tx1">
                    <a:lumMod val="50000"/>
                    <a:lumOff val="50000"/>
                  </a:schemeClr>
                </a:solidFill>
                <a:latin typeface="Ubuntu Condensed" panose="020B0506030602030204" pitchFamily="34" charset="0"/>
              </a:rPr>
              <a:t> </a:t>
            </a:r>
            <a:r>
              <a:rPr lang="sv-SE" sz="1600" dirty="0" err="1">
                <a:solidFill>
                  <a:schemeClr val="tx1">
                    <a:lumMod val="50000"/>
                    <a:lumOff val="50000"/>
                  </a:schemeClr>
                </a:solidFill>
                <a:latin typeface="Ubuntu Condensed" panose="020B0506030602030204" pitchFamily="34" charset="0"/>
              </a:rPr>
              <a:t>Configuration</a:t>
            </a:r>
            <a:r>
              <a:rPr lang="sv-SE" sz="1600" dirty="0">
                <a:solidFill>
                  <a:schemeClr val="tx1">
                    <a:lumMod val="50000"/>
                    <a:lumOff val="50000"/>
                  </a:schemeClr>
                </a:solidFill>
                <a:latin typeface="Ubuntu Condensed" panose="020B0506030602030204" pitchFamily="34" charset="0"/>
              </a:rPr>
              <a:t> in Entra ID (Common)</a:t>
            </a:r>
            <a:endParaRPr lang="nl-NL" sz="1600" dirty="0">
              <a:solidFill>
                <a:schemeClr val="tx1">
                  <a:lumMod val="50000"/>
                  <a:lumOff val="50000"/>
                </a:schemeClr>
              </a:solidFill>
              <a:latin typeface="Ubuntu Condensed" panose="020B0506030602030204" pitchFamily="34" charset="0"/>
            </a:endParaRPr>
          </a:p>
          <a:p>
            <a:r>
              <a:rPr lang="nl-NL" sz="1200" dirty="0" err="1">
                <a:solidFill>
                  <a:schemeClr val="tx1">
                    <a:lumMod val="50000"/>
                    <a:lumOff val="50000"/>
                  </a:schemeClr>
                </a:solidFill>
                <a:latin typeface="Ubuntu Condensed" panose="020B0506030602030204" pitchFamily="34" charset="0"/>
              </a:rPr>
              <a:t>https</a:t>
            </a:r>
            <a:r>
              <a:rPr lang="nl-NL" sz="1200" dirty="0">
                <a:solidFill>
                  <a:schemeClr val="tx1">
                    <a:lumMod val="50000"/>
                    <a:lumOff val="50000"/>
                  </a:schemeClr>
                </a:solidFill>
                <a:latin typeface="Ubuntu Condensed" panose="020B0506030602030204" pitchFamily="34" charset="0"/>
              </a:rPr>
              <a:t>://</a:t>
            </a:r>
            <a:r>
              <a:rPr lang="nl-NL" sz="1200" dirty="0" err="1">
                <a:solidFill>
                  <a:schemeClr val="tx1">
                    <a:lumMod val="50000"/>
                    <a:lumOff val="50000"/>
                  </a:schemeClr>
                </a:solidFill>
                <a:latin typeface="Ubuntu Condensed" panose="020B0506030602030204" pitchFamily="34" charset="0"/>
              </a:rPr>
              <a:t>login.microsoftonline.com</a:t>
            </a:r>
            <a:r>
              <a:rPr lang="nl-NL" sz="1200" dirty="0">
                <a:solidFill>
                  <a:schemeClr val="tx1">
                    <a:lumMod val="50000"/>
                    <a:lumOff val="50000"/>
                  </a:schemeClr>
                </a:solidFill>
                <a:latin typeface="Ubuntu Condensed" panose="020B0506030602030204" pitchFamily="34" charset="0"/>
              </a:rPr>
              <a:t>/common/v2.0/.well-</a:t>
            </a:r>
            <a:r>
              <a:rPr lang="nl-NL" sz="1200" dirty="0" err="1">
                <a:solidFill>
                  <a:schemeClr val="tx1">
                    <a:lumMod val="50000"/>
                    <a:lumOff val="50000"/>
                  </a:schemeClr>
                </a:solidFill>
                <a:latin typeface="Ubuntu Condensed" panose="020B0506030602030204" pitchFamily="34" charset="0"/>
              </a:rPr>
              <a:t>known</a:t>
            </a:r>
            <a:r>
              <a:rPr lang="nl-NL" sz="1200" dirty="0">
                <a:solidFill>
                  <a:schemeClr val="tx1">
                    <a:lumMod val="50000"/>
                    <a:lumOff val="50000"/>
                  </a:schemeClr>
                </a:solidFill>
                <a:latin typeface="Ubuntu Condensed" panose="020B0506030602030204" pitchFamily="34" charset="0"/>
              </a:rPr>
              <a:t>/</a:t>
            </a:r>
            <a:r>
              <a:rPr lang="nl-NL" sz="1200" dirty="0" err="1">
                <a:solidFill>
                  <a:schemeClr val="tx1">
                    <a:lumMod val="50000"/>
                    <a:lumOff val="50000"/>
                  </a:schemeClr>
                </a:solidFill>
                <a:latin typeface="Ubuntu Condensed" panose="020B0506030602030204" pitchFamily="34" charset="0"/>
              </a:rPr>
              <a:t>openid-configuration</a:t>
            </a:r>
            <a:endParaRPr lang="nl-NL" sz="1200" dirty="0">
              <a:solidFill>
                <a:schemeClr val="tx1">
                  <a:lumMod val="50000"/>
                  <a:lumOff val="50000"/>
                </a:schemeClr>
              </a:solidFill>
              <a:latin typeface="Ubuntu Condensed" panose="020B0506030602030204" pitchFamily="34" charset="0"/>
            </a:endParaRPr>
          </a:p>
          <a:p>
            <a:r>
              <a:rPr lang="nl-NL" sz="1200" dirty="0" err="1">
                <a:solidFill>
                  <a:schemeClr val="tx1">
                    <a:lumMod val="50000"/>
                    <a:lumOff val="50000"/>
                  </a:schemeClr>
                </a:solidFill>
                <a:latin typeface="Ubuntu Condensed" panose="020B0506030602030204" pitchFamily="34" charset="0"/>
              </a:rPr>
              <a:t>https</a:t>
            </a:r>
            <a:r>
              <a:rPr lang="nl-NL" sz="1200" dirty="0">
                <a:solidFill>
                  <a:schemeClr val="tx1">
                    <a:lumMod val="50000"/>
                    <a:lumOff val="50000"/>
                  </a:schemeClr>
                </a:solidFill>
                <a:latin typeface="Ubuntu Condensed" panose="020B0506030602030204" pitchFamily="34" charset="0"/>
              </a:rPr>
              <a:t>://</a:t>
            </a:r>
            <a:r>
              <a:rPr lang="nl-NL" sz="1200" dirty="0" err="1">
                <a:solidFill>
                  <a:schemeClr val="tx1">
                    <a:lumMod val="50000"/>
                    <a:lumOff val="50000"/>
                  </a:schemeClr>
                </a:solidFill>
                <a:latin typeface="Ubuntu Condensed" panose="020B0506030602030204" pitchFamily="34" charset="0"/>
              </a:rPr>
              <a:t>login.microsoftonline.com</a:t>
            </a:r>
            <a:r>
              <a:rPr lang="nl-NL" sz="1200" dirty="0">
                <a:solidFill>
                  <a:schemeClr val="tx1">
                    <a:lumMod val="50000"/>
                    <a:lumOff val="50000"/>
                  </a:schemeClr>
                </a:solidFill>
                <a:latin typeface="Ubuntu Condensed" panose="020B0506030602030204" pitchFamily="34" charset="0"/>
              </a:rPr>
              <a:t>/common/</a:t>
            </a:r>
            <a:r>
              <a:rPr lang="nl-NL" sz="1200" dirty="0" err="1">
                <a:solidFill>
                  <a:schemeClr val="tx1">
                    <a:lumMod val="50000"/>
                    <a:lumOff val="50000"/>
                  </a:schemeClr>
                </a:solidFill>
                <a:latin typeface="Ubuntu Condensed" panose="020B0506030602030204" pitchFamily="34" charset="0"/>
              </a:rPr>
              <a:t>discovery</a:t>
            </a:r>
            <a:r>
              <a:rPr lang="nl-NL" sz="1200" dirty="0">
                <a:solidFill>
                  <a:schemeClr val="tx1">
                    <a:lumMod val="50000"/>
                    <a:lumOff val="50000"/>
                  </a:schemeClr>
                </a:solidFill>
                <a:latin typeface="Ubuntu Condensed" panose="020B0506030602030204" pitchFamily="34" charset="0"/>
              </a:rPr>
              <a:t>/v2.0/</a:t>
            </a:r>
            <a:r>
              <a:rPr lang="nl-NL" sz="1200" dirty="0" err="1">
                <a:solidFill>
                  <a:schemeClr val="tx1">
                    <a:lumMod val="50000"/>
                    <a:lumOff val="50000"/>
                  </a:schemeClr>
                </a:solidFill>
                <a:latin typeface="Ubuntu Condensed" panose="020B0506030602030204" pitchFamily="34" charset="0"/>
              </a:rPr>
              <a:t>keys</a:t>
            </a:r>
            <a:endParaRPr lang="nl-NL" sz="1200" dirty="0">
              <a:solidFill>
                <a:schemeClr val="tx1">
                  <a:lumMod val="50000"/>
                  <a:lumOff val="50000"/>
                </a:schemeClr>
              </a:solidFill>
              <a:latin typeface="Ubuntu Condensed" panose="020B0506030602030204" pitchFamily="34" charset="0"/>
            </a:endParaRPr>
          </a:p>
        </p:txBody>
      </p:sp>
      <mc:AlternateContent xmlns:mc="http://schemas.openxmlformats.org/markup-compatibility/2006" xmlns:p14="http://schemas.microsoft.com/office/powerpoint/2010/main">
        <mc:Choice Requires="p14">
          <p:contentPart p14:bwMode="auto" r:id="rId2">
            <p14:nvContentPartPr>
              <p14:cNvPr id="18" name="Ink 17">
                <a:extLst>
                  <a:ext uri="{FF2B5EF4-FFF2-40B4-BE49-F238E27FC236}">
                    <a16:creationId xmlns:a16="http://schemas.microsoft.com/office/drawing/2014/main" id="{BA1BB945-22C8-0A2F-A283-8565AF5DBF70}"/>
                  </a:ext>
                </a:extLst>
              </p14:cNvPr>
              <p14:cNvContentPartPr/>
              <p14:nvPr/>
            </p14:nvContentPartPr>
            <p14:xfrm>
              <a:off x="4467531" y="1358280"/>
              <a:ext cx="2982960" cy="462240"/>
            </p14:xfrm>
          </p:contentPart>
        </mc:Choice>
        <mc:Fallback xmlns="">
          <p:pic>
            <p:nvPicPr>
              <p:cNvPr id="18" name="Ink 17">
                <a:extLst>
                  <a:ext uri="{FF2B5EF4-FFF2-40B4-BE49-F238E27FC236}">
                    <a16:creationId xmlns:a16="http://schemas.microsoft.com/office/drawing/2014/main" id="{BA1BB945-22C8-0A2F-A283-8565AF5DBF70}"/>
                  </a:ext>
                </a:extLst>
              </p:cNvPr>
              <p:cNvPicPr/>
              <p:nvPr/>
            </p:nvPicPr>
            <p:blipFill>
              <a:blip r:embed="rId3"/>
              <a:stretch>
                <a:fillRect/>
              </a:stretch>
            </p:blipFill>
            <p:spPr>
              <a:xfrm>
                <a:off x="4449531" y="1340280"/>
                <a:ext cx="301860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7" name="Ink 36">
                <a:extLst>
                  <a:ext uri="{FF2B5EF4-FFF2-40B4-BE49-F238E27FC236}">
                    <a16:creationId xmlns:a16="http://schemas.microsoft.com/office/drawing/2014/main" id="{3F3F5E2D-9A2A-0266-146C-7BB7999CB2FF}"/>
                  </a:ext>
                </a:extLst>
              </p14:cNvPr>
              <p14:cNvContentPartPr/>
              <p14:nvPr/>
            </p14:nvContentPartPr>
            <p14:xfrm>
              <a:off x="4447731" y="1316880"/>
              <a:ext cx="601200" cy="345960"/>
            </p14:xfrm>
          </p:contentPart>
        </mc:Choice>
        <mc:Fallback xmlns="">
          <p:pic>
            <p:nvPicPr>
              <p:cNvPr id="37" name="Ink 36">
                <a:extLst>
                  <a:ext uri="{FF2B5EF4-FFF2-40B4-BE49-F238E27FC236}">
                    <a16:creationId xmlns:a16="http://schemas.microsoft.com/office/drawing/2014/main" id="{3F3F5E2D-9A2A-0266-146C-7BB7999CB2FF}"/>
                  </a:ext>
                </a:extLst>
              </p:cNvPr>
              <p:cNvPicPr/>
              <p:nvPr/>
            </p:nvPicPr>
            <p:blipFill>
              <a:blip r:embed="rId5"/>
              <a:stretch>
                <a:fillRect/>
              </a:stretch>
            </p:blipFill>
            <p:spPr>
              <a:xfrm>
                <a:off x="4430091" y="1298880"/>
                <a:ext cx="63684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8" name="Ink 47">
                <a:extLst>
                  <a:ext uri="{FF2B5EF4-FFF2-40B4-BE49-F238E27FC236}">
                    <a16:creationId xmlns:a16="http://schemas.microsoft.com/office/drawing/2014/main" id="{5BD945BB-30A0-F9C1-9FBF-C2414C31937C}"/>
                  </a:ext>
                </a:extLst>
              </p14:cNvPr>
              <p14:cNvContentPartPr/>
              <p14:nvPr/>
            </p14:nvContentPartPr>
            <p14:xfrm>
              <a:off x="7650651" y="1899000"/>
              <a:ext cx="360" cy="360"/>
            </p14:xfrm>
          </p:contentPart>
        </mc:Choice>
        <mc:Fallback xmlns="">
          <p:pic>
            <p:nvPicPr>
              <p:cNvPr id="48" name="Ink 47">
                <a:extLst>
                  <a:ext uri="{FF2B5EF4-FFF2-40B4-BE49-F238E27FC236}">
                    <a16:creationId xmlns:a16="http://schemas.microsoft.com/office/drawing/2014/main" id="{5BD945BB-30A0-F9C1-9FBF-C2414C31937C}"/>
                  </a:ext>
                </a:extLst>
              </p:cNvPr>
              <p:cNvPicPr/>
              <p:nvPr/>
            </p:nvPicPr>
            <p:blipFill>
              <a:blip r:embed="rId7"/>
              <a:stretch>
                <a:fillRect/>
              </a:stretch>
            </p:blipFill>
            <p:spPr>
              <a:xfrm>
                <a:off x="7633011" y="188100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9" name="Ink 48">
                <a:extLst>
                  <a:ext uri="{FF2B5EF4-FFF2-40B4-BE49-F238E27FC236}">
                    <a16:creationId xmlns:a16="http://schemas.microsoft.com/office/drawing/2014/main" id="{F7EB6C1C-34C6-68A6-2963-56B20031A3F9}"/>
                  </a:ext>
                </a:extLst>
              </p14:cNvPr>
              <p14:cNvContentPartPr/>
              <p14:nvPr/>
            </p14:nvContentPartPr>
            <p14:xfrm>
              <a:off x="7478571" y="1892160"/>
              <a:ext cx="192600" cy="162720"/>
            </p14:xfrm>
          </p:contentPart>
        </mc:Choice>
        <mc:Fallback xmlns="">
          <p:pic>
            <p:nvPicPr>
              <p:cNvPr id="49" name="Ink 48">
                <a:extLst>
                  <a:ext uri="{FF2B5EF4-FFF2-40B4-BE49-F238E27FC236}">
                    <a16:creationId xmlns:a16="http://schemas.microsoft.com/office/drawing/2014/main" id="{F7EB6C1C-34C6-68A6-2963-56B20031A3F9}"/>
                  </a:ext>
                </a:extLst>
              </p:cNvPr>
              <p:cNvPicPr/>
              <p:nvPr/>
            </p:nvPicPr>
            <p:blipFill>
              <a:blip r:embed="rId9"/>
              <a:stretch>
                <a:fillRect/>
              </a:stretch>
            </p:blipFill>
            <p:spPr>
              <a:xfrm>
                <a:off x="7460571" y="1874520"/>
                <a:ext cx="2282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0" name="Ink 49">
                <a:extLst>
                  <a:ext uri="{FF2B5EF4-FFF2-40B4-BE49-F238E27FC236}">
                    <a16:creationId xmlns:a16="http://schemas.microsoft.com/office/drawing/2014/main" id="{A4B13FC9-8FD4-EA9E-8809-BF0505802916}"/>
                  </a:ext>
                </a:extLst>
              </p14:cNvPr>
              <p14:cNvContentPartPr/>
              <p14:nvPr/>
            </p14:nvContentPartPr>
            <p14:xfrm>
              <a:off x="7804011" y="1914840"/>
              <a:ext cx="360" cy="153360"/>
            </p14:xfrm>
          </p:contentPart>
        </mc:Choice>
        <mc:Fallback xmlns="">
          <p:pic>
            <p:nvPicPr>
              <p:cNvPr id="50" name="Ink 49">
                <a:extLst>
                  <a:ext uri="{FF2B5EF4-FFF2-40B4-BE49-F238E27FC236}">
                    <a16:creationId xmlns:a16="http://schemas.microsoft.com/office/drawing/2014/main" id="{A4B13FC9-8FD4-EA9E-8809-BF0505802916}"/>
                  </a:ext>
                </a:extLst>
              </p:cNvPr>
              <p:cNvPicPr/>
              <p:nvPr/>
            </p:nvPicPr>
            <p:blipFill>
              <a:blip r:embed="rId11"/>
              <a:stretch>
                <a:fillRect/>
              </a:stretch>
            </p:blipFill>
            <p:spPr>
              <a:xfrm>
                <a:off x="7786371" y="1897200"/>
                <a:ext cx="360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1" name="Ink 50">
                <a:extLst>
                  <a:ext uri="{FF2B5EF4-FFF2-40B4-BE49-F238E27FC236}">
                    <a16:creationId xmlns:a16="http://schemas.microsoft.com/office/drawing/2014/main" id="{D5EA54D7-FD3A-BAB0-FDEF-FFBCE1A1786E}"/>
                  </a:ext>
                </a:extLst>
              </p14:cNvPr>
              <p14:cNvContentPartPr/>
              <p14:nvPr/>
            </p14:nvContentPartPr>
            <p14:xfrm>
              <a:off x="7911651" y="1987200"/>
              <a:ext cx="182880" cy="109080"/>
            </p14:xfrm>
          </p:contentPart>
        </mc:Choice>
        <mc:Fallback xmlns="">
          <p:pic>
            <p:nvPicPr>
              <p:cNvPr id="51" name="Ink 50">
                <a:extLst>
                  <a:ext uri="{FF2B5EF4-FFF2-40B4-BE49-F238E27FC236}">
                    <a16:creationId xmlns:a16="http://schemas.microsoft.com/office/drawing/2014/main" id="{D5EA54D7-FD3A-BAB0-FDEF-FFBCE1A1786E}"/>
                  </a:ext>
                </a:extLst>
              </p:cNvPr>
              <p:cNvPicPr/>
              <p:nvPr/>
            </p:nvPicPr>
            <p:blipFill>
              <a:blip r:embed="rId13"/>
              <a:stretch>
                <a:fillRect/>
              </a:stretch>
            </p:blipFill>
            <p:spPr>
              <a:xfrm>
                <a:off x="7893651" y="1969200"/>
                <a:ext cx="218520" cy="144720"/>
              </a:xfrm>
              <a:prstGeom prst="rect">
                <a:avLst/>
              </a:prstGeom>
            </p:spPr>
          </p:pic>
        </mc:Fallback>
      </mc:AlternateContent>
      <p:grpSp>
        <p:nvGrpSpPr>
          <p:cNvPr id="78" name="Group 77">
            <a:extLst>
              <a:ext uri="{FF2B5EF4-FFF2-40B4-BE49-F238E27FC236}">
                <a16:creationId xmlns:a16="http://schemas.microsoft.com/office/drawing/2014/main" id="{846C9C3A-C07A-145B-7BDE-017C6B4C93CD}"/>
              </a:ext>
            </a:extLst>
          </p:cNvPr>
          <p:cNvGrpSpPr/>
          <p:nvPr/>
        </p:nvGrpSpPr>
        <p:grpSpPr>
          <a:xfrm>
            <a:off x="8211531" y="1905480"/>
            <a:ext cx="10440" cy="198720"/>
            <a:chOff x="8211531" y="1905480"/>
            <a:chExt cx="10440" cy="198720"/>
          </a:xfrm>
        </p:grpSpPr>
        <mc:AlternateContent xmlns:mc="http://schemas.openxmlformats.org/markup-compatibility/2006" xmlns:p14="http://schemas.microsoft.com/office/powerpoint/2010/main">
          <mc:Choice Requires="p14">
            <p:contentPart p14:bwMode="auto" r:id="rId14">
              <p14:nvContentPartPr>
                <p14:cNvPr id="53" name="Ink 52">
                  <a:extLst>
                    <a:ext uri="{FF2B5EF4-FFF2-40B4-BE49-F238E27FC236}">
                      <a16:creationId xmlns:a16="http://schemas.microsoft.com/office/drawing/2014/main" id="{2F86DA06-A886-898B-86AF-C95E1B174261}"/>
                    </a:ext>
                  </a:extLst>
                </p14:cNvPr>
                <p14:cNvContentPartPr/>
                <p14:nvPr/>
              </p14:nvContentPartPr>
              <p14:xfrm>
                <a:off x="8211531" y="2020320"/>
                <a:ext cx="10440" cy="83880"/>
              </p14:xfrm>
            </p:contentPart>
          </mc:Choice>
          <mc:Fallback xmlns="">
            <p:pic>
              <p:nvPicPr>
                <p:cNvPr id="53" name="Ink 52">
                  <a:extLst>
                    <a:ext uri="{FF2B5EF4-FFF2-40B4-BE49-F238E27FC236}">
                      <a16:creationId xmlns:a16="http://schemas.microsoft.com/office/drawing/2014/main" id="{2F86DA06-A886-898B-86AF-C95E1B174261}"/>
                    </a:ext>
                  </a:extLst>
                </p:cNvPr>
                <p:cNvPicPr/>
                <p:nvPr/>
              </p:nvPicPr>
              <p:blipFill>
                <a:blip r:embed="rId15"/>
                <a:stretch>
                  <a:fillRect/>
                </a:stretch>
              </p:blipFill>
              <p:spPr>
                <a:xfrm>
                  <a:off x="8193531" y="2002680"/>
                  <a:ext cx="460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8" name="Ink 57">
                  <a:extLst>
                    <a:ext uri="{FF2B5EF4-FFF2-40B4-BE49-F238E27FC236}">
                      <a16:creationId xmlns:a16="http://schemas.microsoft.com/office/drawing/2014/main" id="{338DFAD8-8D28-AF00-6138-7D95C3650564}"/>
                    </a:ext>
                  </a:extLst>
                </p14:cNvPr>
                <p14:cNvContentPartPr/>
                <p14:nvPr/>
              </p14:nvContentPartPr>
              <p14:xfrm>
                <a:off x="8212971" y="1905480"/>
                <a:ext cx="7200" cy="7200"/>
              </p14:xfrm>
            </p:contentPart>
          </mc:Choice>
          <mc:Fallback xmlns="">
            <p:pic>
              <p:nvPicPr>
                <p:cNvPr id="58" name="Ink 57">
                  <a:extLst>
                    <a:ext uri="{FF2B5EF4-FFF2-40B4-BE49-F238E27FC236}">
                      <a16:creationId xmlns:a16="http://schemas.microsoft.com/office/drawing/2014/main" id="{338DFAD8-8D28-AF00-6138-7D95C3650564}"/>
                    </a:ext>
                  </a:extLst>
                </p:cNvPr>
                <p:cNvPicPr/>
                <p:nvPr/>
              </p:nvPicPr>
              <p:blipFill>
                <a:blip r:embed="rId17"/>
                <a:stretch>
                  <a:fillRect/>
                </a:stretch>
              </p:blipFill>
              <p:spPr>
                <a:xfrm>
                  <a:off x="8194971" y="1887840"/>
                  <a:ext cx="42840" cy="4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67" name="Ink 66">
                <a:extLst>
                  <a:ext uri="{FF2B5EF4-FFF2-40B4-BE49-F238E27FC236}">
                    <a16:creationId xmlns:a16="http://schemas.microsoft.com/office/drawing/2014/main" id="{BE2BEA5E-40DF-1741-3E36-9DD27DF534A3}"/>
                  </a:ext>
                </a:extLst>
              </p14:cNvPr>
              <p14:cNvContentPartPr/>
              <p14:nvPr/>
            </p14:nvContentPartPr>
            <p14:xfrm>
              <a:off x="8336451" y="2000880"/>
              <a:ext cx="207360" cy="105480"/>
            </p14:xfrm>
          </p:contentPart>
        </mc:Choice>
        <mc:Fallback xmlns="">
          <p:pic>
            <p:nvPicPr>
              <p:cNvPr id="67" name="Ink 66">
                <a:extLst>
                  <a:ext uri="{FF2B5EF4-FFF2-40B4-BE49-F238E27FC236}">
                    <a16:creationId xmlns:a16="http://schemas.microsoft.com/office/drawing/2014/main" id="{BE2BEA5E-40DF-1741-3E36-9DD27DF534A3}"/>
                  </a:ext>
                </a:extLst>
              </p:cNvPr>
              <p:cNvPicPr/>
              <p:nvPr/>
            </p:nvPicPr>
            <p:blipFill>
              <a:blip r:embed="rId19"/>
              <a:stretch>
                <a:fillRect/>
              </a:stretch>
            </p:blipFill>
            <p:spPr>
              <a:xfrm>
                <a:off x="8318811" y="1982880"/>
                <a:ext cx="2430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7" name="Ink 76">
                <a:extLst>
                  <a:ext uri="{FF2B5EF4-FFF2-40B4-BE49-F238E27FC236}">
                    <a16:creationId xmlns:a16="http://schemas.microsoft.com/office/drawing/2014/main" id="{90196926-5664-3137-12EC-3B979A769FBA}"/>
                  </a:ext>
                </a:extLst>
              </p14:cNvPr>
              <p14:cNvContentPartPr/>
              <p14:nvPr/>
            </p14:nvContentPartPr>
            <p14:xfrm>
              <a:off x="8632011" y="1974600"/>
              <a:ext cx="118800" cy="144360"/>
            </p14:xfrm>
          </p:contentPart>
        </mc:Choice>
        <mc:Fallback xmlns="">
          <p:pic>
            <p:nvPicPr>
              <p:cNvPr id="77" name="Ink 76">
                <a:extLst>
                  <a:ext uri="{FF2B5EF4-FFF2-40B4-BE49-F238E27FC236}">
                    <a16:creationId xmlns:a16="http://schemas.microsoft.com/office/drawing/2014/main" id="{90196926-5664-3137-12EC-3B979A769FBA}"/>
                  </a:ext>
                </a:extLst>
              </p:cNvPr>
              <p:cNvPicPr/>
              <p:nvPr/>
            </p:nvPicPr>
            <p:blipFill>
              <a:blip r:embed="rId21"/>
              <a:stretch>
                <a:fillRect/>
              </a:stretch>
            </p:blipFill>
            <p:spPr>
              <a:xfrm>
                <a:off x="8614371" y="1956600"/>
                <a:ext cx="154440" cy="180000"/>
              </a:xfrm>
              <a:prstGeom prst="rect">
                <a:avLst/>
              </a:prstGeom>
            </p:spPr>
          </p:pic>
        </mc:Fallback>
      </mc:AlternateContent>
    </p:spTree>
    <p:extLst>
      <p:ext uri="{BB962C8B-B14F-4D97-AF65-F5344CB8AC3E}">
        <p14:creationId xmlns:p14="http://schemas.microsoft.com/office/powerpoint/2010/main" val="718365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mph" presetSubtype="0" grpId="1" nodeType="clickEffect">
                                  <p:stCondLst>
                                    <p:cond delay="0"/>
                                  </p:stCondLst>
                                  <p:childTnLst>
                                    <p:set>
                                      <p:cBhvr>
                                        <p:cTn id="29" dur="indefinite"/>
                                        <p:tgtEl>
                                          <p:spTgt spid="10">
                                            <p:txEl>
                                              <p:pRg st="0" end="0"/>
                                            </p:txEl>
                                          </p:spTgt>
                                        </p:tgtEl>
                                        <p:attrNameLst>
                                          <p:attrName>style.opacity</p:attrName>
                                        </p:attrNameLst>
                                      </p:cBhvr>
                                      <p:to>
                                        <p:strVal val="0.5"/>
                                      </p:to>
                                    </p:set>
                                    <p:animEffect filter="image" prLst="opacity: 0.5">
                                      <p:cBhvr rctx="IE">
                                        <p:cTn id="30" dur="indefinite"/>
                                        <p:tgtEl>
                                          <p:spTgt spid="10">
                                            <p:txEl>
                                              <p:pRg st="0" end="0"/>
                                            </p:txEl>
                                          </p:spTgt>
                                        </p:tgtEl>
                                      </p:cBhvr>
                                    </p:animEffect>
                                  </p:childTnLst>
                                </p:cTn>
                              </p:par>
                              <p:par>
                                <p:cTn id="31" presetID="9" presetClass="emph" presetSubtype="0" grpId="1" nodeType="withEffect">
                                  <p:stCondLst>
                                    <p:cond delay="0"/>
                                  </p:stCondLst>
                                  <p:childTnLst>
                                    <p:set>
                                      <p:cBhvr>
                                        <p:cTn id="32" dur="indefinite"/>
                                        <p:tgtEl>
                                          <p:spTgt spid="10">
                                            <p:txEl>
                                              <p:pRg st="1" end="1"/>
                                            </p:txEl>
                                          </p:spTgt>
                                        </p:tgtEl>
                                        <p:attrNameLst>
                                          <p:attrName>style.opacity</p:attrName>
                                        </p:attrNameLst>
                                      </p:cBhvr>
                                      <p:to>
                                        <p:strVal val="0.5"/>
                                      </p:to>
                                    </p:set>
                                    <p:animEffect filter="image" prLst="opacity: 0.5">
                                      <p:cBhvr rctx="IE">
                                        <p:cTn id="33" dur="indefinite"/>
                                        <p:tgtEl>
                                          <p:spTgt spid="10">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mph" presetSubtype="0" grpId="1" nodeType="clickEffect">
                                  <p:stCondLst>
                                    <p:cond delay="0"/>
                                  </p:stCondLst>
                                  <p:childTnLst>
                                    <p:set>
                                      <p:cBhvr>
                                        <p:cTn id="37" dur="indefinite"/>
                                        <p:tgtEl>
                                          <p:spTgt spid="10">
                                            <p:txEl>
                                              <p:pRg st="2" end="2"/>
                                            </p:txEl>
                                          </p:spTgt>
                                        </p:tgtEl>
                                        <p:attrNameLst>
                                          <p:attrName>style.opacity</p:attrName>
                                        </p:attrNameLst>
                                      </p:cBhvr>
                                      <p:to>
                                        <p:strVal val="0.5"/>
                                      </p:to>
                                    </p:set>
                                    <p:animEffect filter="image" prLst="opacity: 0.5">
                                      <p:cBhvr rctx="IE">
                                        <p:cTn id="38" dur="indefinite"/>
                                        <p:tgtEl>
                                          <p:spTgt spid="10">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grpId="1" nodeType="clickEffect">
                                  <p:stCondLst>
                                    <p:cond delay="0"/>
                                  </p:stCondLst>
                                  <p:childTnLst>
                                    <p:set>
                                      <p:cBhvr>
                                        <p:cTn id="42" dur="indefinite"/>
                                        <p:tgtEl>
                                          <p:spTgt spid="10">
                                            <p:txEl>
                                              <p:pRg st="3" end="3"/>
                                            </p:txEl>
                                          </p:spTgt>
                                        </p:tgtEl>
                                        <p:attrNameLst>
                                          <p:attrName>style.opacity</p:attrName>
                                        </p:attrNameLst>
                                      </p:cBhvr>
                                      <p:to>
                                        <p:strVal val="0.5"/>
                                      </p:to>
                                    </p:set>
                                    <p:animEffect filter="image" prLst="opacity: 0.5">
                                      <p:cBhvr rctx="IE">
                                        <p:cTn id="43" dur="indefinite"/>
                                        <p:tgtEl>
                                          <p:spTgt spid="10">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grpId="1" nodeType="clickEffect">
                                  <p:stCondLst>
                                    <p:cond delay="0"/>
                                  </p:stCondLst>
                                  <p:childTnLst>
                                    <p:set>
                                      <p:cBhvr>
                                        <p:cTn id="47" dur="indefinite"/>
                                        <p:tgtEl>
                                          <p:spTgt spid="10">
                                            <p:txEl>
                                              <p:pRg st="4" end="4"/>
                                            </p:txEl>
                                          </p:spTgt>
                                        </p:tgtEl>
                                        <p:attrNameLst>
                                          <p:attrName>style.opacity</p:attrName>
                                        </p:attrNameLst>
                                      </p:cBhvr>
                                      <p:to>
                                        <p:strVal val="0.5"/>
                                      </p:to>
                                    </p:set>
                                    <p:animEffect filter="image" prLst="opacity: 0.5">
                                      <p:cBhvr rctx="IE">
                                        <p:cTn id="48" dur="indefinite"/>
                                        <p:tgtEl>
                                          <p:spTgt spid="10">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63"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p:cTn id="53" dur="500" fill="hold"/>
                                        <p:tgtEl>
                                          <p:spTgt spid="18"/>
                                        </p:tgtEl>
                                        <p:attrNameLst>
                                          <p:attrName>drawProgress</p:attrName>
                                        </p:attrNameLst>
                                      </p:cBhvr>
                                      <p:tavLst>
                                        <p:tav tm="0">
                                          <p:val>
                                            <p:fltVal val="0"/>
                                          </p:val>
                                        </p:tav>
                                        <p:tav tm="100000">
                                          <p:val>
                                            <p:fltVal val="1"/>
                                          </p:val>
                                        </p:tav>
                                      </p:tavLst>
                                    </p:anim>
                                  </p:childTnLst>
                                </p:cTn>
                              </p:par>
                              <p:par>
                                <p:cTn id="54" presetID="63" presetClass="entr" presetSubtype="0" fill="hold" nodeType="withEffect">
                                  <p:stCondLst>
                                    <p:cond delay="0"/>
                                  </p:stCondLst>
                                  <p:childTnLst>
                                    <p:set>
                                      <p:cBhvr>
                                        <p:cTn id="55" dur="1" fill="hold">
                                          <p:stCondLst>
                                            <p:cond delay="0"/>
                                          </p:stCondLst>
                                        </p:cTn>
                                        <p:tgtEl>
                                          <p:spTgt spid="37"/>
                                        </p:tgtEl>
                                        <p:attrNameLst>
                                          <p:attrName>style.visibility</p:attrName>
                                        </p:attrNameLst>
                                      </p:cBhvr>
                                      <p:to>
                                        <p:strVal val="visible"/>
                                      </p:to>
                                    </p:set>
                                    <p:anim calcmode="lin" valueType="num">
                                      <p:cBhvr>
                                        <p:cTn id="56" dur="500" fill="hold"/>
                                        <p:tgtEl>
                                          <p:spTgt spid="37"/>
                                        </p:tgtEl>
                                        <p:attrNameLst>
                                          <p:attrName>drawProgress</p:attrName>
                                        </p:attrNameLst>
                                      </p:cBhvr>
                                      <p:tavLst>
                                        <p:tav tm="0">
                                          <p:val>
                                            <p:fltVal val="0"/>
                                          </p:val>
                                        </p:tav>
                                        <p:tav tm="100000">
                                          <p:val>
                                            <p:fltVal val="1"/>
                                          </p:val>
                                        </p:tav>
                                      </p:tavLst>
                                    </p:anim>
                                  </p:childTnLst>
                                </p:cTn>
                              </p:par>
                            </p:childTnLst>
                          </p:cTn>
                        </p:par>
                        <p:par>
                          <p:cTn id="57" fill="hold">
                            <p:stCondLst>
                              <p:cond delay="500"/>
                            </p:stCondLst>
                            <p:childTnLst>
                              <p:par>
                                <p:cTn id="58" presetID="63" presetClass="entr" presetSubtype="0" fill="hold" nodeType="afterEffect">
                                  <p:stCondLst>
                                    <p:cond delay="0"/>
                                  </p:stCondLst>
                                  <p:childTnLst>
                                    <p:set>
                                      <p:cBhvr>
                                        <p:cTn id="59" dur="1" fill="hold">
                                          <p:stCondLst>
                                            <p:cond delay="0"/>
                                          </p:stCondLst>
                                        </p:cTn>
                                        <p:tgtEl>
                                          <p:spTgt spid="48"/>
                                        </p:tgtEl>
                                        <p:attrNameLst>
                                          <p:attrName>style.visibility</p:attrName>
                                        </p:attrNameLst>
                                      </p:cBhvr>
                                      <p:to>
                                        <p:strVal val="visible"/>
                                      </p:to>
                                    </p:set>
                                    <p:anim calcmode="lin" valueType="num">
                                      <p:cBhvr>
                                        <p:cTn id="60" dur="500" fill="hold"/>
                                        <p:tgtEl>
                                          <p:spTgt spid="48"/>
                                        </p:tgtEl>
                                        <p:attrNameLst>
                                          <p:attrName>drawProgress</p:attrName>
                                        </p:attrNameLst>
                                      </p:cBhvr>
                                      <p:tavLst>
                                        <p:tav tm="0">
                                          <p:val>
                                            <p:fltVal val="0"/>
                                          </p:val>
                                        </p:tav>
                                        <p:tav tm="100000">
                                          <p:val>
                                            <p:fltVal val="1"/>
                                          </p:val>
                                        </p:tav>
                                      </p:tavLst>
                                    </p:anim>
                                  </p:childTnLst>
                                </p:cTn>
                              </p:par>
                              <p:par>
                                <p:cTn id="61" presetID="63"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anim calcmode="lin" valueType="num">
                                      <p:cBhvr>
                                        <p:cTn id="63" dur="500" fill="hold"/>
                                        <p:tgtEl>
                                          <p:spTgt spid="49"/>
                                        </p:tgtEl>
                                        <p:attrNameLst>
                                          <p:attrName>drawProgress</p:attrName>
                                        </p:attrNameLst>
                                      </p:cBhvr>
                                      <p:tavLst>
                                        <p:tav tm="0">
                                          <p:val>
                                            <p:fltVal val="0"/>
                                          </p:val>
                                        </p:tav>
                                        <p:tav tm="100000">
                                          <p:val>
                                            <p:fltVal val="1"/>
                                          </p:val>
                                        </p:tav>
                                      </p:tavLst>
                                    </p:anim>
                                  </p:childTnLst>
                                </p:cTn>
                              </p:par>
                              <p:par>
                                <p:cTn id="64" presetID="63" presetClass="entr" presetSubtype="0" fill="hold" nodeType="withEffect">
                                  <p:stCondLst>
                                    <p:cond delay="0"/>
                                  </p:stCondLst>
                                  <p:childTnLst>
                                    <p:set>
                                      <p:cBhvr>
                                        <p:cTn id="65" dur="1" fill="hold">
                                          <p:stCondLst>
                                            <p:cond delay="0"/>
                                          </p:stCondLst>
                                        </p:cTn>
                                        <p:tgtEl>
                                          <p:spTgt spid="50"/>
                                        </p:tgtEl>
                                        <p:attrNameLst>
                                          <p:attrName>style.visibility</p:attrName>
                                        </p:attrNameLst>
                                      </p:cBhvr>
                                      <p:to>
                                        <p:strVal val="visible"/>
                                      </p:to>
                                    </p:set>
                                    <p:anim calcmode="lin" valueType="num">
                                      <p:cBhvr>
                                        <p:cTn id="66" dur="500" fill="hold"/>
                                        <p:tgtEl>
                                          <p:spTgt spid="50"/>
                                        </p:tgtEl>
                                        <p:attrNameLst>
                                          <p:attrName>drawProgress</p:attrName>
                                        </p:attrNameLst>
                                      </p:cBhvr>
                                      <p:tavLst>
                                        <p:tav tm="0">
                                          <p:val>
                                            <p:fltVal val="0"/>
                                          </p:val>
                                        </p:tav>
                                        <p:tav tm="100000">
                                          <p:val>
                                            <p:fltVal val="1"/>
                                          </p:val>
                                        </p:tav>
                                      </p:tavLst>
                                    </p:anim>
                                  </p:childTnLst>
                                </p:cTn>
                              </p:par>
                              <p:par>
                                <p:cTn id="67" presetID="63" presetClass="entr" presetSubtype="0"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 calcmode="lin" valueType="num">
                                      <p:cBhvr>
                                        <p:cTn id="69" dur="500" fill="hold"/>
                                        <p:tgtEl>
                                          <p:spTgt spid="51"/>
                                        </p:tgtEl>
                                        <p:attrNameLst>
                                          <p:attrName>drawProgress</p:attrName>
                                        </p:attrNameLst>
                                      </p:cBhvr>
                                      <p:tavLst>
                                        <p:tav tm="0">
                                          <p:val>
                                            <p:fltVal val="0"/>
                                          </p:val>
                                        </p:tav>
                                        <p:tav tm="100000">
                                          <p:val>
                                            <p:fltVal val="1"/>
                                          </p:val>
                                        </p:tav>
                                      </p:tavLst>
                                    </p:anim>
                                  </p:childTnLst>
                                </p:cTn>
                              </p:par>
                              <p:par>
                                <p:cTn id="70" presetID="63" presetClass="entr" presetSubtype="0" fill="hold" nodeType="withEffect">
                                  <p:stCondLst>
                                    <p:cond delay="0"/>
                                  </p:stCondLst>
                                  <p:childTnLst>
                                    <p:set>
                                      <p:cBhvr>
                                        <p:cTn id="71" dur="1" fill="hold">
                                          <p:stCondLst>
                                            <p:cond delay="0"/>
                                          </p:stCondLst>
                                        </p:cTn>
                                        <p:tgtEl>
                                          <p:spTgt spid="78"/>
                                        </p:tgtEl>
                                        <p:attrNameLst>
                                          <p:attrName>style.visibility</p:attrName>
                                        </p:attrNameLst>
                                      </p:cBhvr>
                                      <p:to>
                                        <p:strVal val="visible"/>
                                      </p:to>
                                    </p:set>
                                    <p:anim calcmode="lin" valueType="num">
                                      <p:cBhvr>
                                        <p:cTn id="72" dur="500" fill="hold"/>
                                        <p:tgtEl>
                                          <p:spTgt spid="78"/>
                                        </p:tgtEl>
                                        <p:attrNameLst>
                                          <p:attrName>drawProgress</p:attrName>
                                        </p:attrNameLst>
                                      </p:cBhvr>
                                      <p:tavLst>
                                        <p:tav tm="0">
                                          <p:val>
                                            <p:fltVal val="0"/>
                                          </p:val>
                                        </p:tav>
                                        <p:tav tm="100000">
                                          <p:val>
                                            <p:fltVal val="1"/>
                                          </p:val>
                                        </p:tav>
                                      </p:tavLst>
                                    </p:anim>
                                  </p:childTnLst>
                                </p:cTn>
                              </p:par>
                              <p:par>
                                <p:cTn id="73" presetID="63" presetClass="entr" presetSubtype="0" fill="hold" nodeType="withEffect">
                                  <p:stCondLst>
                                    <p:cond delay="0"/>
                                  </p:stCondLst>
                                  <p:childTnLst>
                                    <p:set>
                                      <p:cBhvr>
                                        <p:cTn id="74" dur="1" fill="hold">
                                          <p:stCondLst>
                                            <p:cond delay="0"/>
                                          </p:stCondLst>
                                        </p:cTn>
                                        <p:tgtEl>
                                          <p:spTgt spid="67"/>
                                        </p:tgtEl>
                                        <p:attrNameLst>
                                          <p:attrName>style.visibility</p:attrName>
                                        </p:attrNameLst>
                                      </p:cBhvr>
                                      <p:to>
                                        <p:strVal val="visible"/>
                                      </p:to>
                                    </p:set>
                                    <p:anim calcmode="lin" valueType="num">
                                      <p:cBhvr>
                                        <p:cTn id="75" dur="500" fill="hold"/>
                                        <p:tgtEl>
                                          <p:spTgt spid="67"/>
                                        </p:tgtEl>
                                        <p:attrNameLst>
                                          <p:attrName>drawProgress</p:attrName>
                                        </p:attrNameLst>
                                      </p:cBhvr>
                                      <p:tavLst>
                                        <p:tav tm="0">
                                          <p:val>
                                            <p:fltVal val="0"/>
                                          </p:val>
                                        </p:tav>
                                        <p:tav tm="100000">
                                          <p:val>
                                            <p:fltVal val="1"/>
                                          </p:val>
                                        </p:tav>
                                      </p:tavLst>
                                    </p:anim>
                                  </p:childTnLst>
                                </p:cTn>
                              </p:par>
                              <p:par>
                                <p:cTn id="76" presetID="63" presetClass="entr" presetSubtype="0" fill="hold" nodeType="withEffect">
                                  <p:stCondLst>
                                    <p:cond delay="0"/>
                                  </p:stCondLst>
                                  <p:childTnLst>
                                    <p:set>
                                      <p:cBhvr>
                                        <p:cTn id="77" dur="1" fill="hold">
                                          <p:stCondLst>
                                            <p:cond delay="0"/>
                                          </p:stCondLst>
                                        </p:cTn>
                                        <p:tgtEl>
                                          <p:spTgt spid="77"/>
                                        </p:tgtEl>
                                        <p:attrNameLst>
                                          <p:attrName>style.visibility</p:attrName>
                                        </p:attrNameLst>
                                      </p:cBhvr>
                                      <p:to>
                                        <p:strVal val="visible"/>
                                      </p:to>
                                    </p:set>
                                    <p:anim calcmode="lin" valueType="num">
                                      <p:cBhvr>
                                        <p:cTn id="78" dur="500" fill="hold"/>
                                        <p:tgtEl>
                                          <p:spTgt spid="7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0" grpI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F0FBDC-841A-E6A8-7948-FEB3C40F9F0A}"/>
              </a:ext>
            </a:extLst>
          </p:cNvPr>
          <p:cNvSpPr txBox="1"/>
          <p:nvPr/>
        </p:nvSpPr>
        <p:spPr>
          <a:xfrm>
            <a:off x="824807" y="305693"/>
            <a:ext cx="5389550" cy="923330"/>
          </a:xfrm>
          <a:prstGeom prst="rect">
            <a:avLst/>
          </a:prstGeom>
          <a:noFill/>
        </p:spPr>
        <p:txBody>
          <a:bodyPr wrap="square">
            <a:spAutoFit/>
          </a:bodyPr>
          <a:lstStyle/>
          <a:p>
            <a:r>
              <a:rPr lang="en-US" sz="5400" dirty="0">
                <a:solidFill>
                  <a:srgbClr val="009B00"/>
                </a:solidFill>
                <a:effectLst/>
                <a:latin typeface="Ubuntu" panose="020B0504030602030204" pitchFamily="34" charset="0"/>
              </a:rPr>
              <a:t>signature</a:t>
            </a:r>
            <a:endParaRPr lang="en-US" sz="5400" dirty="0">
              <a:solidFill>
                <a:srgbClr val="009B00"/>
              </a:solidFill>
              <a:latin typeface="Ubuntu" panose="020B0504030602030204" pitchFamily="34" charset="0"/>
            </a:endParaRPr>
          </a:p>
        </p:txBody>
      </p:sp>
      <p:sp>
        <p:nvSpPr>
          <p:cNvPr id="7" name="TextBox 6">
            <a:extLst>
              <a:ext uri="{FF2B5EF4-FFF2-40B4-BE49-F238E27FC236}">
                <a16:creationId xmlns:a16="http://schemas.microsoft.com/office/drawing/2014/main" id="{54836B24-7EE5-FF37-DC17-43F8365F9849}"/>
              </a:ext>
            </a:extLst>
          </p:cNvPr>
          <p:cNvSpPr txBox="1"/>
          <p:nvPr/>
        </p:nvSpPr>
        <p:spPr>
          <a:xfrm>
            <a:off x="72040" y="6043849"/>
            <a:ext cx="7485532" cy="707886"/>
          </a:xfrm>
          <a:prstGeom prst="rect">
            <a:avLst/>
          </a:prstGeom>
          <a:noFill/>
        </p:spPr>
        <p:txBody>
          <a:bodyPr wrap="square" rtlCol="0">
            <a:spAutoFit/>
          </a:bodyPr>
          <a:lstStyle/>
          <a:p>
            <a:r>
              <a:rPr lang="sv-SE" sz="1600" dirty="0" err="1">
                <a:solidFill>
                  <a:schemeClr val="tx1">
                    <a:lumMod val="50000"/>
                    <a:lumOff val="50000"/>
                  </a:schemeClr>
                </a:solidFill>
                <a:latin typeface="Ubuntu Condensed" panose="020B0506030602030204" pitchFamily="34" charset="0"/>
              </a:rPr>
              <a:t>OpenID</a:t>
            </a:r>
            <a:r>
              <a:rPr lang="sv-SE" sz="1600" dirty="0">
                <a:solidFill>
                  <a:schemeClr val="tx1">
                    <a:lumMod val="50000"/>
                    <a:lumOff val="50000"/>
                  </a:schemeClr>
                </a:solidFill>
                <a:latin typeface="Ubuntu Condensed" panose="020B0506030602030204" pitchFamily="34" charset="0"/>
              </a:rPr>
              <a:t> </a:t>
            </a:r>
            <a:r>
              <a:rPr lang="sv-SE" sz="1600" dirty="0" err="1">
                <a:solidFill>
                  <a:schemeClr val="tx1">
                    <a:lumMod val="50000"/>
                    <a:lumOff val="50000"/>
                  </a:schemeClr>
                </a:solidFill>
                <a:latin typeface="Ubuntu Condensed" panose="020B0506030602030204" pitchFamily="34" charset="0"/>
              </a:rPr>
              <a:t>Connect</a:t>
            </a:r>
            <a:r>
              <a:rPr lang="sv-SE" sz="1600" dirty="0">
                <a:solidFill>
                  <a:schemeClr val="tx1">
                    <a:lumMod val="50000"/>
                    <a:lumOff val="50000"/>
                  </a:schemeClr>
                </a:solidFill>
                <a:latin typeface="Ubuntu Condensed" panose="020B0506030602030204" pitchFamily="34" charset="0"/>
              </a:rPr>
              <a:t> </a:t>
            </a:r>
            <a:r>
              <a:rPr lang="sv-SE" sz="1600" dirty="0" err="1">
                <a:solidFill>
                  <a:schemeClr val="tx1">
                    <a:lumMod val="50000"/>
                    <a:lumOff val="50000"/>
                  </a:schemeClr>
                </a:solidFill>
                <a:latin typeface="Ubuntu Condensed" panose="020B0506030602030204" pitchFamily="34" charset="0"/>
              </a:rPr>
              <a:t>Configuration</a:t>
            </a:r>
            <a:r>
              <a:rPr lang="sv-SE" sz="1600" dirty="0">
                <a:solidFill>
                  <a:schemeClr val="tx1">
                    <a:lumMod val="50000"/>
                    <a:lumOff val="50000"/>
                  </a:schemeClr>
                </a:solidFill>
                <a:latin typeface="Ubuntu Condensed" panose="020B0506030602030204" pitchFamily="34" charset="0"/>
              </a:rPr>
              <a:t> in Entra ID (Common)</a:t>
            </a:r>
            <a:endParaRPr lang="nl-NL" sz="1600" dirty="0">
              <a:solidFill>
                <a:schemeClr val="tx1">
                  <a:lumMod val="50000"/>
                  <a:lumOff val="50000"/>
                </a:schemeClr>
              </a:solidFill>
              <a:latin typeface="Ubuntu Condensed" panose="020B0506030602030204" pitchFamily="34" charset="0"/>
            </a:endParaRPr>
          </a:p>
          <a:p>
            <a:r>
              <a:rPr lang="nl-NL" sz="1200" dirty="0" err="1">
                <a:solidFill>
                  <a:schemeClr val="tx1">
                    <a:lumMod val="50000"/>
                    <a:lumOff val="50000"/>
                  </a:schemeClr>
                </a:solidFill>
                <a:latin typeface="Ubuntu Condensed" panose="020B0506030602030204" pitchFamily="34" charset="0"/>
              </a:rPr>
              <a:t>https</a:t>
            </a:r>
            <a:r>
              <a:rPr lang="nl-NL" sz="1200" dirty="0">
                <a:solidFill>
                  <a:schemeClr val="tx1">
                    <a:lumMod val="50000"/>
                    <a:lumOff val="50000"/>
                  </a:schemeClr>
                </a:solidFill>
                <a:latin typeface="Ubuntu Condensed" panose="020B0506030602030204" pitchFamily="34" charset="0"/>
              </a:rPr>
              <a:t>://</a:t>
            </a:r>
            <a:r>
              <a:rPr lang="nl-NL" sz="1200" dirty="0" err="1">
                <a:solidFill>
                  <a:schemeClr val="tx1">
                    <a:lumMod val="50000"/>
                    <a:lumOff val="50000"/>
                  </a:schemeClr>
                </a:solidFill>
                <a:latin typeface="Ubuntu Condensed" panose="020B0506030602030204" pitchFamily="34" charset="0"/>
              </a:rPr>
              <a:t>login.microsoftonline.com</a:t>
            </a:r>
            <a:r>
              <a:rPr lang="nl-NL" sz="1200" dirty="0">
                <a:solidFill>
                  <a:schemeClr val="tx1">
                    <a:lumMod val="50000"/>
                    <a:lumOff val="50000"/>
                  </a:schemeClr>
                </a:solidFill>
                <a:latin typeface="Ubuntu Condensed" panose="020B0506030602030204" pitchFamily="34" charset="0"/>
              </a:rPr>
              <a:t>/common/v2.0/.well-</a:t>
            </a:r>
            <a:r>
              <a:rPr lang="nl-NL" sz="1200" dirty="0" err="1">
                <a:solidFill>
                  <a:schemeClr val="tx1">
                    <a:lumMod val="50000"/>
                    <a:lumOff val="50000"/>
                  </a:schemeClr>
                </a:solidFill>
                <a:latin typeface="Ubuntu Condensed" panose="020B0506030602030204" pitchFamily="34" charset="0"/>
              </a:rPr>
              <a:t>known</a:t>
            </a:r>
            <a:r>
              <a:rPr lang="nl-NL" sz="1200" dirty="0">
                <a:solidFill>
                  <a:schemeClr val="tx1">
                    <a:lumMod val="50000"/>
                    <a:lumOff val="50000"/>
                  </a:schemeClr>
                </a:solidFill>
                <a:latin typeface="Ubuntu Condensed" panose="020B0506030602030204" pitchFamily="34" charset="0"/>
              </a:rPr>
              <a:t>/</a:t>
            </a:r>
            <a:r>
              <a:rPr lang="nl-NL" sz="1200" dirty="0" err="1">
                <a:solidFill>
                  <a:schemeClr val="tx1">
                    <a:lumMod val="50000"/>
                    <a:lumOff val="50000"/>
                  </a:schemeClr>
                </a:solidFill>
                <a:latin typeface="Ubuntu Condensed" panose="020B0506030602030204" pitchFamily="34" charset="0"/>
              </a:rPr>
              <a:t>openid-configuration</a:t>
            </a:r>
            <a:endParaRPr lang="nl-NL" sz="1200" dirty="0">
              <a:solidFill>
                <a:schemeClr val="tx1">
                  <a:lumMod val="50000"/>
                  <a:lumOff val="50000"/>
                </a:schemeClr>
              </a:solidFill>
              <a:latin typeface="Ubuntu Condensed" panose="020B0506030602030204" pitchFamily="34" charset="0"/>
            </a:endParaRPr>
          </a:p>
          <a:p>
            <a:r>
              <a:rPr lang="nl-NL" sz="1200" dirty="0" err="1">
                <a:solidFill>
                  <a:schemeClr val="tx1">
                    <a:lumMod val="50000"/>
                    <a:lumOff val="50000"/>
                  </a:schemeClr>
                </a:solidFill>
                <a:latin typeface="Ubuntu Condensed" panose="020B0506030602030204" pitchFamily="34" charset="0"/>
              </a:rPr>
              <a:t>https</a:t>
            </a:r>
            <a:r>
              <a:rPr lang="nl-NL" sz="1200" dirty="0">
                <a:solidFill>
                  <a:schemeClr val="tx1">
                    <a:lumMod val="50000"/>
                    <a:lumOff val="50000"/>
                  </a:schemeClr>
                </a:solidFill>
                <a:latin typeface="Ubuntu Condensed" panose="020B0506030602030204" pitchFamily="34" charset="0"/>
              </a:rPr>
              <a:t>://</a:t>
            </a:r>
            <a:r>
              <a:rPr lang="nl-NL" sz="1200" dirty="0" err="1">
                <a:solidFill>
                  <a:schemeClr val="tx1">
                    <a:lumMod val="50000"/>
                    <a:lumOff val="50000"/>
                  </a:schemeClr>
                </a:solidFill>
                <a:latin typeface="Ubuntu Condensed" panose="020B0506030602030204" pitchFamily="34" charset="0"/>
              </a:rPr>
              <a:t>login.microsoftonline.com</a:t>
            </a:r>
            <a:r>
              <a:rPr lang="nl-NL" sz="1200" dirty="0">
                <a:solidFill>
                  <a:schemeClr val="tx1">
                    <a:lumMod val="50000"/>
                    <a:lumOff val="50000"/>
                  </a:schemeClr>
                </a:solidFill>
                <a:latin typeface="Ubuntu Condensed" panose="020B0506030602030204" pitchFamily="34" charset="0"/>
              </a:rPr>
              <a:t>/common/</a:t>
            </a:r>
            <a:r>
              <a:rPr lang="nl-NL" sz="1200" dirty="0" err="1">
                <a:solidFill>
                  <a:schemeClr val="tx1">
                    <a:lumMod val="50000"/>
                    <a:lumOff val="50000"/>
                  </a:schemeClr>
                </a:solidFill>
                <a:latin typeface="Ubuntu Condensed" panose="020B0506030602030204" pitchFamily="34" charset="0"/>
              </a:rPr>
              <a:t>discovery</a:t>
            </a:r>
            <a:r>
              <a:rPr lang="nl-NL" sz="1200" dirty="0">
                <a:solidFill>
                  <a:schemeClr val="tx1">
                    <a:lumMod val="50000"/>
                    <a:lumOff val="50000"/>
                  </a:schemeClr>
                </a:solidFill>
                <a:latin typeface="Ubuntu Condensed" panose="020B0506030602030204" pitchFamily="34" charset="0"/>
              </a:rPr>
              <a:t>/v2.0/</a:t>
            </a:r>
            <a:r>
              <a:rPr lang="nl-NL" sz="1200" dirty="0" err="1">
                <a:solidFill>
                  <a:schemeClr val="tx1">
                    <a:lumMod val="50000"/>
                    <a:lumOff val="50000"/>
                  </a:schemeClr>
                </a:solidFill>
                <a:latin typeface="Ubuntu Condensed" panose="020B0506030602030204" pitchFamily="34" charset="0"/>
              </a:rPr>
              <a:t>keys</a:t>
            </a:r>
            <a:endParaRPr lang="nl-NL" sz="1200" dirty="0">
              <a:solidFill>
                <a:schemeClr val="tx1">
                  <a:lumMod val="50000"/>
                  <a:lumOff val="50000"/>
                </a:schemeClr>
              </a:solidFill>
              <a:latin typeface="Ubuntu Condensed" panose="020B0506030602030204" pitchFamily="34" charset="0"/>
            </a:endParaRPr>
          </a:p>
        </p:txBody>
      </p:sp>
      <p:sp>
        <p:nvSpPr>
          <p:cNvPr id="13" name="TextBox 12">
            <a:extLst>
              <a:ext uri="{FF2B5EF4-FFF2-40B4-BE49-F238E27FC236}">
                <a16:creationId xmlns:a16="http://schemas.microsoft.com/office/drawing/2014/main" id="{7CBB085A-3A65-21D8-77FF-DEF8A51CEAB0}"/>
              </a:ext>
            </a:extLst>
          </p:cNvPr>
          <p:cNvSpPr txBox="1"/>
          <p:nvPr/>
        </p:nvSpPr>
        <p:spPr>
          <a:xfrm>
            <a:off x="6171194" y="3007020"/>
            <a:ext cx="450404" cy="923330"/>
          </a:xfrm>
          <a:prstGeom prst="rect">
            <a:avLst/>
          </a:prstGeom>
          <a:noFill/>
        </p:spPr>
        <p:txBody>
          <a:bodyPr wrap="square">
            <a:spAutoFit/>
          </a:bodyPr>
          <a:lstStyle/>
          <a:p>
            <a:r>
              <a:rPr lang="en-US" sz="5400" dirty="0">
                <a:solidFill>
                  <a:srgbClr val="333333"/>
                </a:solidFill>
                <a:effectLst/>
                <a:latin typeface="Ubuntu" panose="020B0504030602030204" pitchFamily="34" charset="0"/>
              </a:rPr>
              <a:t>.</a:t>
            </a:r>
          </a:p>
        </p:txBody>
      </p:sp>
      <p:grpSp>
        <p:nvGrpSpPr>
          <p:cNvPr id="23" name="Group 22">
            <a:extLst>
              <a:ext uri="{FF2B5EF4-FFF2-40B4-BE49-F238E27FC236}">
                <a16:creationId xmlns:a16="http://schemas.microsoft.com/office/drawing/2014/main" id="{2D002C3A-4776-9F38-361B-149D98138B1B}"/>
              </a:ext>
            </a:extLst>
          </p:cNvPr>
          <p:cNvGrpSpPr/>
          <p:nvPr/>
        </p:nvGrpSpPr>
        <p:grpSpPr>
          <a:xfrm>
            <a:off x="3544990" y="1528784"/>
            <a:ext cx="7962818" cy="3226426"/>
            <a:chOff x="3387436" y="1528784"/>
            <a:chExt cx="7962818" cy="3226426"/>
          </a:xfrm>
        </p:grpSpPr>
        <p:sp>
          <p:nvSpPr>
            <p:cNvPr id="14" name="Rectangle: Rounded Corners 44">
              <a:extLst>
                <a:ext uri="{FF2B5EF4-FFF2-40B4-BE49-F238E27FC236}">
                  <a16:creationId xmlns:a16="http://schemas.microsoft.com/office/drawing/2014/main" id="{2FF5E3F7-504D-10B5-30EB-E4A23BF011B6}"/>
                </a:ext>
              </a:extLst>
            </p:cNvPr>
            <p:cNvSpPr/>
            <p:nvPr/>
          </p:nvSpPr>
          <p:spPr>
            <a:xfrm>
              <a:off x="3387436" y="2296390"/>
              <a:ext cx="5888710" cy="2118427"/>
            </a:xfrm>
            <a:prstGeom prst="roundRect">
              <a:avLst/>
            </a:prstGeom>
            <a:noFill/>
            <a:ln w="25400">
              <a:solidFill>
                <a:srgbClr val="009A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SE" sz="1400" dirty="0">
                <a:solidFill>
                  <a:schemeClr val="tx1"/>
                </a:solidFill>
                <a:latin typeface="Ubuntu Condensed" panose="020B0506030602030204" pitchFamily="34" charset="0"/>
              </a:endParaRPr>
            </a:p>
          </p:txBody>
        </p:sp>
        <p:grpSp>
          <p:nvGrpSpPr>
            <p:cNvPr id="20" name="Group 19">
              <a:extLst>
                <a:ext uri="{FF2B5EF4-FFF2-40B4-BE49-F238E27FC236}">
                  <a16:creationId xmlns:a16="http://schemas.microsoft.com/office/drawing/2014/main" id="{36DE272B-D82E-6ABE-2DFD-00FE49312CCB}"/>
                </a:ext>
              </a:extLst>
            </p:cNvPr>
            <p:cNvGrpSpPr/>
            <p:nvPr/>
          </p:nvGrpSpPr>
          <p:grpSpPr>
            <a:xfrm>
              <a:off x="3519582" y="1528784"/>
              <a:ext cx="4803536" cy="914400"/>
              <a:chOff x="3519582" y="1528784"/>
              <a:chExt cx="4803536" cy="914400"/>
            </a:xfrm>
          </p:grpSpPr>
          <p:pic>
            <p:nvPicPr>
              <p:cNvPr id="18" name="Graphic 17" descr="Key with solid fill">
                <a:extLst>
                  <a:ext uri="{FF2B5EF4-FFF2-40B4-BE49-F238E27FC236}">
                    <a16:creationId xmlns:a16="http://schemas.microsoft.com/office/drawing/2014/main" id="{4B76245F-ACE9-4F8D-4FAE-C3DE5E998A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19582" y="1528784"/>
                <a:ext cx="914400" cy="914400"/>
              </a:xfrm>
              <a:prstGeom prst="rect">
                <a:avLst/>
              </a:prstGeom>
            </p:spPr>
          </p:pic>
          <p:sp>
            <p:nvSpPr>
              <p:cNvPr id="19" name="TextBox 18">
                <a:extLst>
                  <a:ext uri="{FF2B5EF4-FFF2-40B4-BE49-F238E27FC236}">
                    <a16:creationId xmlns:a16="http://schemas.microsoft.com/office/drawing/2014/main" id="{E73A6453-58B6-B196-280E-3B46FF472D2A}"/>
                  </a:ext>
                </a:extLst>
              </p:cNvPr>
              <p:cNvSpPr txBox="1"/>
              <p:nvPr/>
            </p:nvSpPr>
            <p:spPr>
              <a:xfrm>
                <a:off x="4433982" y="1755152"/>
                <a:ext cx="3889136" cy="461665"/>
              </a:xfrm>
              <a:prstGeom prst="rect">
                <a:avLst/>
              </a:prstGeom>
              <a:noFill/>
            </p:spPr>
            <p:txBody>
              <a:bodyPr wrap="square">
                <a:spAutoFit/>
              </a:bodyPr>
              <a:lstStyle/>
              <a:p>
                <a:r>
                  <a:rPr lang="en-US" sz="2400" dirty="0">
                    <a:effectLst/>
                    <a:latin typeface="Ubuntu" panose="020B0504030602030204" pitchFamily="34" charset="0"/>
                  </a:rPr>
                  <a:t>Encrypt with Private Key *</a:t>
                </a:r>
                <a:endParaRPr lang="en-US" sz="2400" dirty="0">
                  <a:latin typeface="Ubuntu" panose="020B0504030602030204" pitchFamily="34" charset="0"/>
                </a:endParaRPr>
              </a:p>
            </p:txBody>
          </p:sp>
        </p:grpSp>
        <p:sp>
          <p:nvSpPr>
            <p:cNvPr id="22" name="TextBox 21">
              <a:extLst>
                <a:ext uri="{FF2B5EF4-FFF2-40B4-BE49-F238E27FC236}">
                  <a16:creationId xmlns:a16="http://schemas.microsoft.com/office/drawing/2014/main" id="{627B8B61-CD94-E07B-6472-F3030D1EBDB2}"/>
                </a:ext>
              </a:extLst>
            </p:cNvPr>
            <p:cNvSpPr txBox="1"/>
            <p:nvPr/>
          </p:nvSpPr>
          <p:spPr>
            <a:xfrm>
              <a:off x="7717922" y="4416656"/>
              <a:ext cx="3632332" cy="338554"/>
            </a:xfrm>
            <a:prstGeom prst="rect">
              <a:avLst/>
            </a:prstGeom>
            <a:noFill/>
          </p:spPr>
          <p:txBody>
            <a:bodyPr wrap="square">
              <a:spAutoFit/>
            </a:bodyPr>
            <a:lstStyle/>
            <a:p>
              <a:r>
                <a:rPr lang="en-US" sz="1600" dirty="0">
                  <a:effectLst/>
                  <a:latin typeface="Ubuntu" panose="020B0504030602030204" pitchFamily="34" charset="0"/>
                </a:rPr>
                <a:t>* for RS256</a:t>
              </a:r>
              <a:endParaRPr lang="en-US" sz="1600" dirty="0">
                <a:latin typeface="Ubuntu" panose="020B0504030602030204" pitchFamily="34" charset="0"/>
              </a:endParaRPr>
            </a:p>
          </p:txBody>
        </p:sp>
      </p:grpSp>
      <p:grpSp>
        <p:nvGrpSpPr>
          <p:cNvPr id="30" name="Group 29">
            <a:extLst>
              <a:ext uri="{FF2B5EF4-FFF2-40B4-BE49-F238E27FC236}">
                <a16:creationId xmlns:a16="http://schemas.microsoft.com/office/drawing/2014/main" id="{5AAFD7C7-CE2D-DC9B-D0AF-1D39B814620A}"/>
              </a:ext>
            </a:extLst>
          </p:cNvPr>
          <p:cNvGrpSpPr/>
          <p:nvPr/>
        </p:nvGrpSpPr>
        <p:grpSpPr>
          <a:xfrm>
            <a:off x="3805528" y="2711262"/>
            <a:ext cx="2426675" cy="1257245"/>
            <a:chOff x="3805528" y="2711262"/>
            <a:chExt cx="2426675" cy="1257245"/>
          </a:xfrm>
        </p:grpSpPr>
        <p:sp>
          <p:nvSpPr>
            <p:cNvPr id="11" name="TextBox 10">
              <a:extLst>
                <a:ext uri="{FF2B5EF4-FFF2-40B4-BE49-F238E27FC236}">
                  <a16:creationId xmlns:a16="http://schemas.microsoft.com/office/drawing/2014/main" id="{864DD2D2-FB44-FFC0-0494-9C9122DC4831}"/>
                </a:ext>
              </a:extLst>
            </p:cNvPr>
            <p:cNvSpPr txBox="1"/>
            <p:nvPr/>
          </p:nvSpPr>
          <p:spPr>
            <a:xfrm>
              <a:off x="3838830" y="3007020"/>
              <a:ext cx="2393373" cy="923330"/>
            </a:xfrm>
            <a:prstGeom prst="rect">
              <a:avLst/>
            </a:prstGeom>
            <a:noFill/>
          </p:spPr>
          <p:txBody>
            <a:bodyPr wrap="square">
              <a:spAutoFit/>
            </a:bodyPr>
            <a:lstStyle/>
            <a:p>
              <a:r>
                <a:rPr lang="en-US" sz="5400" dirty="0">
                  <a:solidFill>
                    <a:srgbClr val="BB0000"/>
                  </a:solidFill>
                  <a:latin typeface="Ubuntu" panose="020B0504030602030204" pitchFamily="34" charset="0"/>
                </a:rPr>
                <a:t>header</a:t>
              </a:r>
              <a:endParaRPr lang="en-US" sz="5400" dirty="0">
                <a:solidFill>
                  <a:srgbClr val="333333"/>
                </a:solidFill>
                <a:effectLst/>
                <a:latin typeface="Ubuntu" panose="020B0504030602030204" pitchFamily="34" charset="0"/>
              </a:endParaRPr>
            </a:p>
          </p:txBody>
        </p:sp>
        <p:sp>
          <p:nvSpPr>
            <p:cNvPr id="24" name="Rectangle: Rounded Corners 44">
              <a:extLst>
                <a:ext uri="{FF2B5EF4-FFF2-40B4-BE49-F238E27FC236}">
                  <a16:creationId xmlns:a16="http://schemas.microsoft.com/office/drawing/2014/main" id="{C94CF1D7-395A-5477-2631-C56F5F383498}"/>
                </a:ext>
              </a:extLst>
            </p:cNvPr>
            <p:cNvSpPr/>
            <p:nvPr/>
          </p:nvSpPr>
          <p:spPr>
            <a:xfrm>
              <a:off x="3822179" y="3045177"/>
              <a:ext cx="2393373" cy="923330"/>
            </a:xfrm>
            <a:prstGeom prst="round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SE" sz="1400" dirty="0">
                <a:solidFill>
                  <a:schemeClr val="tx1"/>
                </a:solidFill>
                <a:latin typeface="Ubuntu Condensed" panose="020B0506030602030204" pitchFamily="34" charset="0"/>
              </a:endParaRPr>
            </a:p>
          </p:txBody>
        </p:sp>
        <p:sp>
          <p:nvSpPr>
            <p:cNvPr id="25" name="TextBox 24">
              <a:extLst>
                <a:ext uri="{FF2B5EF4-FFF2-40B4-BE49-F238E27FC236}">
                  <a16:creationId xmlns:a16="http://schemas.microsoft.com/office/drawing/2014/main" id="{6201B80A-2A4C-A8ED-7E52-FF22DB83E797}"/>
                </a:ext>
              </a:extLst>
            </p:cNvPr>
            <p:cNvSpPr txBox="1"/>
            <p:nvPr/>
          </p:nvSpPr>
          <p:spPr>
            <a:xfrm>
              <a:off x="3805528" y="2711262"/>
              <a:ext cx="1790107" cy="338554"/>
            </a:xfrm>
            <a:prstGeom prst="rect">
              <a:avLst/>
            </a:prstGeom>
            <a:noFill/>
          </p:spPr>
          <p:txBody>
            <a:bodyPr wrap="square">
              <a:spAutoFit/>
            </a:bodyPr>
            <a:lstStyle/>
            <a:p>
              <a:r>
                <a:rPr lang="en-US" sz="1600" dirty="0">
                  <a:effectLst/>
                  <a:latin typeface="Ubuntu" panose="020B0504030602030204" pitchFamily="34" charset="0"/>
                </a:rPr>
                <a:t>Base64-encoded</a:t>
              </a:r>
              <a:endParaRPr lang="en-US" sz="1600" dirty="0">
                <a:latin typeface="Ubuntu" panose="020B0504030602030204" pitchFamily="34" charset="0"/>
              </a:endParaRPr>
            </a:p>
          </p:txBody>
        </p:sp>
      </p:grpSp>
      <p:grpSp>
        <p:nvGrpSpPr>
          <p:cNvPr id="31" name="Group 30">
            <a:extLst>
              <a:ext uri="{FF2B5EF4-FFF2-40B4-BE49-F238E27FC236}">
                <a16:creationId xmlns:a16="http://schemas.microsoft.com/office/drawing/2014/main" id="{432C63B7-DCD2-3AEB-319F-9D59B7E4E498}"/>
              </a:ext>
            </a:extLst>
          </p:cNvPr>
          <p:cNvGrpSpPr/>
          <p:nvPr/>
        </p:nvGrpSpPr>
        <p:grpSpPr>
          <a:xfrm>
            <a:off x="6475325" y="2711262"/>
            <a:ext cx="2698529" cy="1257245"/>
            <a:chOff x="6475325" y="2711262"/>
            <a:chExt cx="2698529" cy="1257245"/>
          </a:xfrm>
        </p:grpSpPr>
        <p:sp>
          <p:nvSpPr>
            <p:cNvPr id="10" name="TextBox 9">
              <a:extLst>
                <a:ext uri="{FF2B5EF4-FFF2-40B4-BE49-F238E27FC236}">
                  <a16:creationId xmlns:a16="http://schemas.microsoft.com/office/drawing/2014/main" id="{DB2AD5BF-8338-B96A-21D5-9AC6456EEDF5}"/>
                </a:ext>
              </a:extLst>
            </p:cNvPr>
            <p:cNvSpPr txBox="1"/>
            <p:nvPr/>
          </p:nvSpPr>
          <p:spPr>
            <a:xfrm>
              <a:off x="6491976" y="3007020"/>
              <a:ext cx="2681878" cy="923330"/>
            </a:xfrm>
            <a:prstGeom prst="rect">
              <a:avLst/>
            </a:prstGeom>
            <a:noFill/>
          </p:spPr>
          <p:txBody>
            <a:bodyPr wrap="square">
              <a:spAutoFit/>
            </a:bodyPr>
            <a:lstStyle/>
            <a:p>
              <a:r>
                <a:rPr lang="en-US" sz="5400" dirty="0">
                  <a:solidFill>
                    <a:srgbClr val="0000BB"/>
                  </a:solidFill>
                  <a:effectLst/>
                  <a:latin typeface="Ubuntu" panose="020B0504030602030204" pitchFamily="34" charset="0"/>
                </a:rPr>
                <a:t>payload</a:t>
              </a:r>
              <a:endParaRPr lang="en-US" sz="5400" dirty="0">
                <a:solidFill>
                  <a:srgbClr val="333333"/>
                </a:solidFill>
                <a:effectLst/>
                <a:latin typeface="Ubuntu" panose="020B0504030602030204" pitchFamily="34" charset="0"/>
              </a:endParaRPr>
            </a:p>
          </p:txBody>
        </p:sp>
        <p:sp>
          <p:nvSpPr>
            <p:cNvPr id="28" name="Rectangle: Rounded Corners 44">
              <a:extLst>
                <a:ext uri="{FF2B5EF4-FFF2-40B4-BE49-F238E27FC236}">
                  <a16:creationId xmlns:a16="http://schemas.microsoft.com/office/drawing/2014/main" id="{169DD937-798F-09CB-2725-87341D64B1DF}"/>
                </a:ext>
              </a:extLst>
            </p:cNvPr>
            <p:cNvSpPr/>
            <p:nvPr/>
          </p:nvSpPr>
          <p:spPr>
            <a:xfrm>
              <a:off x="6491976" y="3045177"/>
              <a:ext cx="2653146" cy="923330"/>
            </a:xfrm>
            <a:prstGeom prst="round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SE" sz="1400" dirty="0">
                <a:solidFill>
                  <a:schemeClr val="tx1"/>
                </a:solidFill>
                <a:latin typeface="Ubuntu Condensed" panose="020B0506030602030204" pitchFamily="34" charset="0"/>
              </a:endParaRPr>
            </a:p>
          </p:txBody>
        </p:sp>
        <p:sp>
          <p:nvSpPr>
            <p:cNvPr id="29" name="TextBox 28">
              <a:extLst>
                <a:ext uri="{FF2B5EF4-FFF2-40B4-BE49-F238E27FC236}">
                  <a16:creationId xmlns:a16="http://schemas.microsoft.com/office/drawing/2014/main" id="{331E5A2C-665F-2358-5309-9CA14AA44DCB}"/>
                </a:ext>
              </a:extLst>
            </p:cNvPr>
            <p:cNvSpPr txBox="1"/>
            <p:nvPr/>
          </p:nvSpPr>
          <p:spPr>
            <a:xfrm>
              <a:off x="6475325" y="2711262"/>
              <a:ext cx="1790107" cy="338554"/>
            </a:xfrm>
            <a:prstGeom prst="rect">
              <a:avLst/>
            </a:prstGeom>
            <a:noFill/>
          </p:spPr>
          <p:txBody>
            <a:bodyPr wrap="square">
              <a:spAutoFit/>
            </a:bodyPr>
            <a:lstStyle/>
            <a:p>
              <a:r>
                <a:rPr lang="en-US" sz="1600" dirty="0">
                  <a:effectLst/>
                  <a:latin typeface="Ubuntu" panose="020B0504030602030204" pitchFamily="34" charset="0"/>
                </a:rPr>
                <a:t>Base64-encoded</a:t>
              </a:r>
              <a:endParaRPr lang="en-US" sz="1600" dirty="0">
                <a:latin typeface="Ubuntu" panose="020B0504030602030204" pitchFamily="34" charset="0"/>
              </a:endParaRPr>
            </a:p>
          </p:txBody>
        </p:sp>
      </p:grpSp>
      <p:grpSp>
        <p:nvGrpSpPr>
          <p:cNvPr id="5" name="Group 4">
            <a:extLst>
              <a:ext uri="{FF2B5EF4-FFF2-40B4-BE49-F238E27FC236}">
                <a16:creationId xmlns:a16="http://schemas.microsoft.com/office/drawing/2014/main" id="{727C121A-937E-0DB2-3EBF-ECBC0B2E53F2}"/>
              </a:ext>
            </a:extLst>
          </p:cNvPr>
          <p:cNvGrpSpPr/>
          <p:nvPr/>
        </p:nvGrpSpPr>
        <p:grpSpPr>
          <a:xfrm>
            <a:off x="3697390" y="2339939"/>
            <a:ext cx="5588124" cy="1872832"/>
            <a:chOff x="3697390" y="2339939"/>
            <a:chExt cx="5588124" cy="1872832"/>
          </a:xfrm>
        </p:grpSpPr>
        <p:sp>
          <p:nvSpPr>
            <p:cNvPr id="2" name="Rectangle: Rounded Corners 44">
              <a:extLst>
                <a:ext uri="{FF2B5EF4-FFF2-40B4-BE49-F238E27FC236}">
                  <a16:creationId xmlns:a16="http://schemas.microsoft.com/office/drawing/2014/main" id="{D2D157AB-86B1-E356-D92D-100178AFC5A0}"/>
                </a:ext>
              </a:extLst>
            </p:cNvPr>
            <p:cNvSpPr/>
            <p:nvPr/>
          </p:nvSpPr>
          <p:spPr>
            <a:xfrm>
              <a:off x="3697390" y="2669552"/>
              <a:ext cx="5588124" cy="1543219"/>
            </a:xfrm>
            <a:prstGeom prst="round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SE" sz="1400" dirty="0">
                <a:solidFill>
                  <a:schemeClr val="tx1"/>
                </a:solidFill>
                <a:latin typeface="Ubuntu Condensed" panose="020B0506030602030204" pitchFamily="34" charset="0"/>
              </a:endParaRPr>
            </a:p>
          </p:txBody>
        </p:sp>
        <p:sp>
          <p:nvSpPr>
            <p:cNvPr id="3" name="TextBox 2">
              <a:extLst>
                <a:ext uri="{FF2B5EF4-FFF2-40B4-BE49-F238E27FC236}">
                  <a16:creationId xmlns:a16="http://schemas.microsoft.com/office/drawing/2014/main" id="{F4E12CD1-08DF-6F11-D755-FB8D61E20D1E}"/>
                </a:ext>
              </a:extLst>
            </p:cNvPr>
            <p:cNvSpPr txBox="1"/>
            <p:nvPr/>
          </p:nvSpPr>
          <p:spPr>
            <a:xfrm>
              <a:off x="3779469" y="2339939"/>
              <a:ext cx="3632332" cy="338554"/>
            </a:xfrm>
            <a:prstGeom prst="rect">
              <a:avLst/>
            </a:prstGeom>
            <a:noFill/>
          </p:spPr>
          <p:txBody>
            <a:bodyPr wrap="square">
              <a:spAutoFit/>
            </a:bodyPr>
            <a:lstStyle/>
            <a:p>
              <a:r>
                <a:rPr lang="en-US" sz="1600" dirty="0">
                  <a:effectLst/>
                  <a:latin typeface="Ubuntu" panose="020B0504030602030204" pitchFamily="34" charset="0"/>
                </a:rPr>
                <a:t>SHA-256 hash</a:t>
              </a:r>
              <a:endParaRPr lang="en-US" sz="1600" dirty="0">
                <a:latin typeface="Ubuntu" panose="020B0504030602030204" pitchFamily="34" charset="0"/>
              </a:endParaRPr>
            </a:p>
          </p:txBody>
        </p:sp>
      </p:grpSp>
    </p:spTree>
    <p:extLst>
      <p:ext uri="{BB962C8B-B14F-4D97-AF65-F5344CB8AC3E}">
        <p14:creationId xmlns:p14="http://schemas.microsoft.com/office/powerpoint/2010/main" val="208799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latin typeface="Stencil" panose="040409050D0802020404" pitchFamily="82" charset="0"/>
              </a:rPr>
              <a:t>1</a:t>
            </a:r>
            <a:endParaRPr lang="en-DE" sz="25000">
              <a:latin typeface="Stencil" panose="040409050D0802020404" pitchFamily="82" charset="0"/>
            </a:endParaRPr>
          </a:p>
        </p:txBody>
      </p:sp>
    </p:spTree>
    <p:extLst>
      <p:ext uri="{BB962C8B-B14F-4D97-AF65-F5344CB8AC3E}">
        <p14:creationId xmlns:p14="http://schemas.microsoft.com/office/powerpoint/2010/main" val="73231530"/>
      </p:ext>
    </p:extLst>
  </p:cSld>
  <p:clrMapOvr>
    <a:masterClrMapping/>
  </p:clrMapOvr>
  <p:transition spd="slow" advTm="1000">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71479ECE-2775-85F2-BF99-0417DB9610C0}"/>
              </a:ext>
            </a:extLst>
          </p:cNvPr>
          <p:cNvGrpSpPr/>
          <p:nvPr/>
        </p:nvGrpSpPr>
        <p:grpSpPr>
          <a:xfrm>
            <a:off x="4833253" y="1446856"/>
            <a:ext cx="2525490" cy="2178613"/>
            <a:chOff x="4833253" y="2156882"/>
            <a:chExt cx="2525490" cy="2178613"/>
          </a:xfrm>
        </p:grpSpPr>
        <p:grpSp>
          <p:nvGrpSpPr>
            <p:cNvPr id="18" name="Group 17">
              <a:extLst>
                <a:ext uri="{FF2B5EF4-FFF2-40B4-BE49-F238E27FC236}">
                  <a16:creationId xmlns:a16="http://schemas.microsoft.com/office/drawing/2014/main" id="{917ADD5D-1E35-8C4C-4976-742AE406B510}"/>
                </a:ext>
              </a:extLst>
            </p:cNvPr>
            <p:cNvGrpSpPr/>
            <p:nvPr/>
          </p:nvGrpSpPr>
          <p:grpSpPr>
            <a:xfrm>
              <a:off x="4925786" y="2810443"/>
              <a:ext cx="2340428" cy="1525052"/>
              <a:chOff x="1937658" y="2879271"/>
              <a:chExt cx="1687285" cy="1099457"/>
            </a:xfrm>
          </p:grpSpPr>
          <p:sp>
            <p:nvSpPr>
              <p:cNvPr id="19" name="Plaque 18">
                <a:extLst>
                  <a:ext uri="{FF2B5EF4-FFF2-40B4-BE49-F238E27FC236}">
                    <a16:creationId xmlns:a16="http://schemas.microsoft.com/office/drawing/2014/main" id="{E2CB3C4A-4BC7-4FE5-C1C7-46863480A053}"/>
                  </a:ext>
                </a:extLst>
              </p:cNvPr>
              <p:cNvSpPr/>
              <p:nvPr/>
            </p:nvSpPr>
            <p:spPr>
              <a:xfrm>
                <a:off x="1937658" y="2879271"/>
                <a:ext cx="1687285" cy="1099457"/>
              </a:xfrm>
              <a:prstGeom prst="plaqu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34">
                <a:extLst>
                  <a:ext uri="{FF2B5EF4-FFF2-40B4-BE49-F238E27FC236}">
                    <a16:creationId xmlns:a16="http://schemas.microsoft.com/office/drawing/2014/main" id="{1FCD2354-B6D6-BAAA-C959-BCA88397BE04}"/>
                  </a:ext>
                </a:extLst>
              </p:cNvPr>
              <p:cNvSpPr/>
              <p:nvPr/>
            </p:nvSpPr>
            <p:spPr>
              <a:xfrm rot="1914816">
                <a:off x="2418419" y="3064325"/>
                <a:ext cx="761046" cy="443864"/>
              </a:xfrm>
              <a:custGeom>
                <a:avLst/>
                <a:gdLst>
                  <a:gd name="connsiteX0" fmla="*/ 182880 w 761046"/>
                  <a:gd name="connsiteY0" fmla="*/ 443865 h 443864"/>
                  <a:gd name="connsiteX1" fmla="*/ 365760 w 761046"/>
                  <a:gd name="connsiteY1" fmla="*/ 260985 h 443864"/>
                  <a:gd name="connsiteX2" fmla="*/ 263842 w 761046"/>
                  <a:gd name="connsiteY2" fmla="*/ 260985 h 443864"/>
                  <a:gd name="connsiteX3" fmla="*/ 442912 w 761046"/>
                  <a:gd name="connsiteY3" fmla="*/ 151448 h 443864"/>
                  <a:gd name="connsiteX4" fmla="*/ 575309 w 761046"/>
                  <a:gd name="connsiteY4" fmla="*/ 201930 h 443864"/>
                  <a:gd name="connsiteX5" fmla="*/ 761047 w 761046"/>
                  <a:gd name="connsiteY5" fmla="*/ 201930 h 443864"/>
                  <a:gd name="connsiteX6" fmla="*/ 442912 w 761046"/>
                  <a:gd name="connsiteY6" fmla="*/ 0 h 443864"/>
                  <a:gd name="connsiteX7" fmla="*/ 102870 w 761046"/>
                  <a:gd name="connsiteY7" fmla="*/ 260985 h 443864"/>
                  <a:gd name="connsiteX8" fmla="*/ 0 w 761046"/>
                  <a:gd name="connsiteY8" fmla="*/ 260985 h 443864"/>
                  <a:gd name="connsiteX9" fmla="*/ 182880 w 761046"/>
                  <a:gd name="connsiteY9" fmla="*/ 443865 h 44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1046" h="443864">
                    <a:moveTo>
                      <a:pt x="182880" y="443865"/>
                    </a:moveTo>
                    <a:lnTo>
                      <a:pt x="365760" y="260985"/>
                    </a:lnTo>
                    <a:lnTo>
                      <a:pt x="263842" y="260985"/>
                    </a:lnTo>
                    <a:cubicBezTo>
                      <a:pt x="297180" y="196215"/>
                      <a:pt x="364807" y="151448"/>
                      <a:pt x="442912" y="151448"/>
                    </a:cubicBezTo>
                    <a:cubicBezTo>
                      <a:pt x="493394" y="151448"/>
                      <a:pt x="540067" y="170498"/>
                      <a:pt x="575309" y="201930"/>
                    </a:cubicBezTo>
                    <a:lnTo>
                      <a:pt x="761047" y="201930"/>
                    </a:lnTo>
                    <a:cubicBezTo>
                      <a:pt x="704849" y="81915"/>
                      <a:pt x="582929" y="0"/>
                      <a:pt x="442912" y="0"/>
                    </a:cubicBezTo>
                    <a:cubicBezTo>
                      <a:pt x="280035" y="0"/>
                      <a:pt x="142875" y="110490"/>
                      <a:pt x="102870" y="260985"/>
                    </a:cubicBezTo>
                    <a:lnTo>
                      <a:pt x="0" y="260985"/>
                    </a:lnTo>
                    <a:lnTo>
                      <a:pt x="182880" y="443865"/>
                    </a:lnTo>
                    <a:close/>
                  </a:path>
                </a:pathLst>
              </a:custGeom>
              <a:blipFill>
                <a:blip r:embed="rId2"/>
                <a:stretch>
                  <a:fillRect/>
                </a:stretch>
              </a:blipFill>
              <a:ln w="25400" cap="flat">
                <a:solidFill>
                  <a:schemeClr val="tx1"/>
                </a:solid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2101B4DF-7A18-B8A9-BA3C-26C5B767739C}"/>
                  </a:ext>
                </a:extLst>
              </p:cNvPr>
              <p:cNvSpPr/>
              <p:nvPr/>
            </p:nvSpPr>
            <p:spPr>
              <a:xfrm rot="1914816">
                <a:off x="2385560" y="3351320"/>
                <a:ext cx="761046" cy="443864"/>
              </a:xfrm>
              <a:custGeom>
                <a:avLst/>
                <a:gdLst>
                  <a:gd name="connsiteX0" fmla="*/ 761047 w 761046"/>
                  <a:gd name="connsiteY0" fmla="*/ 182880 h 443864"/>
                  <a:gd name="connsiteX1" fmla="*/ 578167 w 761046"/>
                  <a:gd name="connsiteY1" fmla="*/ 0 h 443864"/>
                  <a:gd name="connsiteX2" fmla="*/ 395287 w 761046"/>
                  <a:gd name="connsiteY2" fmla="*/ 182880 h 443864"/>
                  <a:gd name="connsiteX3" fmla="*/ 498157 w 761046"/>
                  <a:gd name="connsiteY3" fmla="*/ 182880 h 443864"/>
                  <a:gd name="connsiteX4" fmla="*/ 319087 w 761046"/>
                  <a:gd name="connsiteY4" fmla="*/ 292417 h 443864"/>
                  <a:gd name="connsiteX5" fmla="*/ 186690 w 761046"/>
                  <a:gd name="connsiteY5" fmla="*/ 241935 h 443864"/>
                  <a:gd name="connsiteX6" fmla="*/ 0 w 761046"/>
                  <a:gd name="connsiteY6" fmla="*/ 241935 h 443864"/>
                  <a:gd name="connsiteX7" fmla="*/ 319087 w 761046"/>
                  <a:gd name="connsiteY7" fmla="*/ 443865 h 443864"/>
                  <a:gd name="connsiteX8" fmla="*/ 659129 w 761046"/>
                  <a:gd name="connsiteY8" fmla="*/ 182880 h 443864"/>
                  <a:gd name="connsiteX9" fmla="*/ 761047 w 761046"/>
                  <a:gd name="connsiteY9" fmla="*/ 182880 h 44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1046" h="443864">
                    <a:moveTo>
                      <a:pt x="761047" y="182880"/>
                    </a:moveTo>
                    <a:lnTo>
                      <a:pt x="578167" y="0"/>
                    </a:lnTo>
                    <a:lnTo>
                      <a:pt x="395287" y="182880"/>
                    </a:lnTo>
                    <a:lnTo>
                      <a:pt x="498157" y="182880"/>
                    </a:lnTo>
                    <a:cubicBezTo>
                      <a:pt x="464820" y="247650"/>
                      <a:pt x="397192" y="292417"/>
                      <a:pt x="319087" y="292417"/>
                    </a:cubicBezTo>
                    <a:cubicBezTo>
                      <a:pt x="268605" y="292417"/>
                      <a:pt x="221932" y="273367"/>
                      <a:pt x="186690" y="241935"/>
                    </a:cubicBezTo>
                    <a:lnTo>
                      <a:pt x="0" y="241935"/>
                    </a:lnTo>
                    <a:cubicBezTo>
                      <a:pt x="57150" y="361950"/>
                      <a:pt x="178117" y="443865"/>
                      <a:pt x="319087" y="443865"/>
                    </a:cubicBezTo>
                    <a:cubicBezTo>
                      <a:pt x="481965" y="443865"/>
                      <a:pt x="619124" y="333375"/>
                      <a:pt x="659129" y="182880"/>
                    </a:cubicBezTo>
                    <a:lnTo>
                      <a:pt x="761047" y="182880"/>
                    </a:lnTo>
                    <a:close/>
                  </a:path>
                </a:pathLst>
              </a:custGeom>
              <a:blipFill>
                <a:blip r:embed="rId2"/>
                <a:stretch>
                  <a:fillRect/>
                </a:stretch>
              </a:blipFill>
              <a:ln w="25400" cap="flat">
                <a:solidFill>
                  <a:schemeClr val="tx1"/>
                </a:solidFill>
                <a:prstDash val="solid"/>
                <a:miter/>
              </a:ln>
            </p:spPr>
            <p:txBody>
              <a:bodyPr rtlCol="0" anchor="ctr"/>
              <a:lstStyle/>
              <a:p>
                <a:endParaRPr lang="en-US"/>
              </a:p>
            </p:txBody>
          </p:sp>
        </p:grpSp>
        <p:sp>
          <p:nvSpPr>
            <p:cNvPr id="21" name="TextBox 20">
              <a:extLst>
                <a:ext uri="{FF2B5EF4-FFF2-40B4-BE49-F238E27FC236}">
                  <a16:creationId xmlns:a16="http://schemas.microsoft.com/office/drawing/2014/main" id="{D3279DB0-AF85-339F-AF96-0CD87388665A}"/>
                </a:ext>
              </a:extLst>
            </p:cNvPr>
            <p:cNvSpPr txBox="1"/>
            <p:nvPr/>
          </p:nvSpPr>
          <p:spPr>
            <a:xfrm>
              <a:off x="4833253" y="2156882"/>
              <a:ext cx="2525490" cy="523220"/>
            </a:xfrm>
            <a:prstGeom prst="rect">
              <a:avLst/>
            </a:prstGeom>
            <a:noFill/>
          </p:spPr>
          <p:txBody>
            <a:bodyPr wrap="square" rtlCol="0">
              <a:spAutoFit/>
            </a:bodyPr>
            <a:lstStyle/>
            <a:p>
              <a:pPr algn="ctr"/>
              <a:r>
                <a:rPr lang="en-US" sz="2800" dirty="0">
                  <a:latin typeface="Ubuntu" panose="020B0504030602030204" pitchFamily="34" charset="0"/>
                </a:rPr>
                <a:t>Refresh Token</a:t>
              </a:r>
            </a:p>
          </p:txBody>
        </p:sp>
      </p:grpSp>
      <p:grpSp>
        <p:nvGrpSpPr>
          <p:cNvPr id="31" name="Group 30">
            <a:extLst>
              <a:ext uri="{FF2B5EF4-FFF2-40B4-BE49-F238E27FC236}">
                <a16:creationId xmlns:a16="http://schemas.microsoft.com/office/drawing/2014/main" id="{2DE8AD85-9A32-97C3-04B1-65A65719B272}"/>
              </a:ext>
            </a:extLst>
          </p:cNvPr>
          <p:cNvGrpSpPr/>
          <p:nvPr/>
        </p:nvGrpSpPr>
        <p:grpSpPr>
          <a:xfrm>
            <a:off x="8240477" y="1446856"/>
            <a:ext cx="2340432" cy="2178613"/>
            <a:chOff x="8240477" y="2156882"/>
            <a:chExt cx="2340432" cy="2178613"/>
          </a:xfrm>
        </p:grpSpPr>
        <p:grpSp>
          <p:nvGrpSpPr>
            <p:cNvPr id="25" name="Group 24">
              <a:extLst>
                <a:ext uri="{FF2B5EF4-FFF2-40B4-BE49-F238E27FC236}">
                  <a16:creationId xmlns:a16="http://schemas.microsoft.com/office/drawing/2014/main" id="{7C9D9384-48BD-7F81-0C1F-650CAE63D49A}"/>
                </a:ext>
              </a:extLst>
            </p:cNvPr>
            <p:cNvGrpSpPr/>
            <p:nvPr/>
          </p:nvGrpSpPr>
          <p:grpSpPr>
            <a:xfrm>
              <a:off x="8240481" y="2810443"/>
              <a:ext cx="2340428" cy="1525052"/>
              <a:chOff x="1937658" y="2879271"/>
              <a:chExt cx="1687285" cy="1099457"/>
            </a:xfrm>
          </p:grpSpPr>
          <p:sp>
            <p:nvSpPr>
              <p:cNvPr id="26" name="Plaque 25">
                <a:extLst>
                  <a:ext uri="{FF2B5EF4-FFF2-40B4-BE49-F238E27FC236}">
                    <a16:creationId xmlns:a16="http://schemas.microsoft.com/office/drawing/2014/main" id="{4E0426BA-01AC-FDBC-F831-153960CEED34}"/>
                  </a:ext>
                </a:extLst>
              </p:cNvPr>
              <p:cNvSpPr/>
              <p:nvPr/>
            </p:nvSpPr>
            <p:spPr>
              <a:xfrm>
                <a:off x="1937658" y="2879271"/>
                <a:ext cx="1687285" cy="1099457"/>
              </a:xfrm>
              <a:prstGeom prst="plaqu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aphic 26" descr="User with solid fill">
                <a:extLst>
                  <a:ext uri="{FF2B5EF4-FFF2-40B4-BE49-F238E27FC236}">
                    <a16:creationId xmlns:a16="http://schemas.microsoft.com/office/drawing/2014/main" id="{A07473D3-78B2-5069-CD82-7265E1DDC357}"/>
                  </a:ext>
                </a:extLst>
              </p:cNvPr>
              <p:cNvGrpSpPr/>
              <p:nvPr/>
            </p:nvGrpSpPr>
            <p:grpSpPr>
              <a:xfrm>
                <a:off x="2476500" y="3105150"/>
                <a:ext cx="609599" cy="647700"/>
                <a:chOff x="2476500" y="3105150"/>
                <a:chExt cx="609599" cy="647700"/>
              </a:xfrm>
              <a:solidFill>
                <a:schemeClr val="bg1"/>
              </a:solidFill>
            </p:grpSpPr>
            <p:sp>
              <p:nvSpPr>
                <p:cNvPr id="42" name="Freeform 41">
                  <a:extLst>
                    <a:ext uri="{FF2B5EF4-FFF2-40B4-BE49-F238E27FC236}">
                      <a16:creationId xmlns:a16="http://schemas.microsoft.com/office/drawing/2014/main" id="{3CB4E9EC-EA2D-8B60-12A3-604FA4AF31D0}"/>
                    </a:ext>
                  </a:extLst>
                </p:cNvPr>
                <p:cNvSpPr/>
                <p:nvPr/>
              </p:nvSpPr>
              <p:spPr>
                <a:xfrm>
                  <a:off x="2628900" y="3105150"/>
                  <a:ext cx="304799" cy="304800"/>
                </a:xfrm>
                <a:custGeom>
                  <a:avLst/>
                  <a:gdLst>
                    <a:gd name="connsiteX0" fmla="*/ 304800 w 304799"/>
                    <a:gd name="connsiteY0" fmla="*/ 152400 h 304800"/>
                    <a:gd name="connsiteX1" fmla="*/ 152400 w 304799"/>
                    <a:gd name="connsiteY1" fmla="*/ 304800 h 304800"/>
                    <a:gd name="connsiteX2" fmla="*/ 0 w 304799"/>
                    <a:gd name="connsiteY2" fmla="*/ 152400 h 304800"/>
                    <a:gd name="connsiteX3" fmla="*/ 152400 w 304799"/>
                    <a:gd name="connsiteY3" fmla="*/ 0 h 304800"/>
                    <a:gd name="connsiteX4" fmla="*/ 304800 w 304799"/>
                    <a:gd name="connsiteY4" fmla="*/ 15240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9" h="304800">
                      <a:moveTo>
                        <a:pt x="304800" y="152400"/>
                      </a:moveTo>
                      <a:cubicBezTo>
                        <a:pt x="304800" y="236568"/>
                        <a:pt x="236568" y="304800"/>
                        <a:pt x="152400" y="304800"/>
                      </a:cubicBezTo>
                      <a:cubicBezTo>
                        <a:pt x="68232" y="304800"/>
                        <a:pt x="0" y="236568"/>
                        <a:pt x="0" y="152400"/>
                      </a:cubicBezTo>
                      <a:cubicBezTo>
                        <a:pt x="0" y="68232"/>
                        <a:pt x="68232" y="0"/>
                        <a:pt x="152400" y="0"/>
                      </a:cubicBezTo>
                      <a:cubicBezTo>
                        <a:pt x="236568" y="0"/>
                        <a:pt x="304800" y="68232"/>
                        <a:pt x="304800" y="152400"/>
                      </a:cubicBezTo>
                      <a:close/>
                    </a:path>
                  </a:pathLst>
                </a:custGeom>
                <a:blipFill>
                  <a:blip r:embed="rId2"/>
                  <a:stretch>
                    <a:fillRect/>
                  </a:stretch>
                </a:blipFill>
                <a:ln w="25400" cap="flat">
                  <a:solidFill>
                    <a:schemeClr val="tx1"/>
                  </a:solid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6E0CF8F1-8EC4-CF0D-57B4-C0907AAA137A}"/>
                    </a:ext>
                  </a:extLst>
                </p:cNvPr>
                <p:cNvSpPr/>
                <p:nvPr/>
              </p:nvSpPr>
              <p:spPr>
                <a:xfrm>
                  <a:off x="2476500" y="3448050"/>
                  <a:ext cx="609599" cy="304800"/>
                </a:xfrm>
                <a:custGeom>
                  <a:avLst/>
                  <a:gdLst>
                    <a:gd name="connsiteX0" fmla="*/ 609599 w 609599"/>
                    <a:gd name="connsiteY0" fmla="*/ 304800 h 304800"/>
                    <a:gd name="connsiteX1" fmla="*/ 609599 w 609599"/>
                    <a:gd name="connsiteY1" fmla="*/ 152400 h 304800"/>
                    <a:gd name="connsiteX2" fmla="*/ 579119 w 609599"/>
                    <a:gd name="connsiteY2" fmla="*/ 91440 h 304800"/>
                    <a:gd name="connsiteX3" fmla="*/ 430530 w 609599"/>
                    <a:gd name="connsiteY3" fmla="*/ 19050 h 304800"/>
                    <a:gd name="connsiteX4" fmla="*/ 304800 w 609599"/>
                    <a:gd name="connsiteY4" fmla="*/ 0 h 304800"/>
                    <a:gd name="connsiteX5" fmla="*/ 179070 w 609599"/>
                    <a:gd name="connsiteY5" fmla="*/ 19050 h 304800"/>
                    <a:gd name="connsiteX6" fmla="*/ 30480 w 609599"/>
                    <a:gd name="connsiteY6" fmla="*/ 91440 h 304800"/>
                    <a:gd name="connsiteX7" fmla="*/ 0 w 609599"/>
                    <a:gd name="connsiteY7" fmla="*/ 152400 h 304800"/>
                    <a:gd name="connsiteX8" fmla="*/ 0 w 609599"/>
                    <a:gd name="connsiteY8" fmla="*/ 304800 h 304800"/>
                    <a:gd name="connsiteX9" fmla="*/ 609599 w 609599"/>
                    <a:gd name="connsiteY9"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599" h="304800">
                      <a:moveTo>
                        <a:pt x="609599" y="304800"/>
                      </a:moveTo>
                      <a:lnTo>
                        <a:pt x="609599" y="152400"/>
                      </a:lnTo>
                      <a:cubicBezTo>
                        <a:pt x="609599" y="129540"/>
                        <a:pt x="598169" y="106680"/>
                        <a:pt x="579119" y="91440"/>
                      </a:cubicBezTo>
                      <a:cubicBezTo>
                        <a:pt x="537209" y="57150"/>
                        <a:pt x="483870" y="34290"/>
                        <a:pt x="430530" y="19050"/>
                      </a:cubicBezTo>
                      <a:cubicBezTo>
                        <a:pt x="392430" y="7620"/>
                        <a:pt x="350520" y="0"/>
                        <a:pt x="304800" y="0"/>
                      </a:cubicBezTo>
                      <a:cubicBezTo>
                        <a:pt x="262890" y="0"/>
                        <a:pt x="220980" y="7620"/>
                        <a:pt x="179070" y="19050"/>
                      </a:cubicBezTo>
                      <a:cubicBezTo>
                        <a:pt x="125730" y="34290"/>
                        <a:pt x="72390" y="60960"/>
                        <a:pt x="30480" y="91440"/>
                      </a:cubicBezTo>
                      <a:cubicBezTo>
                        <a:pt x="11430" y="106680"/>
                        <a:pt x="0" y="129540"/>
                        <a:pt x="0" y="152400"/>
                      </a:cubicBezTo>
                      <a:lnTo>
                        <a:pt x="0" y="304800"/>
                      </a:lnTo>
                      <a:lnTo>
                        <a:pt x="609599" y="304800"/>
                      </a:lnTo>
                      <a:close/>
                    </a:path>
                  </a:pathLst>
                </a:custGeom>
                <a:blipFill>
                  <a:blip r:embed="rId2"/>
                  <a:stretch>
                    <a:fillRect/>
                  </a:stretch>
                </a:blipFill>
                <a:ln w="25400" cap="flat">
                  <a:solidFill>
                    <a:schemeClr val="tx1"/>
                  </a:solidFill>
                  <a:prstDash val="solid"/>
                  <a:miter/>
                </a:ln>
              </p:spPr>
              <p:txBody>
                <a:bodyPr rtlCol="0" anchor="ctr"/>
                <a:lstStyle/>
                <a:p>
                  <a:endParaRPr lang="en-US"/>
                </a:p>
              </p:txBody>
            </p:sp>
          </p:grpSp>
        </p:grpSp>
        <p:sp>
          <p:nvSpPr>
            <p:cNvPr id="28" name="TextBox 27">
              <a:extLst>
                <a:ext uri="{FF2B5EF4-FFF2-40B4-BE49-F238E27FC236}">
                  <a16:creationId xmlns:a16="http://schemas.microsoft.com/office/drawing/2014/main" id="{B709D39F-A5D6-C8FC-B3FC-5D6A94392B00}"/>
                </a:ext>
              </a:extLst>
            </p:cNvPr>
            <p:cNvSpPr txBox="1"/>
            <p:nvPr/>
          </p:nvSpPr>
          <p:spPr>
            <a:xfrm>
              <a:off x="8240477" y="2156882"/>
              <a:ext cx="2340432" cy="523220"/>
            </a:xfrm>
            <a:prstGeom prst="rect">
              <a:avLst/>
            </a:prstGeom>
            <a:noFill/>
          </p:spPr>
          <p:txBody>
            <a:bodyPr wrap="square" rtlCol="0">
              <a:spAutoFit/>
            </a:bodyPr>
            <a:lstStyle/>
            <a:p>
              <a:pPr algn="ctr"/>
              <a:r>
                <a:rPr lang="en-US" sz="2800" dirty="0">
                  <a:latin typeface="Ubuntu" panose="020B0504030602030204" pitchFamily="34" charset="0"/>
                </a:rPr>
                <a:t>ID Token</a:t>
              </a:r>
            </a:p>
          </p:txBody>
        </p:sp>
      </p:grpSp>
      <p:sp>
        <p:nvSpPr>
          <p:cNvPr id="32" name="Content Placeholder 2">
            <a:extLst>
              <a:ext uri="{FF2B5EF4-FFF2-40B4-BE49-F238E27FC236}">
                <a16:creationId xmlns:a16="http://schemas.microsoft.com/office/drawing/2014/main" id="{E5F9F34E-36D5-E669-5DC5-8BA2BA59E3B5}"/>
              </a:ext>
            </a:extLst>
          </p:cNvPr>
          <p:cNvSpPr>
            <a:spLocks noGrp="1"/>
          </p:cNvSpPr>
          <p:nvPr>
            <p:ph idx="1"/>
          </p:nvPr>
        </p:nvSpPr>
        <p:spPr>
          <a:xfrm>
            <a:off x="1611083" y="3755810"/>
            <a:ext cx="2982686" cy="1342463"/>
          </a:xfrm>
        </p:spPr>
        <p:txBody>
          <a:bodyPr>
            <a:normAutofit/>
          </a:bodyPr>
          <a:lstStyle/>
          <a:p>
            <a:r>
              <a:rPr lang="en-US" sz="1800" dirty="0">
                <a:latin typeface="Ubuntu" panose="020B0504030602030204" pitchFamily="34" charset="0"/>
              </a:rPr>
              <a:t>Used for authorization</a:t>
            </a:r>
          </a:p>
          <a:p>
            <a:r>
              <a:rPr lang="en-US" sz="1800" dirty="0">
                <a:latin typeface="Ubuntu" panose="020B0504030602030204" pitchFamily="34" charset="0"/>
              </a:rPr>
              <a:t>Used for API calls</a:t>
            </a:r>
          </a:p>
          <a:p>
            <a:r>
              <a:rPr lang="en-US" sz="1800" dirty="0">
                <a:latin typeface="Ubuntu" panose="020B0504030602030204" pitchFamily="34" charset="0"/>
              </a:rPr>
              <a:t>Short-lived</a:t>
            </a:r>
          </a:p>
        </p:txBody>
      </p:sp>
      <p:sp>
        <p:nvSpPr>
          <p:cNvPr id="44" name="Content Placeholder 2">
            <a:extLst>
              <a:ext uri="{FF2B5EF4-FFF2-40B4-BE49-F238E27FC236}">
                <a16:creationId xmlns:a16="http://schemas.microsoft.com/office/drawing/2014/main" id="{7E0854D1-4AFB-73FE-76CB-2AFBF463383D}"/>
              </a:ext>
            </a:extLst>
          </p:cNvPr>
          <p:cNvSpPr txBox="1">
            <a:spLocks/>
          </p:cNvSpPr>
          <p:nvPr/>
        </p:nvSpPr>
        <p:spPr>
          <a:xfrm>
            <a:off x="4925786" y="3755809"/>
            <a:ext cx="2982686" cy="1342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Ubuntu" panose="020B0504030602030204" pitchFamily="34" charset="0"/>
              </a:rPr>
              <a:t>Used to refresh tokens</a:t>
            </a:r>
          </a:p>
          <a:p>
            <a:r>
              <a:rPr lang="en-US" sz="1800" dirty="0">
                <a:latin typeface="Ubuntu" panose="020B0504030602030204" pitchFamily="34" charset="0"/>
              </a:rPr>
              <a:t>Very sensitive</a:t>
            </a:r>
          </a:p>
          <a:p>
            <a:r>
              <a:rPr lang="en-US" sz="1800" dirty="0">
                <a:latin typeface="Ubuntu" panose="020B0504030602030204" pitchFamily="34" charset="0"/>
              </a:rPr>
              <a:t>Long-lived</a:t>
            </a:r>
          </a:p>
        </p:txBody>
      </p:sp>
      <p:sp>
        <p:nvSpPr>
          <p:cNvPr id="45" name="Content Placeholder 2">
            <a:extLst>
              <a:ext uri="{FF2B5EF4-FFF2-40B4-BE49-F238E27FC236}">
                <a16:creationId xmlns:a16="http://schemas.microsoft.com/office/drawing/2014/main" id="{E43A37EA-A222-85E9-F59D-5181D143CFE5}"/>
              </a:ext>
            </a:extLst>
          </p:cNvPr>
          <p:cNvSpPr txBox="1">
            <a:spLocks/>
          </p:cNvSpPr>
          <p:nvPr/>
        </p:nvSpPr>
        <p:spPr>
          <a:xfrm>
            <a:off x="8240477" y="3755808"/>
            <a:ext cx="3199914" cy="1342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Ubuntu" panose="020B0504030602030204" pitchFamily="34" charset="0"/>
              </a:rPr>
              <a:t>Used for authentication</a:t>
            </a:r>
          </a:p>
          <a:p>
            <a:r>
              <a:rPr lang="en-US" sz="1800" dirty="0">
                <a:latin typeface="Ubuntu" panose="020B0504030602030204" pitchFamily="34" charset="0"/>
              </a:rPr>
              <a:t>Part of Open ID Connect</a:t>
            </a:r>
          </a:p>
          <a:p>
            <a:r>
              <a:rPr lang="en-US" sz="1800" dirty="0">
                <a:latin typeface="Ubuntu" panose="020B0504030602030204" pitchFamily="34" charset="0"/>
              </a:rPr>
              <a:t>Short-lived</a:t>
            </a:r>
          </a:p>
        </p:txBody>
      </p:sp>
      <p:grpSp>
        <p:nvGrpSpPr>
          <p:cNvPr id="48" name="Group 47">
            <a:extLst>
              <a:ext uri="{FF2B5EF4-FFF2-40B4-BE49-F238E27FC236}">
                <a16:creationId xmlns:a16="http://schemas.microsoft.com/office/drawing/2014/main" id="{27621ED1-A8A4-99E4-E7DF-DBB05E4D4121}"/>
              </a:ext>
            </a:extLst>
          </p:cNvPr>
          <p:cNvGrpSpPr/>
          <p:nvPr/>
        </p:nvGrpSpPr>
        <p:grpSpPr>
          <a:xfrm>
            <a:off x="1611083" y="884385"/>
            <a:ext cx="2340432" cy="2741084"/>
            <a:chOff x="1611083" y="884385"/>
            <a:chExt cx="2340432" cy="2741084"/>
          </a:xfrm>
        </p:grpSpPr>
        <p:grpSp>
          <p:nvGrpSpPr>
            <p:cNvPr id="29" name="Group 28">
              <a:extLst>
                <a:ext uri="{FF2B5EF4-FFF2-40B4-BE49-F238E27FC236}">
                  <a16:creationId xmlns:a16="http://schemas.microsoft.com/office/drawing/2014/main" id="{7CC1FB26-6D5F-D086-E9CF-839620BC95FF}"/>
                </a:ext>
              </a:extLst>
            </p:cNvPr>
            <p:cNvGrpSpPr/>
            <p:nvPr/>
          </p:nvGrpSpPr>
          <p:grpSpPr>
            <a:xfrm>
              <a:off x="1611083" y="1446856"/>
              <a:ext cx="2340432" cy="2178613"/>
              <a:chOff x="1611083" y="2187084"/>
              <a:chExt cx="2340432" cy="2178613"/>
            </a:xfrm>
          </p:grpSpPr>
          <p:grpSp>
            <p:nvGrpSpPr>
              <p:cNvPr id="11" name="Group 10">
                <a:extLst>
                  <a:ext uri="{FF2B5EF4-FFF2-40B4-BE49-F238E27FC236}">
                    <a16:creationId xmlns:a16="http://schemas.microsoft.com/office/drawing/2014/main" id="{3AB57F7B-5CB5-11D3-0CA8-F67E6008B2E2}"/>
                  </a:ext>
                </a:extLst>
              </p:cNvPr>
              <p:cNvGrpSpPr/>
              <p:nvPr/>
            </p:nvGrpSpPr>
            <p:grpSpPr>
              <a:xfrm>
                <a:off x="1611087" y="2840645"/>
                <a:ext cx="2340428" cy="1525052"/>
                <a:chOff x="1937658" y="2879271"/>
                <a:chExt cx="1687285" cy="1099457"/>
              </a:xfrm>
            </p:grpSpPr>
            <p:sp>
              <p:nvSpPr>
                <p:cNvPr id="7" name="Plaque 6">
                  <a:extLst>
                    <a:ext uri="{FF2B5EF4-FFF2-40B4-BE49-F238E27FC236}">
                      <a16:creationId xmlns:a16="http://schemas.microsoft.com/office/drawing/2014/main" id="{92FFF053-AC72-ADE1-9D9E-2C1F9D72C9E1}"/>
                    </a:ext>
                  </a:extLst>
                </p:cNvPr>
                <p:cNvSpPr/>
                <p:nvPr/>
              </p:nvSpPr>
              <p:spPr>
                <a:xfrm>
                  <a:off x="1937658" y="2879271"/>
                  <a:ext cx="1687285" cy="1099457"/>
                </a:xfrm>
                <a:prstGeom prst="plaqu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Graphic 7" descr="Key with solid fill">
                  <a:extLst>
                    <a:ext uri="{FF2B5EF4-FFF2-40B4-BE49-F238E27FC236}">
                      <a16:creationId xmlns:a16="http://schemas.microsoft.com/office/drawing/2014/main" id="{0A0D900B-633A-4491-B323-2B23A9A20836}"/>
                    </a:ext>
                  </a:extLst>
                </p:cNvPr>
                <p:cNvSpPr/>
                <p:nvPr/>
              </p:nvSpPr>
              <p:spPr>
                <a:xfrm rot="1914816">
                  <a:off x="2362199" y="3271564"/>
                  <a:ext cx="838200" cy="400050"/>
                </a:xfrm>
                <a:custGeom>
                  <a:avLst/>
                  <a:gdLst>
                    <a:gd name="connsiteX0" fmla="*/ 576263 w 838200"/>
                    <a:gd name="connsiteY0" fmla="*/ 233363 h 400050"/>
                    <a:gd name="connsiteX1" fmla="*/ 638175 w 838200"/>
                    <a:gd name="connsiteY1" fmla="*/ 295275 h 400050"/>
                    <a:gd name="connsiteX2" fmla="*/ 700088 w 838200"/>
                    <a:gd name="connsiteY2" fmla="*/ 233363 h 400050"/>
                    <a:gd name="connsiteX3" fmla="*/ 762000 w 838200"/>
                    <a:gd name="connsiteY3" fmla="*/ 295275 h 400050"/>
                    <a:gd name="connsiteX4" fmla="*/ 838200 w 838200"/>
                    <a:gd name="connsiteY4" fmla="*/ 200025 h 400050"/>
                    <a:gd name="connsiteX5" fmla="*/ 762000 w 838200"/>
                    <a:gd name="connsiteY5" fmla="*/ 104775 h 400050"/>
                    <a:gd name="connsiteX6" fmla="*/ 376238 w 838200"/>
                    <a:gd name="connsiteY6" fmla="*/ 104775 h 400050"/>
                    <a:gd name="connsiteX7" fmla="*/ 200025 w 838200"/>
                    <a:gd name="connsiteY7" fmla="*/ 0 h 400050"/>
                    <a:gd name="connsiteX8" fmla="*/ 0 w 838200"/>
                    <a:gd name="connsiteY8" fmla="*/ 200025 h 400050"/>
                    <a:gd name="connsiteX9" fmla="*/ 200025 w 838200"/>
                    <a:gd name="connsiteY9" fmla="*/ 400050 h 400050"/>
                    <a:gd name="connsiteX10" fmla="*/ 376238 w 838200"/>
                    <a:gd name="connsiteY10" fmla="*/ 295275 h 400050"/>
                    <a:gd name="connsiteX11" fmla="*/ 438150 w 838200"/>
                    <a:gd name="connsiteY11" fmla="*/ 295275 h 400050"/>
                    <a:gd name="connsiteX12" fmla="*/ 476250 w 838200"/>
                    <a:gd name="connsiteY12" fmla="*/ 257175 h 400050"/>
                    <a:gd name="connsiteX13" fmla="*/ 514350 w 838200"/>
                    <a:gd name="connsiteY13" fmla="*/ 295275 h 400050"/>
                    <a:gd name="connsiteX14" fmla="*/ 576263 w 838200"/>
                    <a:gd name="connsiteY14" fmla="*/ 233363 h 400050"/>
                    <a:gd name="connsiteX15" fmla="*/ 114300 w 838200"/>
                    <a:gd name="connsiteY15" fmla="*/ 257175 h 400050"/>
                    <a:gd name="connsiteX16" fmla="*/ 57150 w 838200"/>
                    <a:gd name="connsiteY16" fmla="*/ 200025 h 400050"/>
                    <a:gd name="connsiteX17" fmla="*/ 114300 w 838200"/>
                    <a:gd name="connsiteY17" fmla="*/ 142875 h 400050"/>
                    <a:gd name="connsiteX18" fmla="*/ 171450 w 838200"/>
                    <a:gd name="connsiteY18" fmla="*/ 200025 h 400050"/>
                    <a:gd name="connsiteX19" fmla="*/ 114300 w 838200"/>
                    <a:gd name="connsiteY19" fmla="*/ 257175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8200" h="400050">
                      <a:moveTo>
                        <a:pt x="576263" y="233363"/>
                      </a:moveTo>
                      <a:lnTo>
                        <a:pt x="638175" y="295275"/>
                      </a:lnTo>
                      <a:lnTo>
                        <a:pt x="700088" y="233363"/>
                      </a:lnTo>
                      <a:lnTo>
                        <a:pt x="762000" y="295275"/>
                      </a:lnTo>
                      <a:lnTo>
                        <a:pt x="838200" y="200025"/>
                      </a:lnTo>
                      <a:lnTo>
                        <a:pt x="762000" y="104775"/>
                      </a:lnTo>
                      <a:lnTo>
                        <a:pt x="376238" y="104775"/>
                      </a:lnTo>
                      <a:cubicBezTo>
                        <a:pt x="341948" y="41910"/>
                        <a:pt x="276225" y="0"/>
                        <a:pt x="200025" y="0"/>
                      </a:cubicBezTo>
                      <a:cubicBezTo>
                        <a:pt x="89535" y="0"/>
                        <a:pt x="0" y="89535"/>
                        <a:pt x="0" y="200025"/>
                      </a:cubicBezTo>
                      <a:cubicBezTo>
                        <a:pt x="0" y="310515"/>
                        <a:pt x="89535" y="400050"/>
                        <a:pt x="200025" y="400050"/>
                      </a:cubicBezTo>
                      <a:cubicBezTo>
                        <a:pt x="276225" y="400050"/>
                        <a:pt x="341948" y="358140"/>
                        <a:pt x="376238" y="295275"/>
                      </a:cubicBezTo>
                      <a:lnTo>
                        <a:pt x="438150" y="295275"/>
                      </a:lnTo>
                      <a:lnTo>
                        <a:pt x="476250" y="257175"/>
                      </a:lnTo>
                      <a:lnTo>
                        <a:pt x="514350" y="295275"/>
                      </a:lnTo>
                      <a:lnTo>
                        <a:pt x="576263" y="233363"/>
                      </a:lnTo>
                      <a:close/>
                      <a:moveTo>
                        <a:pt x="114300" y="257175"/>
                      </a:moveTo>
                      <a:cubicBezTo>
                        <a:pt x="82868" y="257175"/>
                        <a:pt x="57150" y="231458"/>
                        <a:pt x="57150" y="200025"/>
                      </a:cubicBezTo>
                      <a:cubicBezTo>
                        <a:pt x="57150" y="168593"/>
                        <a:pt x="82868" y="142875"/>
                        <a:pt x="114300" y="142875"/>
                      </a:cubicBezTo>
                      <a:cubicBezTo>
                        <a:pt x="145733" y="142875"/>
                        <a:pt x="171450" y="168593"/>
                        <a:pt x="171450" y="200025"/>
                      </a:cubicBezTo>
                      <a:cubicBezTo>
                        <a:pt x="171450" y="231458"/>
                        <a:pt x="145733" y="257175"/>
                        <a:pt x="114300" y="257175"/>
                      </a:cubicBezTo>
                      <a:close/>
                    </a:path>
                  </a:pathLst>
                </a:custGeom>
                <a:blipFill>
                  <a:blip r:embed="rId2"/>
                  <a:stretch>
                    <a:fillRect/>
                  </a:stretch>
                </a:blipFill>
                <a:ln w="25400" cap="flat">
                  <a:solidFill>
                    <a:schemeClr val="tx1"/>
                  </a:solidFill>
                  <a:prstDash val="solid"/>
                  <a:miter/>
                </a:ln>
              </p:spPr>
              <p:txBody>
                <a:bodyPr rtlCol="0" anchor="ctr"/>
                <a:lstStyle/>
                <a:p>
                  <a:endParaRPr lang="en-US"/>
                </a:p>
              </p:txBody>
            </p:sp>
          </p:grpSp>
          <p:sp>
            <p:nvSpPr>
              <p:cNvPr id="15" name="TextBox 14">
                <a:extLst>
                  <a:ext uri="{FF2B5EF4-FFF2-40B4-BE49-F238E27FC236}">
                    <a16:creationId xmlns:a16="http://schemas.microsoft.com/office/drawing/2014/main" id="{A123A81E-F199-63CB-AD44-874C41E32334}"/>
                  </a:ext>
                </a:extLst>
              </p:cNvPr>
              <p:cNvSpPr txBox="1"/>
              <p:nvPr/>
            </p:nvSpPr>
            <p:spPr>
              <a:xfrm>
                <a:off x="1611083" y="2187084"/>
                <a:ext cx="2340432" cy="523220"/>
              </a:xfrm>
              <a:prstGeom prst="rect">
                <a:avLst/>
              </a:prstGeom>
              <a:noFill/>
            </p:spPr>
            <p:txBody>
              <a:bodyPr wrap="square" rtlCol="0">
                <a:spAutoFit/>
              </a:bodyPr>
              <a:lstStyle/>
              <a:p>
                <a:pPr algn="ctr"/>
                <a:r>
                  <a:rPr lang="en-US" sz="2800" dirty="0">
                    <a:latin typeface="Ubuntu" panose="020B0504030602030204" pitchFamily="34" charset="0"/>
                  </a:rPr>
                  <a:t>Access Token</a:t>
                </a:r>
              </a:p>
            </p:txBody>
          </p:sp>
        </p:grpSp>
        <p:sp>
          <p:nvSpPr>
            <p:cNvPr id="47" name="TextBox 46">
              <a:extLst>
                <a:ext uri="{FF2B5EF4-FFF2-40B4-BE49-F238E27FC236}">
                  <a16:creationId xmlns:a16="http://schemas.microsoft.com/office/drawing/2014/main" id="{8756BBD6-9EA4-3F25-E880-6101746D0431}"/>
                </a:ext>
              </a:extLst>
            </p:cNvPr>
            <p:cNvSpPr txBox="1"/>
            <p:nvPr/>
          </p:nvSpPr>
          <p:spPr>
            <a:xfrm>
              <a:off x="1885331" y="884385"/>
              <a:ext cx="1791936" cy="646331"/>
            </a:xfrm>
            <a:prstGeom prst="rect">
              <a:avLst/>
            </a:prstGeom>
            <a:noFill/>
          </p:spPr>
          <p:txBody>
            <a:bodyPr wrap="square">
              <a:spAutoFit/>
            </a:bodyPr>
            <a:lstStyle/>
            <a:p>
              <a:pPr algn="ctr"/>
              <a:endParaRPr lang="en-US" sz="1800" dirty="0">
                <a:latin typeface="Ubuntu" panose="020B0504030602030204" pitchFamily="34" charset="0"/>
              </a:endParaRPr>
            </a:p>
            <a:p>
              <a:pPr algn="ctr"/>
              <a:r>
                <a:rPr lang="en-US" sz="1800" dirty="0">
                  <a:latin typeface="Ubuntu" panose="020B0504030602030204" pitchFamily="34" charset="0"/>
                </a:rPr>
                <a:t>“Bearer Token”</a:t>
              </a:r>
              <a:endParaRPr lang="en-US" dirty="0"/>
            </a:p>
          </p:txBody>
        </p:sp>
      </p:grpSp>
    </p:spTree>
    <p:extLst>
      <p:ext uri="{BB962C8B-B14F-4D97-AF65-F5344CB8AC3E}">
        <p14:creationId xmlns:p14="http://schemas.microsoft.com/office/powerpoint/2010/main" val="387795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xEl>
                                              <p:pRg st="0" end="0"/>
                                            </p:txEl>
                                          </p:spTgt>
                                        </p:tgtEl>
                                        <p:attrNameLst>
                                          <p:attrName>style.visibility</p:attrName>
                                        </p:attrNameLst>
                                      </p:cBhvr>
                                      <p:to>
                                        <p:strVal val="visible"/>
                                      </p:to>
                                    </p:set>
                                    <p:animEffect transition="in" filter="fade">
                                      <p:cBhvr>
                                        <p:cTn id="12" dur="500"/>
                                        <p:tgtEl>
                                          <p:spTgt spid="3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xEl>
                                              <p:pRg st="1" end="1"/>
                                            </p:txEl>
                                          </p:spTgt>
                                        </p:tgtEl>
                                        <p:attrNameLst>
                                          <p:attrName>style.visibility</p:attrName>
                                        </p:attrNameLst>
                                      </p:cBhvr>
                                      <p:to>
                                        <p:strVal val="visible"/>
                                      </p:to>
                                    </p:set>
                                    <p:animEffect transition="in" filter="fade">
                                      <p:cBhvr>
                                        <p:cTn id="17" dur="500"/>
                                        <p:tgtEl>
                                          <p:spTgt spid="32">
                                            <p:txEl>
                                              <p:pRg st="1" end="1"/>
                                            </p:txEl>
                                          </p:spTgt>
                                        </p:tgtEl>
                                      </p:cBhvr>
                                    </p:animEffect>
                                  </p:childTnLst>
                                </p:cTn>
                              </p:par>
                              <p:par>
                                <p:cTn id="18" presetID="9" presetClass="emph" presetSubtype="0" grpId="1" nodeType="withEffect">
                                  <p:stCondLst>
                                    <p:cond delay="0"/>
                                  </p:stCondLst>
                                  <p:childTnLst>
                                    <p:set>
                                      <p:cBhvr>
                                        <p:cTn id="19" dur="indefinite"/>
                                        <p:tgtEl>
                                          <p:spTgt spid="32">
                                            <p:txEl>
                                              <p:pRg st="0" end="0"/>
                                            </p:txEl>
                                          </p:spTgt>
                                        </p:tgtEl>
                                        <p:attrNameLst>
                                          <p:attrName>style.opacity</p:attrName>
                                        </p:attrNameLst>
                                      </p:cBhvr>
                                      <p:to>
                                        <p:strVal val="0.5"/>
                                      </p:to>
                                    </p:set>
                                    <p:animEffect filter="image" prLst="opacity: 0.5">
                                      <p:cBhvr rctx="IE">
                                        <p:cTn id="20" dur="indefinite"/>
                                        <p:tgtEl>
                                          <p:spTgt spid="32">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2">
                                            <p:txEl>
                                              <p:pRg st="2" end="2"/>
                                            </p:txEl>
                                          </p:spTgt>
                                        </p:tgtEl>
                                        <p:attrNameLst>
                                          <p:attrName>style.visibility</p:attrName>
                                        </p:attrNameLst>
                                      </p:cBhvr>
                                      <p:to>
                                        <p:strVal val="visible"/>
                                      </p:to>
                                    </p:set>
                                    <p:animEffect transition="in" filter="fade">
                                      <p:cBhvr>
                                        <p:cTn id="25" dur="500"/>
                                        <p:tgtEl>
                                          <p:spTgt spid="32">
                                            <p:txEl>
                                              <p:pRg st="2" end="2"/>
                                            </p:txEl>
                                          </p:spTgt>
                                        </p:tgtEl>
                                      </p:cBhvr>
                                    </p:animEffect>
                                  </p:childTnLst>
                                </p:cTn>
                              </p:par>
                              <p:par>
                                <p:cTn id="26" presetID="9" presetClass="emph" presetSubtype="0" grpId="1" nodeType="withEffect">
                                  <p:stCondLst>
                                    <p:cond delay="0"/>
                                  </p:stCondLst>
                                  <p:childTnLst>
                                    <p:set>
                                      <p:cBhvr>
                                        <p:cTn id="27" dur="indefinite"/>
                                        <p:tgtEl>
                                          <p:spTgt spid="32">
                                            <p:txEl>
                                              <p:pRg st="1" end="1"/>
                                            </p:txEl>
                                          </p:spTgt>
                                        </p:tgtEl>
                                        <p:attrNameLst>
                                          <p:attrName>style.opacity</p:attrName>
                                        </p:attrNameLst>
                                      </p:cBhvr>
                                      <p:to>
                                        <p:strVal val="0.5"/>
                                      </p:to>
                                    </p:set>
                                    <p:animEffect filter="image" prLst="opacity: 0.5">
                                      <p:cBhvr rctx="IE">
                                        <p:cTn id="28" dur="indefinite"/>
                                        <p:tgtEl>
                                          <p:spTgt spid="32">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9" presetClass="emph" presetSubtype="0" nodeType="withEffect">
                                  <p:stCondLst>
                                    <p:cond delay="0"/>
                                  </p:stCondLst>
                                  <p:childTnLst>
                                    <p:set>
                                      <p:cBhvr>
                                        <p:cTn id="35" dur="indefinite"/>
                                        <p:tgtEl>
                                          <p:spTgt spid="48"/>
                                        </p:tgtEl>
                                        <p:attrNameLst>
                                          <p:attrName>style.opacity</p:attrName>
                                        </p:attrNameLst>
                                      </p:cBhvr>
                                      <p:to>
                                        <p:strVal val="0.5"/>
                                      </p:to>
                                    </p:set>
                                    <p:animEffect filter="image" prLst="opacity: 0.5">
                                      <p:cBhvr rctx="IE">
                                        <p:cTn id="36" dur="indefinite"/>
                                        <p:tgtEl>
                                          <p:spTgt spid="48"/>
                                        </p:tgtEl>
                                      </p:cBhvr>
                                    </p:animEffect>
                                  </p:childTnLst>
                                </p:cTn>
                              </p:par>
                              <p:par>
                                <p:cTn id="37" presetID="9" presetClass="emph" presetSubtype="0" grpId="1" nodeType="withEffect">
                                  <p:stCondLst>
                                    <p:cond delay="0"/>
                                  </p:stCondLst>
                                  <p:childTnLst>
                                    <p:set>
                                      <p:cBhvr>
                                        <p:cTn id="38" dur="indefinite"/>
                                        <p:tgtEl>
                                          <p:spTgt spid="32">
                                            <p:txEl>
                                              <p:pRg st="2" end="2"/>
                                            </p:txEl>
                                          </p:spTgt>
                                        </p:tgtEl>
                                        <p:attrNameLst>
                                          <p:attrName>style.opacity</p:attrName>
                                        </p:attrNameLst>
                                      </p:cBhvr>
                                      <p:to>
                                        <p:strVal val="0.5"/>
                                      </p:to>
                                    </p:set>
                                    <p:animEffect filter="image" prLst="opacity: 0.5">
                                      <p:cBhvr rctx="IE">
                                        <p:cTn id="39" dur="indefinite"/>
                                        <p:tgtEl>
                                          <p:spTgt spid="32">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4">
                                            <p:txEl>
                                              <p:pRg st="0" end="0"/>
                                            </p:txEl>
                                          </p:spTgt>
                                        </p:tgtEl>
                                        <p:attrNameLst>
                                          <p:attrName>style.visibility</p:attrName>
                                        </p:attrNameLst>
                                      </p:cBhvr>
                                      <p:to>
                                        <p:strVal val="visible"/>
                                      </p:to>
                                    </p:set>
                                    <p:animEffect transition="in" filter="fade">
                                      <p:cBhvr>
                                        <p:cTn id="44" dur="500"/>
                                        <p:tgtEl>
                                          <p:spTgt spid="44">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4">
                                            <p:txEl>
                                              <p:pRg st="1" end="1"/>
                                            </p:txEl>
                                          </p:spTgt>
                                        </p:tgtEl>
                                        <p:attrNameLst>
                                          <p:attrName>style.visibility</p:attrName>
                                        </p:attrNameLst>
                                      </p:cBhvr>
                                      <p:to>
                                        <p:strVal val="visible"/>
                                      </p:to>
                                    </p:set>
                                    <p:animEffect transition="in" filter="fade">
                                      <p:cBhvr>
                                        <p:cTn id="49" dur="500"/>
                                        <p:tgtEl>
                                          <p:spTgt spid="44">
                                            <p:txEl>
                                              <p:pRg st="1" end="1"/>
                                            </p:txEl>
                                          </p:spTgt>
                                        </p:tgtEl>
                                      </p:cBhvr>
                                    </p:animEffect>
                                  </p:childTnLst>
                                </p:cTn>
                              </p:par>
                              <p:par>
                                <p:cTn id="50" presetID="9" presetClass="emph" presetSubtype="0" grpId="1" nodeType="withEffect">
                                  <p:stCondLst>
                                    <p:cond delay="0"/>
                                  </p:stCondLst>
                                  <p:childTnLst>
                                    <p:set>
                                      <p:cBhvr>
                                        <p:cTn id="51" dur="indefinite"/>
                                        <p:tgtEl>
                                          <p:spTgt spid="44">
                                            <p:txEl>
                                              <p:pRg st="0" end="0"/>
                                            </p:txEl>
                                          </p:spTgt>
                                        </p:tgtEl>
                                        <p:attrNameLst>
                                          <p:attrName>style.opacity</p:attrName>
                                        </p:attrNameLst>
                                      </p:cBhvr>
                                      <p:to>
                                        <p:strVal val="0.5"/>
                                      </p:to>
                                    </p:set>
                                    <p:animEffect filter="image" prLst="opacity: 0.5">
                                      <p:cBhvr rctx="IE">
                                        <p:cTn id="52" dur="indefinite"/>
                                        <p:tgtEl>
                                          <p:spTgt spid="44">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4">
                                            <p:txEl>
                                              <p:pRg st="2" end="2"/>
                                            </p:txEl>
                                          </p:spTgt>
                                        </p:tgtEl>
                                        <p:attrNameLst>
                                          <p:attrName>style.visibility</p:attrName>
                                        </p:attrNameLst>
                                      </p:cBhvr>
                                      <p:to>
                                        <p:strVal val="visible"/>
                                      </p:to>
                                    </p:set>
                                    <p:animEffect transition="in" filter="fade">
                                      <p:cBhvr>
                                        <p:cTn id="57" dur="500"/>
                                        <p:tgtEl>
                                          <p:spTgt spid="44">
                                            <p:txEl>
                                              <p:pRg st="2" end="2"/>
                                            </p:txEl>
                                          </p:spTgt>
                                        </p:tgtEl>
                                      </p:cBhvr>
                                    </p:animEffect>
                                  </p:childTnLst>
                                </p:cTn>
                              </p:par>
                              <p:par>
                                <p:cTn id="58" presetID="9" presetClass="emph" presetSubtype="0" grpId="1" nodeType="withEffect">
                                  <p:stCondLst>
                                    <p:cond delay="0"/>
                                  </p:stCondLst>
                                  <p:childTnLst>
                                    <p:set>
                                      <p:cBhvr>
                                        <p:cTn id="59" dur="indefinite"/>
                                        <p:tgtEl>
                                          <p:spTgt spid="44">
                                            <p:txEl>
                                              <p:pRg st="1" end="1"/>
                                            </p:txEl>
                                          </p:spTgt>
                                        </p:tgtEl>
                                        <p:attrNameLst>
                                          <p:attrName>style.opacity</p:attrName>
                                        </p:attrNameLst>
                                      </p:cBhvr>
                                      <p:to>
                                        <p:strVal val="0.5"/>
                                      </p:to>
                                    </p:set>
                                    <p:animEffect filter="image" prLst="opacity: 0.5">
                                      <p:cBhvr rctx="IE">
                                        <p:cTn id="60" dur="indefinite"/>
                                        <p:tgtEl>
                                          <p:spTgt spid="44">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9" presetClass="emph" presetSubtype="0" nodeType="withEffect">
                                  <p:stCondLst>
                                    <p:cond delay="0"/>
                                  </p:stCondLst>
                                  <p:childTnLst>
                                    <p:set>
                                      <p:cBhvr>
                                        <p:cTn id="67" dur="indefinite"/>
                                        <p:tgtEl>
                                          <p:spTgt spid="30"/>
                                        </p:tgtEl>
                                        <p:attrNameLst>
                                          <p:attrName>style.opacity</p:attrName>
                                        </p:attrNameLst>
                                      </p:cBhvr>
                                      <p:to>
                                        <p:strVal val="0.5"/>
                                      </p:to>
                                    </p:set>
                                    <p:animEffect filter="image" prLst="opacity: 0.5">
                                      <p:cBhvr rctx="IE">
                                        <p:cTn id="68" dur="indefinite"/>
                                        <p:tgtEl>
                                          <p:spTgt spid="30"/>
                                        </p:tgtEl>
                                      </p:cBhvr>
                                    </p:animEffect>
                                  </p:childTnLst>
                                </p:cTn>
                              </p:par>
                              <p:par>
                                <p:cTn id="69" presetID="9" presetClass="emph" presetSubtype="0" grpId="1" nodeType="withEffect">
                                  <p:stCondLst>
                                    <p:cond delay="0"/>
                                  </p:stCondLst>
                                  <p:childTnLst>
                                    <p:set>
                                      <p:cBhvr>
                                        <p:cTn id="70" dur="indefinite"/>
                                        <p:tgtEl>
                                          <p:spTgt spid="44">
                                            <p:txEl>
                                              <p:pRg st="2" end="2"/>
                                            </p:txEl>
                                          </p:spTgt>
                                        </p:tgtEl>
                                        <p:attrNameLst>
                                          <p:attrName>style.opacity</p:attrName>
                                        </p:attrNameLst>
                                      </p:cBhvr>
                                      <p:to>
                                        <p:strVal val="0.5"/>
                                      </p:to>
                                    </p:set>
                                    <p:animEffect filter="image" prLst="opacity: 0.5">
                                      <p:cBhvr rctx="IE">
                                        <p:cTn id="71" dur="indefinite"/>
                                        <p:tgtEl>
                                          <p:spTgt spid="44">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5">
                                            <p:txEl>
                                              <p:pRg st="0" end="0"/>
                                            </p:txEl>
                                          </p:spTgt>
                                        </p:tgtEl>
                                        <p:attrNameLst>
                                          <p:attrName>style.visibility</p:attrName>
                                        </p:attrNameLst>
                                      </p:cBhvr>
                                      <p:to>
                                        <p:strVal val="visible"/>
                                      </p:to>
                                    </p:set>
                                    <p:animEffect transition="in" filter="fade">
                                      <p:cBhvr>
                                        <p:cTn id="76" dur="500"/>
                                        <p:tgtEl>
                                          <p:spTgt spid="45">
                                            <p:txEl>
                                              <p:pRg st="0" end="0"/>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5">
                                            <p:txEl>
                                              <p:pRg st="1" end="1"/>
                                            </p:txEl>
                                          </p:spTgt>
                                        </p:tgtEl>
                                        <p:attrNameLst>
                                          <p:attrName>style.visibility</p:attrName>
                                        </p:attrNameLst>
                                      </p:cBhvr>
                                      <p:to>
                                        <p:strVal val="visible"/>
                                      </p:to>
                                    </p:set>
                                    <p:animEffect transition="in" filter="fade">
                                      <p:cBhvr>
                                        <p:cTn id="81" dur="500"/>
                                        <p:tgtEl>
                                          <p:spTgt spid="45">
                                            <p:txEl>
                                              <p:pRg st="1" end="1"/>
                                            </p:txEl>
                                          </p:spTgt>
                                        </p:tgtEl>
                                      </p:cBhvr>
                                    </p:animEffect>
                                  </p:childTnLst>
                                </p:cTn>
                              </p:par>
                              <p:par>
                                <p:cTn id="82" presetID="9" presetClass="emph" presetSubtype="0" grpId="1" nodeType="withEffect">
                                  <p:stCondLst>
                                    <p:cond delay="0"/>
                                  </p:stCondLst>
                                  <p:childTnLst>
                                    <p:set>
                                      <p:cBhvr>
                                        <p:cTn id="83" dur="indefinite"/>
                                        <p:tgtEl>
                                          <p:spTgt spid="45">
                                            <p:txEl>
                                              <p:pRg st="0" end="0"/>
                                            </p:txEl>
                                          </p:spTgt>
                                        </p:tgtEl>
                                        <p:attrNameLst>
                                          <p:attrName>style.opacity</p:attrName>
                                        </p:attrNameLst>
                                      </p:cBhvr>
                                      <p:to>
                                        <p:strVal val="0.5"/>
                                      </p:to>
                                    </p:set>
                                    <p:animEffect filter="image" prLst="opacity: 0.5">
                                      <p:cBhvr rctx="IE">
                                        <p:cTn id="84" dur="indefinite"/>
                                        <p:tgtEl>
                                          <p:spTgt spid="45">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45">
                                            <p:txEl>
                                              <p:pRg st="2" end="2"/>
                                            </p:txEl>
                                          </p:spTgt>
                                        </p:tgtEl>
                                        <p:attrNameLst>
                                          <p:attrName>style.visibility</p:attrName>
                                        </p:attrNameLst>
                                      </p:cBhvr>
                                      <p:to>
                                        <p:strVal val="visible"/>
                                      </p:to>
                                    </p:set>
                                    <p:animEffect transition="in" filter="fade">
                                      <p:cBhvr>
                                        <p:cTn id="89" dur="500"/>
                                        <p:tgtEl>
                                          <p:spTgt spid="45">
                                            <p:txEl>
                                              <p:pRg st="2" end="2"/>
                                            </p:txEl>
                                          </p:spTgt>
                                        </p:tgtEl>
                                      </p:cBhvr>
                                    </p:animEffect>
                                  </p:childTnLst>
                                </p:cTn>
                              </p:par>
                              <p:par>
                                <p:cTn id="90" presetID="9" presetClass="emph" presetSubtype="0" grpId="1" nodeType="withEffect">
                                  <p:stCondLst>
                                    <p:cond delay="0"/>
                                  </p:stCondLst>
                                  <p:childTnLst>
                                    <p:set>
                                      <p:cBhvr>
                                        <p:cTn id="91" dur="indefinite"/>
                                        <p:tgtEl>
                                          <p:spTgt spid="45">
                                            <p:txEl>
                                              <p:pRg st="1" end="1"/>
                                            </p:txEl>
                                          </p:spTgt>
                                        </p:tgtEl>
                                        <p:attrNameLst>
                                          <p:attrName>style.opacity</p:attrName>
                                        </p:attrNameLst>
                                      </p:cBhvr>
                                      <p:to>
                                        <p:strVal val="0.5"/>
                                      </p:to>
                                    </p:set>
                                    <p:animEffect filter="image" prLst="opacity: 0.5">
                                      <p:cBhvr rctx="IE">
                                        <p:cTn id="92" dur="indefinite"/>
                                        <p:tgtEl>
                                          <p:spTgt spid="4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P spid="32" grpId="1" uiExpand="1" build="p"/>
      <p:bldP spid="44" grpId="0" uiExpand="1" build="p"/>
      <p:bldP spid="44" grpId="1" uiExpand="1" build="p"/>
      <p:bldP spid="45" grpId="0" uiExpand="1" build="p"/>
      <p:bldP spid="45" grpId="1" uiExpand="1" build="allAtOnce"/>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Install-Module">
            <a:extLst>
              <a:ext uri="{FF2B5EF4-FFF2-40B4-BE49-F238E27FC236}">
                <a16:creationId xmlns:a16="http://schemas.microsoft.com/office/drawing/2014/main" id="{DB3F1788-BC7A-C927-B330-4558FE854FD1}"/>
              </a:ext>
            </a:extLst>
          </p:cNvPr>
          <p:cNvSpPr txBox="1">
            <a:spLocks/>
          </p:cNvSpPr>
          <p:nvPr/>
        </p:nvSpPr>
        <p:spPr>
          <a:xfrm>
            <a:off x="-555172" y="2623353"/>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Install-Module</a:t>
            </a:r>
          </a:p>
        </p:txBody>
      </p:sp>
      <p:sp>
        <p:nvSpPr>
          <p:cNvPr id="9" name="AzAuth">
            <a:extLst>
              <a:ext uri="{FF2B5EF4-FFF2-40B4-BE49-F238E27FC236}">
                <a16:creationId xmlns:a16="http://schemas.microsoft.com/office/drawing/2014/main" id="{2A602B39-4BDF-2D4C-7669-871F8977F77D}"/>
              </a:ext>
            </a:extLst>
          </p:cNvPr>
          <p:cNvSpPr txBox="1">
            <a:spLocks/>
          </p:cNvSpPr>
          <p:nvPr/>
        </p:nvSpPr>
        <p:spPr>
          <a:xfrm>
            <a:off x="2400905" y="2623353"/>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AzAuth</a:t>
            </a:r>
            <a:endParaRPr lang="en-US" sz="36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Tree>
    <p:extLst>
      <p:ext uri="{BB962C8B-B14F-4D97-AF65-F5344CB8AC3E}">
        <p14:creationId xmlns:p14="http://schemas.microsoft.com/office/powerpoint/2010/main" val="172080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zAuth">
            <a:extLst>
              <a:ext uri="{FF2B5EF4-FFF2-40B4-BE49-F238E27FC236}">
                <a16:creationId xmlns:a16="http://schemas.microsoft.com/office/drawing/2014/main" id="{2A602B39-4BDF-2D4C-7669-871F8977F77D}"/>
              </a:ext>
            </a:extLst>
          </p:cNvPr>
          <p:cNvSpPr txBox="1">
            <a:spLocks/>
          </p:cNvSpPr>
          <p:nvPr/>
        </p:nvSpPr>
        <p:spPr>
          <a:xfrm>
            <a:off x="-3194352" y="189601"/>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AzAuth</a:t>
            </a:r>
            <a:endParaRPr lang="en-US" sz="4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8" name="AzAuth">
            <a:extLst>
              <a:ext uri="{FF2B5EF4-FFF2-40B4-BE49-F238E27FC236}">
                <a16:creationId xmlns:a16="http://schemas.microsoft.com/office/drawing/2014/main" id="{45DCFB73-7806-4E4E-63E0-A1BB34072C99}"/>
              </a:ext>
            </a:extLst>
          </p:cNvPr>
          <p:cNvSpPr txBox="1">
            <a:spLocks/>
          </p:cNvSpPr>
          <p:nvPr/>
        </p:nvSpPr>
        <p:spPr>
          <a:xfrm>
            <a:off x="387048" y="2623353"/>
            <a:ext cx="3749523"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Get-</a:t>
            </a:r>
            <a:r>
              <a:rPr lang="en-US" sz="3600" b="1" dirty="0" err="1">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AzToken</a:t>
            </a:r>
            <a:endPar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13" name="AzAuth">
            <a:extLst>
              <a:ext uri="{FF2B5EF4-FFF2-40B4-BE49-F238E27FC236}">
                <a16:creationId xmlns:a16="http://schemas.microsoft.com/office/drawing/2014/main" id="{E7DC88DB-E67D-E0E1-C761-22C5E10B0621}"/>
              </a:ext>
            </a:extLst>
          </p:cNvPr>
          <p:cNvSpPr txBox="1">
            <a:spLocks/>
          </p:cNvSpPr>
          <p:nvPr/>
        </p:nvSpPr>
        <p:spPr>
          <a:xfrm>
            <a:off x="3915835" y="2623353"/>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-Interactive</a:t>
            </a:r>
          </a:p>
        </p:txBody>
      </p:sp>
      <p:sp>
        <p:nvSpPr>
          <p:cNvPr id="14" name="AzAuth">
            <a:extLst>
              <a:ext uri="{FF2B5EF4-FFF2-40B4-BE49-F238E27FC236}">
                <a16:creationId xmlns:a16="http://schemas.microsoft.com/office/drawing/2014/main" id="{D5E640CD-385E-E878-1E10-618903FBE3A6}"/>
              </a:ext>
            </a:extLst>
          </p:cNvPr>
          <p:cNvSpPr txBox="1">
            <a:spLocks/>
          </p:cNvSpPr>
          <p:nvPr/>
        </p:nvSpPr>
        <p:spPr>
          <a:xfrm>
            <a:off x="3915834" y="3429000"/>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dirty="0">
                <a:solidFill>
                  <a:srgbClr val="1E1E1E"/>
                </a:solidFill>
                <a:latin typeface="Cascadia Code" panose="020B0609020000020004" pitchFamily="34" charset="0"/>
                <a:ea typeface="Cascadia Code" panose="020B0609020000020004" pitchFamily="34" charset="0"/>
                <a:cs typeface="Cascadia Code" panose="020B0609020000020004" pitchFamily="34" charset="0"/>
              </a:rPr>
              <a:t>-</a:t>
            </a:r>
            <a:r>
              <a:rPr lang="en-US" sz="3600" dirty="0" err="1">
                <a:solidFill>
                  <a:srgbClr val="1E1E1E"/>
                </a:solidFill>
                <a:latin typeface="Cascadia Code" panose="020B0609020000020004" pitchFamily="34" charset="0"/>
                <a:ea typeface="Cascadia Code" panose="020B0609020000020004" pitchFamily="34" charset="0"/>
                <a:cs typeface="Cascadia Code" panose="020B0609020000020004" pitchFamily="34" charset="0"/>
              </a:rPr>
              <a:t>DeviceCode</a:t>
            </a:r>
            <a:endParaRPr lang="en-US" sz="3600" dirty="0">
              <a:solidFill>
                <a:srgbClr val="1E1E1E"/>
              </a:solidFill>
              <a:latin typeface="Cascadia Code" panose="020B0609020000020004" pitchFamily="34" charset="0"/>
              <a:ea typeface="Cascadia Code" panose="020B0609020000020004" pitchFamily="34" charset="0"/>
              <a:cs typeface="Cascadia Code" panose="020B0609020000020004" pitchFamily="34" charset="0"/>
            </a:endParaRPr>
          </a:p>
        </p:txBody>
      </p:sp>
    </p:spTree>
    <p:extLst>
      <p:ext uri="{BB962C8B-B14F-4D97-AF65-F5344CB8AC3E}">
        <p14:creationId xmlns:p14="http://schemas.microsoft.com/office/powerpoint/2010/main" val="39661927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zAuth">
            <a:extLst>
              <a:ext uri="{FF2B5EF4-FFF2-40B4-BE49-F238E27FC236}">
                <a16:creationId xmlns:a16="http://schemas.microsoft.com/office/drawing/2014/main" id="{2A602B39-4BDF-2D4C-7669-871F8977F77D}"/>
              </a:ext>
            </a:extLst>
          </p:cNvPr>
          <p:cNvSpPr txBox="1">
            <a:spLocks/>
          </p:cNvSpPr>
          <p:nvPr/>
        </p:nvSpPr>
        <p:spPr>
          <a:xfrm>
            <a:off x="-3194352" y="189601"/>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AzAuth</a:t>
            </a:r>
            <a:endParaRPr lang="en-US" sz="4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8" name="AzAuth">
            <a:extLst>
              <a:ext uri="{FF2B5EF4-FFF2-40B4-BE49-F238E27FC236}">
                <a16:creationId xmlns:a16="http://schemas.microsoft.com/office/drawing/2014/main" id="{45DCFB73-7806-4E4E-63E0-A1BB34072C99}"/>
              </a:ext>
            </a:extLst>
          </p:cNvPr>
          <p:cNvSpPr txBox="1">
            <a:spLocks/>
          </p:cNvSpPr>
          <p:nvPr/>
        </p:nvSpPr>
        <p:spPr>
          <a:xfrm>
            <a:off x="387048" y="2623353"/>
            <a:ext cx="3749523"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Get-</a:t>
            </a:r>
            <a:r>
              <a:rPr lang="en-US" sz="3600" b="1" dirty="0" err="1">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AzToken</a:t>
            </a:r>
            <a:endPar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13" name="AzAuth">
            <a:extLst>
              <a:ext uri="{FF2B5EF4-FFF2-40B4-BE49-F238E27FC236}">
                <a16:creationId xmlns:a16="http://schemas.microsoft.com/office/drawing/2014/main" id="{E7DC88DB-E67D-E0E1-C761-22C5E10B0621}"/>
              </a:ext>
            </a:extLst>
          </p:cNvPr>
          <p:cNvSpPr txBox="1">
            <a:spLocks/>
          </p:cNvSpPr>
          <p:nvPr/>
        </p:nvSpPr>
        <p:spPr>
          <a:xfrm>
            <a:off x="3915835" y="1834518"/>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-Interactive</a:t>
            </a:r>
          </a:p>
        </p:txBody>
      </p:sp>
      <p:sp>
        <p:nvSpPr>
          <p:cNvPr id="2" name="AzAuth">
            <a:extLst>
              <a:ext uri="{FF2B5EF4-FFF2-40B4-BE49-F238E27FC236}">
                <a16:creationId xmlns:a16="http://schemas.microsoft.com/office/drawing/2014/main" id="{2BF454BF-5741-6710-1AC2-82D0EA032053}"/>
              </a:ext>
            </a:extLst>
          </p:cNvPr>
          <p:cNvSpPr txBox="1">
            <a:spLocks/>
          </p:cNvSpPr>
          <p:nvPr/>
        </p:nvSpPr>
        <p:spPr>
          <a:xfrm>
            <a:off x="3915834" y="4234647"/>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b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ClientSecret</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ClientSecret</a:t>
            </a:r>
            <a:b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endPar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14" name="AzAuth">
            <a:extLst>
              <a:ext uri="{FF2B5EF4-FFF2-40B4-BE49-F238E27FC236}">
                <a16:creationId xmlns:a16="http://schemas.microsoft.com/office/drawing/2014/main" id="{D5E640CD-385E-E878-1E10-618903FBE3A6}"/>
              </a:ext>
            </a:extLst>
          </p:cNvPr>
          <p:cNvSpPr txBox="1">
            <a:spLocks/>
          </p:cNvSpPr>
          <p:nvPr/>
        </p:nvSpPr>
        <p:spPr>
          <a:xfrm>
            <a:off x="3915834" y="2640165"/>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6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DeviceCode</a:t>
            </a:r>
            <a:endParaRPr lang="en-US" sz="36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Tree>
    <p:extLst>
      <p:ext uri="{BB962C8B-B14F-4D97-AF65-F5344CB8AC3E}">
        <p14:creationId xmlns:p14="http://schemas.microsoft.com/office/powerpoint/2010/main" val="30975877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zAuth">
            <a:extLst>
              <a:ext uri="{FF2B5EF4-FFF2-40B4-BE49-F238E27FC236}">
                <a16:creationId xmlns:a16="http://schemas.microsoft.com/office/drawing/2014/main" id="{2BF454BF-5741-6710-1AC2-82D0EA032053}"/>
              </a:ext>
            </a:extLst>
          </p:cNvPr>
          <p:cNvSpPr txBox="1">
            <a:spLocks/>
          </p:cNvSpPr>
          <p:nvPr/>
        </p:nvSpPr>
        <p:spPr>
          <a:xfrm>
            <a:off x="3915834" y="4229033"/>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b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ClientCertificate</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ClientCertificate</a:t>
            </a:r>
            <a:b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endPar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9" name="AzAuth">
            <a:extLst>
              <a:ext uri="{FF2B5EF4-FFF2-40B4-BE49-F238E27FC236}">
                <a16:creationId xmlns:a16="http://schemas.microsoft.com/office/drawing/2014/main" id="{2A602B39-4BDF-2D4C-7669-871F8977F77D}"/>
              </a:ext>
            </a:extLst>
          </p:cNvPr>
          <p:cNvSpPr txBox="1">
            <a:spLocks/>
          </p:cNvSpPr>
          <p:nvPr/>
        </p:nvSpPr>
        <p:spPr>
          <a:xfrm>
            <a:off x="-3194352" y="189601"/>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AzAuth</a:t>
            </a:r>
            <a:endParaRPr lang="en-US" sz="4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8" name="AzAuth">
            <a:extLst>
              <a:ext uri="{FF2B5EF4-FFF2-40B4-BE49-F238E27FC236}">
                <a16:creationId xmlns:a16="http://schemas.microsoft.com/office/drawing/2014/main" id="{45DCFB73-7806-4E4E-63E0-A1BB34072C99}"/>
              </a:ext>
            </a:extLst>
          </p:cNvPr>
          <p:cNvSpPr txBox="1">
            <a:spLocks/>
          </p:cNvSpPr>
          <p:nvPr/>
        </p:nvSpPr>
        <p:spPr>
          <a:xfrm>
            <a:off x="387048" y="2623353"/>
            <a:ext cx="3749523"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Get-</a:t>
            </a:r>
            <a:r>
              <a:rPr lang="en-US" sz="3600" b="1" dirty="0" err="1">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AzToken</a:t>
            </a:r>
            <a:endPar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13" name="AzAuth">
            <a:extLst>
              <a:ext uri="{FF2B5EF4-FFF2-40B4-BE49-F238E27FC236}">
                <a16:creationId xmlns:a16="http://schemas.microsoft.com/office/drawing/2014/main" id="{E7DC88DB-E67D-E0E1-C761-22C5E10B0621}"/>
              </a:ext>
            </a:extLst>
          </p:cNvPr>
          <p:cNvSpPr txBox="1">
            <a:spLocks/>
          </p:cNvSpPr>
          <p:nvPr/>
        </p:nvSpPr>
        <p:spPr>
          <a:xfrm>
            <a:off x="3915835" y="1028871"/>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6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DeviceCode</a:t>
            </a:r>
            <a:endParaRPr lang="en-US" sz="36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14" name="AzAuth">
            <a:extLst>
              <a:ext uri="{FF2B5EF4-FFF2-40B4-BE49-F238E27FC236}">
                <a16:creationId xmlns:a16="http://schemas.microsoft.com/office/drawing/2014/main" id="{D5E640CD-385E-E878-1E10-618903FBE3A6}"/>
              </a:ext>
            </a:extLst>
          </p:cNvPr>
          <p:cNvSpPr txBox="1">
            <a:spLocks/>
          </p:cNvSpPr>
          <p:nvPr/>
        </p:nvSpPr>
        <p:spPr>
          <a:xfrm>
            <a:off x="3915834" y="2640165"/>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r>
              <a:rPr lang="en-US" sz="2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br>
              <a:rPr lang="en-US" sz="2800" b="1" dirty="0">
                <a:solidFill>
                  <a:schemeClr val="tx1"/>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ClientSecret</a:t>
            </a:r>
            <a:r>
              <a:rPr lang="en-US" sz="2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ClientSecret</a:t>
            </a:r>
            <a:br>
              <a:rPr lang="en-US" sz="2800" b="1" dirty="0">
                <a:solidFill>
                  <a:schemeClr val="tx1"/>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r>
              <a:rPr lang="en-US" sz="2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endParaRPr lang="en-US" sz="28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Tree>
    <p:extLst>
      <p:ext uri="{BB962C8B-B14F-4D97-AF65-F5344CB8AC3E}">
        <p14:creationId xmlns:p14="http://schemas.microsoft.com/office/powerpoint/2010/main" val="40453696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zAuth">
            <a:extLst>
              <a:ext uri="{FF2B5EF4-FFF2-40B4-BE49-F238E27FC236}">
                <a16:creationId xmlns:a16="http://schemas.microsoft.com/office/drawing/2014/main" id="{2BF454BF-5741-6710-1AC2-82D0EA032053}"/>
              </a:ext>
            </a:extLst>
          </p:cNvPr>
          <p:cNvSpPr txBox="1">
            <a:spLocks/>
          </p:cNvSpPr>
          <p:nvPr/>
        </p:nvSpPr>
        <p:spPr>
          <a:xfrm>
            <a:off x="3915834" y="4217835"/>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b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ClientCertificatePath</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CertPath</a:t>
            </a:r>
            <a:b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endPar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9" name="AzAuth">
            <a:extLst>
              <a:ext uri="{FF2B5EF4-FFF2-40B4-BE49-F238E27FC236}">
                <a16:creationId xmlns:a16="http://schemas.microsoft.com/office/drawing/2014/main" id="{2A602B39-4BDF-2D4C-7669-871F8977F77D}"/>
              </a:ext>
            </a:extLst>
          </p:cNvPr>
          <p:cNvSpPr txBox="1">
            <a:spLocks/>
          </p:cNvSpPr>
          <p:nvPr/>
        </p:nvSpPr>
        <p:spPr>
          <a:xfrm>
            <a:off x="-3194352" y="189601"/>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AzAuth</a:t>
            </a:r>
            <a:endParaRPr lang="en-US" sz="4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8" name="AzAuth">
            <a:extLst>
              <a:ext uri="{FF2B5EF4-FFF2-40B4-BE49-F238E27FC236}">
                <a16:creationId xmlns:a16="http://schemas.microsoft.com/office/drawing/2014/main" id="{45DCFB73-7806-4E4E-63E0-A1BB34072C99}"/>
              </a:ext>
            </a:extLst>
          </p:cNvPr>
          <p:cNvSpPr txBox="1">
            <a:spLocks/>
          </p:cNvSpPr>
          <p:nvPr/>
        </p:nvSpPr>
        <p:spPr>
          <a:xfrm>
            <a:off x="387048" y="2623353"/>
            <a:ext cx="3749523"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Get-</a:t>
            </a:r>
            <a:r>
              <a:rPr lang="en-US" sz="3600" b="1" dirty="0" err="1">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AzToken</a:t>
            </a:r>
            <a:endPar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13" name="AzAuth">
            <a:extLst>
              <a:ext uri="{FF2B5EF4-FFF2-40B4-BE49-F238E27FC236}">
                <a16:creationId xmlns:a16="http://schemas.microsoft.com/office/drawing/2014/main" id="{E7DC88DB-E67D-E0E1-C761-22C5E10B0621}"/>
              </a:ext>
            </a:extLst>
          </p:cNvPr>
          <p:cNvSpPr txBox="1">
            <a:spLocks/>
          </p:cNvSpPr>
          <p:nvPr/>
        </p:nvSpPr>
        <p:spPr>
          <a:xfrm>
            <a:off x="3915835" y="1028871"/>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b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ClientSecret</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ClientSecret</a:t>
            </a:r>
            <a:b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endPar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14" name="AzAuth">
            <a:extLst>
              <a:ext uri="{FF2B5EF4-FFF2-40B4-BE49-F238E27FC236}">
                <a16:creationId xmlns:a16="http://schemas.microsoft.com/office/drawing/2014/main" id="{D5E640CD-385E-E878-1E10-618903FBE3A6}"/>
              </a:ext>
            </a:extLst>
          </p:cNvPr>
          <p:cNvSpPr txBox="1">
            <a:spLocks/>
          </p:cNvSpPr>
          <p:nvPr/>
        </p:nvSpPr>
        <p:spPr>
          <a:xfrm>
            <a:off x="3915834" y="2640165"/>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r>
              <a:rPr lang="en-US" sz="2800" b="1" dirty="0">
                <a:solidFill>
                  <a:schemeClr val="tx1"/>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br>
              <a:rPr lang="en-US" sz="2800" b="1" dirty="0">
                <a:solidFill>
                  <a:schemeClr val="tx1"/>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ClientCertificate</a:t>
            </a:r>
            <a:r>
              <a:rPr lang="en-US" sz="2800" b="1" dirty="0">
                <a:solidFill>
                  <a:schemeClr val="tx1"/>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ClientCertificate</a:t>
            </a:r>
            <a:br>
              <a:rPr lang="en-US" sz="2800" b="1" dirty="0">
                <a:solidFill>
                  <a:schemeClr val="tx1"/>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r>
              <a:rPr lang="en-US" sz="2800" b="1" dirty="0">
                <a:solidFill>
                  <a:schemeClr val="tx1"/>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endParaRPr lang="en-US" sz="28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Tree>
    <p:extLst>
      <p:ext uri="{BB962C8B-B14F-4D97-AF65-F5344CB8AC3E}">
        <p14:creationId xmlns:p14="http://schemas.microsoft.com/office/powerpoint/2010/main" val="21009530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26197"/>
        </a:solidFill>
        <a:effectLst/>
      </p:bgPr>
    </p:bg>
    <p:spTree>
      <p:nvGrpSpPr>
        <p:cNvPr id="1" name=""/>
        <p:cNvGrpSpPr/>
        <p:nvPr/>
      </p:nvGrpSpPr>
      <p:grpSpPr>
        <a:xfrm>
          <a:off x="0" y="0"/>
          <a:ext cx="0" cy="0"/>
          <a:chOff x="0" y="0"/>
          <a:chExt cx="0" cy="0"/>
        </a:xfrm>
      </p:grpSpPr>
      <p:sp>
        <p:nvSpPr>
          <p:cNvPr id="2" name="AzAuth">
            <a:extLst>
              <a:ext uri="{FF2B5EF4-FFF2-40B4-BE49-F238E27FC236}">
                <a16:creationId xmlns:a16="http://schemas.microsoft.com/office/drawing/2014/main" id="{2BF454BF-5741-6710-1AC2-82D0EA032053}"/>
              </a:ext>
            </a:extLst>
          </p:cNvPr>
          <p:cNvSpPr txBox="1">
            <a:spLocks/>
          </p:cNvSpPr>
          <p:nvPr/>
        </p:nvSpPr>
        <p:spPr>
          <a:xfrm>
            <a:off x="3915834" y="4217835"/>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6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ManagedIdentity</a:t>
            </a:r>
            <a:endParaRPr lang="en-US" sz="36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9" name="AzAuth">
            <a:extLst>
              <a:ext uri="{FF2B5EF4-FFF2-40B4-BE49-F238E27FC236}">
                <a16:creationId xmlns:a16="http://schemas.microsoft.com/office/drawing/2014/main" id="{2A602B39-4BDF-2D4C-7669-871F8977F77D}"/>
              </a:ext>
            </a:extLst>
          </p:cNvPr>
          <p:cNvSpPr txBox="1">
            <a:spLocks/>
          </p:cNvSpPr>
          <p:nvPr/>
        </p:nvSpPr>
        <p:spPr>
          <a:xfrm>
            <a:off x="-3194352" y="189601"/>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AzAuth</a:t>
            </a:r>
            <a:endParaRPr lang="en-US" sz="4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8" name="AzAuth">
            <a:extLst>
              <a:ext uri="{FF2B5EF4-FFF2-40B4-BE49-F238E27FC236}">
                <a16:creationId xmlns:a16="http://schemas.microsoft.com/office/drawing/2014/main" id="{45DCFB73-7806-4E4E-63E0-A1BB34072C99}"/>
              </a:ext>
            </a:extLst>
          </p:cNvPr>
          <p:cNvSpPr txBox="1">
            <a:spLocks/>
          </p:cNvSpPr>
          <p:nvPr/>
        </p:nvSpPr>
        <p:spPr>
          <a:xfrm>
            <a:off x="387048" y="2623353"/>
            <a:ext cx="3749523"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Get-</a:t>
            </a:r>
            <a:r>
              <a:rPr lang="en-US" sz="3600" b="1" dirty="0" err="1">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AzToken</a:t>
            </a:r>
            <a:endPar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13" name="AzAuth">
            <a:extLst>
              <a:ext uri="{FF2B5EF4-FFF2-40B4-BE49-F238E27FC236}">
                <a16:creationId xmlns:a16="http://schemas.microsoft.com/office/drawing/2014/main" id="{E7DC88DB-E67D-E0E1-C761-22C5E10B0621}"/>
              </a:ext>
            </a:extLst>
          </p:cNvPr>
          <p:cNvSpPr txBox="1">
            <a:spLocks/>
          </p:cNvSpPr>
          <p:nvPr/>
        </p:nvSpPr>
        <p:spPr>
          <a:xfrm>
            <a:off x="3915835" y="1028871"/>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b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ClientCertificate</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ClientCertificate</a:t>
            </a:r>
            <a:b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endPar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14" name="AzAuth">
            <a:extLst>
              <a:ext uri="{FF2B5EF4-FFF2-40B4-BE49-F238E27FC236}">
                <a16:creationId xmlns:a16="http://schemas.microsoft.com/office/drawing/2014/main" id="{D5E640CD-385E-E878-1E10-618903FBE3A6}"/>
              </a:ext>
            </a:extLst>
          </p:cNvPr>
          <p:cNvSpPr txBox="1">
            <a:spLocks/>
          </p:cNvSpPr>
          <p:nvPr/>
        </p:nvSpPr>
        <p:spPr>
          <a:xfrm>
            <a:off x="3915834" y="2640165"/>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r>
              <a:rPr lang="en-US" sz="2800" b="1" dirty="0">
                <a:solidFill>
                  <a:schemeClr val="tx1"/>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br>
              <a:rPr lang="en-US" sz="2800" b="1" dirty="0">
                <a:solidFill>
                  <a:schemeClr val="tx1"/>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ClientCertificatePath</a:t>
            </a:r>
            <a:r>
              <a:rPr lang="en-US" sz="2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CertPath</a:t>
            </a:r>
            <a:br>
              <a:rPr lang="en-US" sz="2800" b="1" dirty="0">
                <a:solidFill>
                  <a:schemeClr val="tx1"/>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r>
              <a:rPr lang="en-US" sz="2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endParaRPr lang="en-US" sz="28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Tree>
    <p:extLst>
      <p:ext uri="{BB962C8B-B14F-4D97-AF65-F5344CB8AC3E}">
        <p14:creationId xmlns:p14="http://schemas.microsoft.com/office/powerpoint/2010/main" val="4274029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zAuth">
            <a:extLst>
              <a:ext uri="{FF2B5EF4-FFF2-40B4-BE49-F238E27FC236}">
                <a16:creationId xmlns:a16="http://schemas.microsoft.com/office/drawing/2014/main" id="{2BF454BF-5741-6710-1AC2-82D0EA032053}"/>
              </a:ext>
            </a:extLst>
          </p:cNvPr>
          <p:cNvSpPr txBox="1">
            <a:spLocks/>
          </p:cNvSpPr>
          <p:nvPr/>
        </p:nvSpPr>
        <p:spPr>
          <a:xfrm>
            <a:off x="3915834" y="4234647"/>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WorkloadIdentity</a:t>
            </a:r>
            <a:endPar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a:p>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ExternalToken</a:t>
            </a:r>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IdToken</a:t>
            </a:r>
            <a:endPar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a:p>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endPar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9" name="AzAuth">
            <a:extLst>
              <a:ext uri="{FF2B5EF4-FFF2-40B4-BE49-F238E27FC236}">
                <a16:creationId xmlns:a16="http://schemas.microsoft.com/office/drawing/2014/main" id="{2A602B39-4BDF-2D4C-7669-871F8977F77D}"/>
              </a:ext>
            </a:extLst>
          </p:cNvPr>
          <p:cNvSpPr txBox="1">
            <a:spLocks/>
          </p:cNvSpPr>
          <p:nvPr/>
        </p:nvSpPr>
        <p:spPr>
          <a:xfrm>
            <a:off x="-3194352" y="189601"/>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AzAuth</a:t>
            </a:r>
            <a:endParaRPr lang="en-US" sz="4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8" name="AzAuth">
            <a:extLst>
              <a:ext uri="{FF2B5EF4-FFF2-40B4-BE49-F238E27FC236}">
                <a16:creationId xmlns:a16="http://schemas.microsoft.com/office/drawing/2014/main" id="{45DCFB73-7806-4E4E-63E0-A1BB34072C99}"/>
              </a:ext>
            </a:extLst>
          </p:cNvPr>
          <p:cNvSpPr txBox="1">
            <a:spLocks/>
          </p:cNvSpPr>
          <p:nvPr/>
        </p:nvSpPr>
        <p:spPr>
          <a:xfrm>
            <a:off x="387048" y="2623353"/>
            <a:ext cx="3749523"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Get-</a:t>
            </a:r>
            <a:r>
              <a:rPr lang="en-US" sz="3600" b="1" dirty="0" err="1">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AzToken</a:t>
            </a:r>
            <a:endPar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13" name="AzAuth">
            <a:extLst>
              <a:ext uri="{FF2B5EF4-FFF2-40B4-BE49-F238E27FC236}">
                <a16:creationId xmlns:a16="http://schemas.microsoft.com/office/drawing/2014/main" id="{E7DC88DB-E67D-E0E1-C761-22C5E10B0621}"/>
              </a:ext>
            </a:extLst>
          </p:cNvPr>
          <p:cNvSpPr txBox="1">
            <a:spLocks/>
          </p:cNvSpPr>
          <p:nvPr/>
        </p:nvSpPr>
        <p:spPr>
          <a:xfrm>
            <a:off x="3915835" y="1028611"/>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b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ClientCertificatePath</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CertPath</a:t>
            </a:r>
            <a:b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endPar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14" name="AzAuth">
            <a:extLst>
              <a:ext uri="{FF2B5EF4-FFF2-40B4-BE49-F238E27FC236}">
                <a16:creationId xmlns:a16="http://schemas.microsoft.com/office/drawing/2014/main" id="{D5E640CD-385E-E878-1E10-618903FBE3A6}"/>
              </a:ext>
            </a:extLst>
          </p:cNvPr>
          <p:cNvSpPr txBox="1">
            <a:spLocks/>
          </p:cNvSpPr>
          <p:nvPr/>
        </p:nvSpPr>
        <p:spPr>
          <a:xfrm>
            <a:off x="3915834" y="2640165"/>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6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ManagedIdentity</a:t>
            </a:r>
            <a:endParaRPr lang="en-US" sz="36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Tree>
    <p:extLst>
      <p:ext uri="{BB962C8B-B14F-4D97-AF65-F5344CB8AC3E}">
        <p14:creationId xmlns:p14="http://schemas.microsoft.com/office/powerpoint/2010/main" val="42718191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zAuth">
            <a:extLst>
              <a:ext uri="{FF2B5EF4-FFF2-40B4-BE49-F238E27FC236}">
                <a16:creationId xmlns:a16="http://schemas.microsoft.com/office/drawing/2014/main" id="{2BF454BF-5741-6710-1AC2-82D0EA032053}"/>
              </a:ext>
            </a:extLst>
          </p:cNvPr>
          <p:cNvSpPr txBox="1">
            <a:spLocks/>
          </p:cNvSpPr>
          <p:nvPr/>
        </p:nvSpPr>
        <p:spPr>
          <a:xfrm>
            <a:off x="3915834" y="4217835"/>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TokenCache</a:t>
            </a:r>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CacheName</a:t>
            </a:r>
            <a:b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-Username $Username</a:t>
            </a:r>
          </a:p>
          <a:p>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endPar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13" name="AzAuth">
            <a:extLst>
              <a:ext uri="{FF2B5EF4-FFF2-40B4-BE49-F238E27FC236}">
                <a16:creationId xmlns:a16="http://schemas.microsoft.com/office/drawing/2014/main" id="{E7DC88DB-E67D-E0E1-C761-22C5E10B0621}"/>
              </a:ext>
            </a:extLst>
          </p:cNvPr>
          <p:cNvSpPr txBox="1">
            <a:spLocks/>
          </p:cNvSpPr>
          <p:nvPr/>
        </p:nvSpPr>
        <p:spPr>
          <a:xfrm>
            <a:off x="3915835" y="1028871"/>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6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ManagedIdentity</a:t>
            </a:r>
            <a:endParaRPr lang="en-US" sz="36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9" name="AzAuth">
            <a:extLst>
              <a:ext uri="{FF2B5EF4-FFF2-40B4-BE49-F238E27FC236}">
                <a16:creationId xmlns:a16="http://schemas.microsoft.com/office/drawing/2014/main" id="{2A602B39-4BDF-2D4C-7669-871F8977F77D}"/>
              </a:ext>
            </a:extLst>
          </p:cNvPr>
          <p:cNvSpPr txBox="1">
            <a:spLocks/>
          </p:cNvSpPr>
          <p:nvPr/>
        </p:nvSpPr>
        <p:spPr>
          <a:xfrm>
            <a:off x="-3194352" y="189601"/>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AzAuth</a:t>
            </a:r>
            <a:endParaRPr lang="en-US" sz="4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8" name="AzAuth">
            <a:extLst>
              <a:ext uri="{FF2B5EF4-FFF2-40B4-BE49-F238E27FC236}">
                <a16:creationId xmlns:a16="http://schemas.microsoft.com/office/drawing/2014/main" id="{45DCFB73-7806-4E4E-63E0-A1BB34072C99}"/>
              </a:ext>
            </a:extLst>
          </p:cNvPr>
          <p:cNvSpPr txBox="1">
            <a:spLocks/>
          </p:cNvSpPr>
          <p:nvPr/>
        </p:nvSpPr>
        <p:spPr>
          <a:xfrm>
            <a:off x="387048" y="2623353"/>
            <a:ext cx="3749523"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Get-</a:t>
            </a:r>
            <a:r>
              <a:rPr lang="en-US" sz="3600" b="1" dirty="0" err="1">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AzToken</a:t>
            </a:r>
            <a:endPar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14" name="AzAuth">
            <a:extLst>
              <a:ext uri="{FF2B5EF4-FFF2-40B4-BE49-F238E27FC236}">
                <a16:creationId xmlns:a16="http://schemas.microsoft.com/office/drawing/2014/main" id="{D5E640CD-385E-E878-1E10-618903FBE3A6}"/>
              </a:ext>
            </a:extLst>
          </p:cNvPr>
          <p:cNvSpPr txBox="1">
            <a:spLocks/>
          </p:cNvSpPr>
          <p:nvPr/>
        </p:nvSpPr>
        <p:spPr>
          <a:xfrm>
            <a:off x="3915834" y="2640165"/>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WorkloadIdentity</a:t>
            </a:r>
            <a:endParaRPr lang="en-US" sz="32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a:p>
            <a:r>
              <a:rPr lang="en-US" sz="32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ExternalToken</a:t>
            </a:r>
            <a:r>
              <a:rPr lang="en-US" sz="32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32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IdToken</a:t>
            </a:r>
            <a:endParaRPr lang="en-US" sz="32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a:p>
            <a:r>
              <a:rPr lang="en-US" sz="32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r>
              <a:rPr lang="en-US" sz="32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32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endParaRPr lang="en-US" sz="32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Tree>
    <p:extLst>
      <p:ext uri="{BB962C8B-B14F-4D97-AF65-F5344CB8AC3E}">
        <p14:creationId xmlns:p14="http://schemas.microsoft.com/office/powerpoint/2010/main" val="4235026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zAuth">
            <a:extLst>
              <a:ext uri="{FF2B5EF4-FFF2-40B4-BE49-F238E27FC236}">
                <a16:creationId xmlns:a16="http://schemas.microsoft.com/office/drawing/2014/main" id="{47AB4483-3F0D-D45B-2182-181C2801FF7C}"/>
              </a:ext>
            </a:extLst>
          </p:cNvPr>
          <p:cNvSpPr txBox="1">
            <a:spLocks/>
          </p:cNvSpPr>
          <p:nvPr/>
        </p:nvSpPr>
        <p:spPr>
          <a:xfrm>
            <a:off x="3915834" y="4219009"/>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-Resource $Resource</a:t>
            </a:r>
            <a:b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TimeoutSeconds</a:t>
            </a:r>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$Timeout</a:t>
            </a:r>
          </a:p>
          <a:p>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-Scope $Scope</a:t>
            </a:r>
          </a:p>
          <a:p>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-Claim $Claims</a:t>
            </a:r>
          </a:p>
        </p:txBody>
      </p:sp>
      <p:sp>
        <p:nvSpPr>
          <p:cNvPr id="13" name="AzAuth">
            <a:extLst>
              <a:ext uri="{FF2B5EF4-FFF2-40B4-BE49-F238E27FC236}">
                <a16:creationId xmlns:a16="http://schemas.microsoft.com/office/drawing/2014/main" id="{E7DC88DB-E67D-E0E1-C761-22C5E10B0621}"/>
              </a:ext>
            </a:extLst>
          </p:cNvPr>
          <p:cNvSpPr txBox="1">
            <a:spLocks/>
          </p:cNvSpPr>
          <p:nvPr/>
        </p:nvSpPr>
        <p:spPr>
          <a:xfrm>
            <a:off x="3915835" y="1028871"/>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WorkloadIdentity</a:t>
            </a:r>
            <a:endPar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a:p>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ExternalToken</a:t>
            </a:r>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IdToken</a:t>
            </a:r>
            <a:endPar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a:p>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endPar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9" name="AzAuth">
            <a:extLst>
              <a:ext uri="{FF2B5EF4-FFF2-40B4-BE49-F238E27FC236}">
                <a16:creationId xmlns:a16="http://schemas.microsoft.com/office/drawing/2014/main" id="{2A602B39-4BDF-2D4C-7669-871F8977F77D}"/>
              </a:ext>
            </a:extLst>
          </p:cNvPr>
          <p:cNvSpPr txBox="1">
            <a:spLocks/>
          </p:cNvSpPr>
          <p:nvPr/>
        </p:nvSpPr>
        <p:spPr>
          <a:xfrm>
            <a:off x="-3194352" y="189601"/>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AzAuth</a:t>
            </a:r>
            <a:endParaRPr lang="en-US" sz="4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8" name="AzAuth">
            <a:extLst>
              <a:ext uri="{FF2B5EF4-FFF2-40B4-BE49-F238E27FC236}">
                <a16:creationId xmlns:a16="http://schemas.microsoft.com/office/drawing/2014/main" id="{45DCFB73-7806-4E4E-63E0-A1BB34072C99}"/>
              </a:ext>
            </a:extLst>
          </p:cNvPr>
          <p:cNvSpPr txBox="1">
            <a:spLocks/>
          </p:cNvSpPr>
          <p:nvPr/>
        </p:nvSpPr>
        <p:spPr>
          <a:xfrm>
            <a:off x="387048" y="2623353"/>
            <a:ext cx="3749523"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Get-</a:t>
            </a:r>
            <a:r>
              <a:rPr lang="en-US" sz="3600" b="1" dirty="0" err="1">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AzToken</a:t>
            </a:r>
            <a:endPar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14" name="AzAuth">
            <a:extLst>
              <a:ext uri="{FF2B5EF4-FFF2-40B4-BE49-F238E27FC236}">
                <a16:creationId xmlns:a16="http://schemas.microsoft.com/office/drawing/2014/main" id="{D5E640CD-385E-E878-1E10-618903FBE3A6}"/>
              </a:ext>
            </a:extLst>
          </p:cNvPr>
          <p:cNvSpPr txBox="1">
            <a:spLocks/>
          </p:cNvSpPr>
          <p:nvPr/>
        </p:nvSpPr>
        <p:spPr>
          <a:xfrm>
            <a:off x="3915834" y="2640165"/>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TokenCache</a:t>
            </a:r>
            <a:r>
              <a:rPr lang="en-US" sz="3200" b="1" dirty="0">
                <a:solidFill>
                  <a:schemeClr val="tx1"/>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32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CacheName</a:t>
            </a:r>
            <a:br>
              <a:rPr lang="en-US" sz="3200" b="1" dirty="0">
                <a:solidFill>
                  <a:schemeClr val="tx1"/>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32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-Username </a:t>
            </a:r>
            <a:r>
              <a:rPr lang="en-US" sz="32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$Username</a:t>
            </a:r>
          </a:p>
          <a:p>
            <a:r>
              <a:rPr lang="en-US" sz="32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r>
              <a:rPr lang="en-US" sz="32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32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endParaRPr lang="en-US" sz="32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Tree>
    <p:extLst>
      <p:ext uri="{BB962C8B-B14F-4D97-AF65-F5344CB8AC3E}">
        <p14:creationId xmlns:p14="http://schemas.microsoft.com/office/powerpoint/2010/main" val="4977570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B22B504-146E-1966-17CE-BB797BC6083D}"/>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b="1" i="1" dirty="0"/>
              <a:t>Emanuel Palm</a:t>
            </a:r>
            <a:endParaRPr lang="en-GB" b="1" i="1" dirty="0"/>
          </a:p>
        </p:txBody>
      </p:sp>
      <p:cxnSp>
        <p:nvCxnSpPr>
          <p:cNvPr id="6" name="Connecteur droit 5">
            <a:extLst>
              <a:ext uri="{FF2B5EF4-FFF2-40B4-BE49-F238E27FC236}">
                <a16:creationId xmlns:a16="http://schemas.microsoft.com/office/drawing/2014/main" id="{A169C0FB-08C4-E3EC-573C-91852880EBAA}"/>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0E2348EB-2258-5792-670F-322202E630B4}"/>
              </a:ext>
            </a:extLst>
          </p:cNvPr>
          <p:cNvSpPr>
            <a:spLocks noGrp="1"/>
          </p:cNvSpPr>
          <p:nvPr>
            <p:ph type="title" idx="4294967295"/>
          </p:nvPr>
        </p:nvSpPr>
        <p:spPr>
          <a:xfrm>
            <a:off x="-316089" y="2666707"/>
            <a:ext cx="12824178" cy="1325563"/>
          </a:xfrm>
          <a:prstGeom prst="rect">
            <a:avLst/>
          </a:prstGeom>
        </p:spPr>
        <p:txBody>
          <a:bodyPr anchor="b" anchorCtr="0"/>
          <a:lstStyle/>
          <a:p>
            <a:pPr algn="ctr"/>
            <a:r>
              <a:rPr lang="en-US" b="1" dirty="0">
                <a:solidFill>
                  <a:srgbClr val="346296"/>
                </a:solidFill>
                <a:latin typeface="+mn-lt"/>
              </a:rPr>
              <a:t>From Cloudy to Clear:</a:t>
            </a:r>
            <a:br>
              <a:rPr lang="en-US" sz="6000" b="1" dirty="0">
                <a:solidFill>
                  <a:srgbClr val="346296"/>
                </a:solidFill>
                <a:latin typeface="+mn-lt"/>
              </a:rPr>
            </a:br>
            <a:r>
              <a:rPr lang="en-US" sz="6000" b="1" dirty="0">
                <a:solidFill>
                  <a:srgbClr val="346296"/>
                </a:solidFill>
                <a:latin typeface="+mn-lt"/>
              </a:rPr>
              <a:t>Demystifying Azure Authentication</a:t>
            </a:r>
            <a:endParaRPr lang="en-DE" sz="6000" b="1" dirty="0">
              <a:solidFill>
                <a:srgbClr val="346296"/>
              </a:solidFill>
              <a:latin typeface="+mn-lt"/>
            </a:endParaRPr>
          </a:p>
        </p:txBody>
      </p:sp>
    </p:spTree>
    <p:extLst>
      <p:ext uri="{BB962C8B-B14F-4D97-AF65-F5344CB8AC3E}">
        <p14:creationId xmlns:p14="http://schemas.microsoft.com/office/powerpoint/2010/main" val="219381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zAuth">
            <a:extLst>
              <a:ext uri="{FF2B5EF4-FFF2-40B4-BE49-F238E27FC236}">
                <a16:creationId xmlns:a16="http://schemas.microsoft.com/office/drawing/2014/main" id="{E7DC88DB-E67D-E0E1-C761-22C5E10B0621}"/>
              </a:ext>
            </a:extLst>
          </p:cNvPr>
          <p:cNvSpPr txBox="1">
            <a:spLocks/>
          </p:cNvSpPr>
          <p:nvPr/>
        </p:nvSpPr>
        <p:spPr>
          <a:xfrm>
            <a:off x="3915835" y="1406477"/>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TokenCache</a:t>
            </a:r>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CacheName</a:t>
            </a:r>
            <a:b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-Username $Username</a:t>
            </a:r>
          </a:p>
          <a:p>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endPar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9" name="AzAuth">
            <a:extLst>
              <a:ext uri="{FF2B5EF4-FFF2-40B4-BE49-F238E27FC236}">
                <a16:creationId xmlns:a16="http://schemas.microsoft.com/office/drawing/2014/main" id="{2A602B39-4BDF-2D4C-7669-871F8977F77D}"/>
              </a:ext>
            </a:extLst>
          </p:cNvPr>
          <p:cNvSpPr txBox="1">
            <a:spLocks/>
          </p:cNvSpPr>
          <p:nvPr/>
        </p:nvSpPr>
        <p:spPr>
          <a:xfrm>
            <a:off x="-3194352" y="189601"/>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AzAuth</a:t>
            </a:r>
            <a:endParaRPr lang="en-US" sz="4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8" name="AzAuth">
            <a:extLst>
              <a:ext uri="{FF2B5EF4-FFF2-40B4-BE49-F238E27FC236}">
                <a16:creationId xmlns:a16="http://schemas.microsoft.com/office/drawing/2014/main" id="{45DCFB73-7806-4E4E-63E0-A1BB34072C99}"/>
              </a:ext>
            </a:extLst>
          </p:cNvPr>
          <p:cNvSpPr txBox="1">
            <a:spLocks/>
          </p:cNvSpPr>
          <p:nvPr/>
        </p:nvSpPr>
        <p:spPr>
          <a:xfrm>
            <a:off x="387048" y="2623353"/>
            <a:ext cx="3749523"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Get-</a:t>
            </a:r>
            <a:r>
              <a:rPr lang="en-US" sz="3600" b="1" dirty="0" err="1">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AzToken</a:t>
            </a:r>
            <a:endPar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3" name="AzAuth">
            <a:extLst>
              <a:ext uri="{FF2B5EF4-FFF2-40B4-BE49-F238E27FC236}">
                <a16:creationId xmlns:a16="http://schemas.microsoft.com/office/drawing/2014/main" id="{547B0878-6B06-CA96-1629-07202A9D340B}"/>
              </a:ext>
            </a:extLst>
          </p:cNvPr>
          <p:cNvSpPr txBox="1">
            <a:spLocks/>
          </p:cNvSpPr>
          <p:nvPr/>
        </p:nvSpPr>
        <p:spPr>
          <a:xfrm>
            <a:off x="3915834" y="2640165"/>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-Resource </a:t>
            </a:r>
            <a:r>
              <a:rPr lang="en-US" sz="32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$Resource</a:t>
            </a:r>
            <a:br>
              <a:rPr lang="en-US" sz="3200" b="1" dirty="0">
                <a:solidFill>
                  <a:schemeClr val="tx1"/>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32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TimeoutSeconds</a:t>
            </a:r>
            <a:r>
              <a:rPr lang="en-US" sz="32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32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$Timeout</a:t>
            </a:r>
          </a:p>
          <a:p>
            <a:r>
              <a:rPr lang="en-US" sz="32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-Scope </a:t>
            </a:r>
            <a:r>
              <a:rPr lang="en-US" sz="32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$Scope</a:t>
            </a:r>
          </a:p>
          <a:p>
            <a:r>
              <a:rPr lang="en-US" sz="32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-Claim </a:t>
            </a:r>
            <a:r>
              <a:rPr lang="en-US" sz="32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$Claims</a:t>
            </a:r>
          </a:p>
        </p:txBody>
      </p:sp>
    </p:spTree>
    <p:extLst>
      <p:ext uri="{BB962C8B-B14F-4D97-AF65-F5344CB8AC3E}">
        <p14:creationId xmlns:p14="http://schemas.microsoft.com/office/powerpoint/2010/main" val="41832625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139E-205B-D317-79CD-8D97F036F8BF}"/>
              </a:ext>
            </a:extLst>
          </p:cNvPr>
          <p:cNvSpPr>
            <a:spLocks noGrp="1"/>
          </p:cNvSpPr>
          <p:nvPr>
            <p:ph type="title"/>
          </p:nvPr>
        </p:nvSpPr>
        <p:spPr/>
        <p:txBody>
          <a:bodyPr/>
          <a:lstStyle/>
          <a:p>
            <a:r>
              <a:rPr lang="en-US" dirty="0"/>
              <a:t>Demo – </a:t>
            </a:r>
            <a:r>
              <a:rPr lang="en-US" dirty="0" err="1"/>
              <a:t>AzAuth</a:t>
            </a:r>
            <a:endParaRPr lang="en-US" dirty="0"/>
          </a:p>
        </p:txBody>
      </p:sp>
      <p:pic>
        <p:nvPicPr>
          <p:cNvPr id="6" name="Picture 9">
            <a:extLst>
              <a:ext uri="{FF2B5EF4-FFF2-40B4-BE49-F238E27FC236}">
                <a16:creationId xmlns:a16="http://schemas.microsoft.com/office/drawing/2014/main" id="{DC825C14-3B13-0264-3E37-7073DBFD79E0}"/>
              </a:ext>
            </a:extLst>
          </p:cNvPr>
          <p:cNvPicPr>
            <a:picLocks noChangeAspect="1"/>
          </p:cNvPicPr>
          <p:nvPr/>
        </p:nvPicPr>
        <p:blipFill>
          <a:blip r:embed="rId3"/>
          <a:stretch>
            <a:fillRect/>
          </a:stretch>
        </p:blipFill>
        <p:spPr>
          <a:xfrm>
            <a:off x="3542060" y="1776515"/>
            <a:ext cx="4929912" cy="40709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680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F7DB0-1292-2527-0CB0-D6E3F28B87BF}"/>
              </a:ext>
            </a:extLst>
          </p:cNvPr>
          <p:cNvSpPr>
            <a:spLocks noGrp="1"/>
          </p:cNvSpPr>
          <p:nvPr>
            <p:ph type="title"/>
          </p:nvPr>
        </p:nvSpPr>
        <p:spPr/>
        <p:txBody>
          <a:bodyPr/>
          <a:lstStyle/>
          <a:p>
            <a:r>
              <a:rPr lang="en-US" dirty="0"/>
              <a:t>Summary</a:t>
            </a:r>
          </a:p>
        </p:txBody>
      </p:sp>
      <p:pic>
        <p:nvPicPr>
          <p:cNvPr id="6" name="Picture 2" descr="#queue from When words fail">
            <a:extLst>
              <a:ext uri="{FF2B5EF4-FFF2-40B4-BE49-F238E27FC236}">
                <a16:creationId xmlns:a16="http://schemas.microsoft.com/office/drawing/2014/main" id="{48C6FC9B-20FD-54C5-E164-1E26E1115A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520" y="1777774"/>
            <a:ext cx="8950960" cy="3777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60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F7DB0-1292-2527-0CB0-D6E3F28B87BF}"/>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DFD5EDBF-EE8E-7E15-74EF-DDD008520B12}"/>
              </a:ext>
            </a:extLst>
          </p:cNvPr>
          <p:cNvSpPr>
            <a:spLocks noGrp="1"/>
          </p:cNvSpPr>
          <p:nvPr>
            <p:ph idx="1"/>
          </p:nvPr>
        </p:nvSpPr>
        <p:spPr/>
        <p:txBody>
          <a:bodyPr>
            <a:normAutofit/>
          </a:bodyPr>
          <a:lstStyle/>
          <a:p>
            <a:r>
              <a:rPr lang="en-US" sz="4000" dirty="0"/>
              <a:t>Don’t rely on the Azure Portal 💻</a:t>
            </a:r>
          </a:p>
          <a:p>
            <a:r>
              <a:rPr lang="en-US" sz="4000" dirty="0"/>
              <a:t>Use proper tools to alleviate complexity 🛠️</a:t>
            </a:r>
          </a:p>
          <a:p>
            <a:r>
              <a:rPr lang="en-US" sz="4000" dirty="0"/>
              <a:t>Stop making your identities overprivileged 🧐</a:t>
            </a:r>
          </a:p>
        </p:txBody>
      </p:sp>
      <p:sp>
        <p:nvSpPr>
          <p:cNvPr id="4" name="Espace réservé du numéro de diapositive 5">
            <a:extLst>
              <a:ext uri="{FF2B5EF4-FFF2-40B4-BE49-F238E27FC236}">
                <a16:creationId xmlns:a16="http://schemas.microsoft.com/office/drawing/2014/main" id="{45A3A98B-0E99-B3F5-A6F0-85E460F4CA49}"/>
              </a:ext>
            </a:extLst>
          </p:cNvPr>
          <p:cNvSpPr txBox="1">
            <a:spLocks/>
          </p:cNvSpPr>
          <p:nvPr/>
        </p:nvSpPr>
        <p:spPr>
          <a:xfrm>
            <a:off x="8441357" y="6371457"/>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a:t>
            </a:r>
            <a:r>
              <a:rPr lang="en-GB" b="1" dirty="0" err="1">
                <a:solidFill>
                  <a:srgbClr val="346296"/>
                </a:solidFill>
              </a:rPr>
              <a:t>PalmEmanuel</a:t>
            </a:r>
            <a:endParaRPr lang="en-GB" b="1" dirty="0">
              <a:solidFill>
                <a:srgbClr val="346296"/>
              </a:solidFill>
            </a:endParaRPr>
          </a:p>
        </p:txBody>
      </p:sp>
      <p:pic>
        <p:nvPicPr>
          <p:cNvPr id="5" name="Image 10" descr="Une image contenant capture d’écran, ligne, Graphique, Bleu électrique&#10;&#10;Description générée automatiquement">
            <a:extLst>
              <a:ext uri="{FF2B5EF4-FFF2-40B4-BE49-F238E27FC236}">
                <a16:creationId xmlns:a16="http://schemas.microsoft.com/office/drawing/2014/main" id="{A2F5F76D-BBA7-8991-9F8B-89239CAC12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8234" y="6441419"/>
            <a:ext cx="248745" cy="254529"/>
          </a:xfrm>
          <a:prstGeom prst="rect">
            <a:avLst/>
          </a:prstGeom>
        </p:spPr>
      </p:pic>
      <p:pic>
        <p:nvPicPr>
          <p:cNvPr id="6" name="Graphic 56">
            <a:extLst>
              <a:ext uri="{FF2B5EF4-FFF2-40B4-BE49-F238E27FC236}">
                <a16:creationId xmlns:a16="http://schemas.microsoft.com/office/drawing/2014/main" id="{01A90ADF-2831-8937-CEBA-8861C3FD498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799236" y="6404088"/>
            <a:ext cx="327439" cy="320756"/>
          </a:xfrm>
          <a:prstGeom prst="rect">
            <a:avLst/>
          </a:prstGeom>
          <a:effectLst/>
        </p:spPr>
      </p:pic>
      <p:pic>
        <p:nvPicPr>
          <p:cNvPr id="7" name="Picture 6" descr="A blue and black logo&#10;&#10;Description automatically generated">
            <a:extLst>
              <a:ext uri="{FF2B5EF4-FFF2-40B4-BE49-F238E27FC236}">
                <a16:creationId xmlns:a16="http://schemas.microsoft.com/office/drawing/2014/main" id="{CC68EF7C-0585-4FE7-CF61-3EBBA4267046}"/>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82000"/>
                    </a14:imgEffect>
                    <a14:imgEffect>
                      <a14:brightnessContrast bright="-5000" contrast="-1000"/>
                    </a14:imgEffect>
                  </a14:imgLayer>
                </a14:imgProps>
              </a:ext>
              <a:ext uri="{28A0092B-C50C-407E-A947-70E740481C1C}">
                <a14:useLocalDpi xmlns:a14="http://schemas.microsoft.com/office/drawing/2010/main" val="0"/>
              </a:ext>
            </a:extLst>
          </a:blip>
          <a:stretch>
            <a:fillRect/>
          </a:stretch>
        </p:blipFill>
        <p:spPr>
          <a:xfrm>
            <a:off x="8185558" y="6417149"/>
            <a:ext cx="299384" cy="299382"/>
          </a:xfrm>
          <a:prstGeom prst="rect">
            <a:avLst/>
          </a:prstGeom>
        </p:spPr>
      </p:pic>
    </p:spTree>
    <p:extLst>
      <p:ext uri="{BB962C8B-B14F-4D97-AF65-F5344CB8AC3E}">
        <p14:creationId xmlns:p14="http://schemas.microsoft.com/office/powerpoint/2010/main" val="304156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F7DB0-1292-2527-0CB0-D6E3F28B87BF}"/>
              </a:ext>
            </a:extLst>
          </p:cNvPr>
          <p:cNvSpPr>
            <a:spLocks noGrp="1"/>
          </p:cNvSpPr>
          <p:nvPr>
            <p:ph type="title"/>
          </p:nvPr>
        </p:nvSpPr>
        <p:spPr/>
        <p:txBody>
          <a:bodyPr/>
          <a:lstStyle/>
          <a:p>
            <a:r>
              <a:rPr lang="en-US" dirty="0"/>
              <a:t>Thank you!</a:t>
            </a:r>
          </a:p>
        </p:txBody>
      </p:sp>
      <p:sp>
        <p:nvSpPr>
          <p:cNvPr id="4" name="Espace réservé du numéro de diapositive 5">
            <a:extLst>
              <a:ext uri="{FF2B5EF4-FFF2-40B4-BE49-F238E27FC236}">
                <a16:creationId xmlns:a16="http://schemas.microsoft.com/office/drawing/2014/main" id="{45A3A98B-0E99-B3F5-A6F0-85E460F4CA49}"/>
              </a:ext>
            </a:extLst>
          </p:cNvPr>
          <p:cNvSpPr txBox="1">
            <a:spLocks/>
          </p:cNvSpPr>
          <p:nvPr/>
        </p:nvSpPr>
        <p:spPr>
          <a:xfrm>
            <a:off x="2981558" y="2563708"/>
            <a:ext cx="6032939" cy="1032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6600" b="1" dirty="0">
                <a:ln w="25400">
                  <a:solidFill>
                    <a:schemeClr val="tx1"/>
                  </a:solidFill>
                </a:ln>
                <a:blipFill>
                  <a:blip r:embed="rId3"/>
                  <a:stretch>
                    <a:fillRect/>
                  </a:stretch>
                </a:blipFill>
              </a:rPr>
              <a:t>@</a:t>
            </a:r>
            <a:r>
              <a:rPr lang="en-GB" sz="6600" b="1" dirty="0" err="1">
                <a:ln w="25400">
                  <a:solidFill>
                    <a:schemeClr val="tx1"/>
                  </a:solidFill>
                </a:ln>
                <a:blipFill>
                  <a:blip r:embed="rId3"/>
                  <a:stretch>
                    <a:fillRect/>
                  </a:stretch>
                </a:blipFill>
              </a:rPr>
              <a:t>PalmEmanuel</a:t>
            </a:r>
            <a:endParaRPr lang="en-GB" sz="6600" b="1" dirty="0">
              <a:ln w="25400">
                <a:solidFill>
                  <a:schemeClr val="tx1"/>
                </a:solidFill>
              </a:ln>
              <a:blipFill>
                <a:blip r:embed="rId3"/>
                <a:stretch>
                  <a:fillRect/>
                </a:stretch>
              </a:blipFill>
            </a:endParaRPr>
          </a:p>
        </p:txBody>
      </p:sp>
      <p:pic>
        <p:nvPicPr>
          <p:cNvPr id="5" name="Image 10" descr="Une image contenant capture d’écran, ligne, Graphique, Bleu électrique&#10;&#10;Description générée automatiquement">
            <a:extLst>
              <a:ext uri="{FF2B5EF4-FFF2-40B4-BE49-F238E27FC236}">
                <a16:creationId xmlns:a16="http://schemas.microsoft.com/office/drawing/2014/main" id="{A2F5F76D-BBA7-8991-9F8B-89239CAC12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846" y="3777918"/>
            <a:ext cx="651616" cy="666768"/>
          </a:xfrm>
          <a:prstGeom prst="rect">
            <a:avLst/>
          </a:prstGeom>
        </p:spPr>
      </p:pic>
      <p:sp>
        <p:nvSpPr>
          <p:cNvPr id="10" name="Graphic 56">
            <a:extLst>
              <a:ext uri="{FF2B5EF4-FFF2-40B4-BE49-F238E27FC236}">
                <a16:creationId xmlns:a16="http://schemas.microsoft.com/office/drawing/2014/main" id="{01A90ADF-2831-8937-CEBA-8861C3FD4982}"/>
              </a:ext>
            </a:extLst>
          </p:cNvPr>
          <p:cNvSpPr/>
          <p:nvPr/>
        </p:nvSpPr>
        <p:spPr>
          <a:xfrm>
            <a:off x="5275958" y="3691174"/>
            <a:ext cx="854501" cy="840260"/>
          </a:xfrm>
          <a:custGeom>
            <a:avLst/>
            <a:gdLst>
              <a:gd name="connsiteX0" fmla="*/ 427604 w 854501"/>
              <a:gd name="connsiteY0" fmla="*/ 0 h 840260"/>
              <a:gd name="connsiteX1" fmla="*/ 0 w 854501"/>
              <a:gd name="connsiteY1" fmla="*/ 430781 h 840260"/>
              <a:gd name="connsiteX2" fmla="*/ 292384 w 854501"/>
              <a:gd name="connsiteY2" fmla="*/ 839443 h 840260"/>
              <a:gd name="connsiteX3" fmla="*/ 321408 w 854501"/>
              <a:gd name="connsiteY3" fmla="*/ 818769 h 840260"/>
              <a:gd name="connsiteX4" fmla="*/ 320707 w 854501"/>
              <a:gd name="connsiteY4" fmla="*/ 738884 h 840260"/>
              <a:gd name="connsiteX5" fmla="*/ 176988 w 854501"/>
              <a:gd name="connsiteY5" fmla="*/ 687532 h 840260"/>
              <a:gd name="connsiteX6" fmla="*/ 129549 w 854501"/>
              <a:gd name="connsiteY6" fmla="*/ 624775 h 840260"/>
              <a:gd name="connsiteX7" fmla="*/ 132385 w 854501"/>
              <a:gd name="connsiteY7" fmla="*/ 598386 h 840260"/>
              <a:gd name="connsiteX8" fmla="*/ 198231 w 854501"/>
              <a:gd name="connsiteY8" fmla="*/ 642604 h 840260"/>
              <a:gd name="connsiteX9" fmla="*/ 322826 w 854501"/>
              <a:gd name="connsiteY9" fmla="*/ 678262 h 840260"/>
              <a:gd name="connsiteX10" fmla="*/ 349731 w 854501"/>
              <a:gd name="connsiteY10" fmla="*/ 620495 h 840260"/>
              <a:gd name="connsiteX11" fmla="*/ 155045 w 854501"/>
              <a:gd name="connsiteY11" fmla="*/ 407954 h 840260"/>
              <a:gd name="connsiteX12" fmla="*/ 198931 w 854501"/>
              <a:gd name="connsiteY12" fmla="*/ 292418 h 840260"/>
              <a:gd name="connsiteX13" fmla="*/ 203185 w 854501"/>
              <a:gd name="connsiteY13" fmla="*/ 178301 h 840260"/>
              <a:gd name="connsiteX14" fmla="*/ 320699 w 854501"/>
              <a:gd name="connsiteY14" fmla="*/ 222519 h 840260"/>
              <a:gd name="connsiteX15" fmla="*/ 427604 w 854501"/>
              <a:gd name="connsiteY15" fmla="*/ 208252 h 840260"/>
              <a:gd name="connsiteX16" fmla="*/ 534501 w 854501"/>
              <a:gd name="connsiteY16" fmla="*/ 222519 h 840260"/>
              <a:gd name="connsiteX17" fmla="*/ 652023 w 854501"/>
              <a:gd name="connsiteY17" fmla="*/ 178301 h 840260"/>
              <a:gd name="connsiteX18" fmla="*/ 656268 w 854501"/>
              <a:gd name="connsiteY18" fmla="*/ 292418 h 840260"/>
              <a:gd name="connsiteX19" fmla="*/ 700163 w 854501"/>
              <a:gd name="connsiteY19" fmla="*/ 407954 h 840260"/>
              <a:gd name="connsiteX20" fmla="*/ 504768 w 854501"/>
              <a:gd name="connsiteY20" fmla="*/ 620495 h 840260"/>
              <a:gd name="connsiteX21" fmla="*/ 533792 w 854501"/>
              <a:gd name="connsiteY21" fmla="*/ 700372 h 840260"/>
              <a:gd name="connsiteX22" fmla="*/ 533092 w 854501"/>
              <a:gd name="connsiteY22" fmla="*/ 818760 h 840260"/>
              <a:gd name="connsiteX23" fmla="*/ 562116 w 854501"/>
              <a:gd name="connsiteY23" fmla="*/ 839452 h 840260"/>
              <a:gd name="connsiteX24" fmla="*/ 854499 w 854501"/>
              <a:gd name="connsiteY24" fmla="*/ 430781 h 840260"/>
              <a:gd name="connsiteX25" fmla="*/ 427604 w 854501"/>
              <a:gd name="connsiteY25" fmla="*/ 0 h 84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54501" h="840260">
                <a:moveTo>
                  <a:pt x="427604" y="0"/>
                </a:moveTo>
                <a:cubicBezTo>
                  <a:pt x="191150" y="0"/>
                  <a:pt x="0" y="192559"/>
                  <a:pt x="0" y="430781"/>
                </a:cubicBezTo>
                <a:cubicBezTo>
                  <a:pt x="0" y="621204"/>
                  <a:pt x="122476" y="782393"/>
                  <a:pt x="292384" y="839443"/>
                </a:cubicBezTo>
                <a:cubicBezTo>
                  <a:pt x="313627" y="843732"/>
                  <a:pt x="321408" y="830174"/>
                  <a:pt x="321408" y="818769"/>
                </a:cubicBezTo>
                <a:cubicBezTo>
                  <a:pt x="321408" y="808782"/>
                  <a:pt x="320707" y="774551"/>
                  <a:pt x="320707" y="738884"/>
                </a:cubicBezTo>
                <a:cubicBezTo>
                  <a:pt x="201758" y="764564"/>
                  <a:pt x="176988" y="687532"/>
                  <a:pt x="176988" y="687532"/>
                </a:cubicBezTo>
                <a:cubicBezTo>
                  <a:pt x="157872" y="637606"/>
                  <a:pt x="129549" y="624775"/>
                  <a:pt x="129549" y="624775"/>
                </a:cubicBezTo>
                <a:cubicBezTo>
                  <a:pt x="90617" y="598386"/>
                  <a:pt x="132385" y="598386"/>
                  <a:pt x="132385" y="598386"/>
                </a:cubicBezTo>
                <a:cubicBezTo>
                  <a:pt x="175570" y="601239"/>
                  <a:pt x="198231" y="642604"/>
                  <a:pt x="198231" y="642604"/>
                </a:cubicBezTo>
                <a:cubicBezTo>
                  <a:pt x="236454" y="708214"/>
                  <a:pt x="298047" y="689676"/>
                  <a:pt x="322826" y="678262"/>
                </a:cubicBezTo>
                <a:cubicBezTo>
                  <a:pt x="326362" y="650447"/>
                  <a:pt x="337696" y="631191"/>
                  <a:pt x="349731" y="620495"/>
                </a:cubicBezTo>
                <a:cubicBezTo>
                  <a:pt x="254861" y="610508"/>
                  <a:pt x="155045" y="573423"/>
                  <a:pt x="155045" y="407954"/>
                </a:cubicBezTo>
                <a:cubicBezTo>
                  <a:pt x="155045" y="360882"/>
                  <a:pt x="172025" y="322370"/>
                  <a:pt x="198931" y="292418"/>
                </a:cubicBezTo>
                <a:cubicBezTo>
                  <a:pt x="194686" y="281722"/>
                  <a:pt x="179815" y="237495"/>
                  <a:pt x="203185" y="178301"/>
                </a:cubicBezTo>
                <a:cubicBezTo>
                  <a:pt x="203185" y="178301"/>
                  <a:pt x="239290" y="166887"/>
                  <a:pt x="320699" y="222519"/>
                </a:cubicBezTo>
                <a:cubicBezTo>
                  <a:pt x="355553" y="213090"/>
                  <a:pt x="391498" y="208293"/>
                  <a:pt x="427604" y="208252"/>
                </a:cubicBezTo>
                <a:cubicBezTo>
                  <a:pt x="463709" y="208252"/>
                  <a:pt x="500514" y="213250"/>
                  <a:pt x="534501" y="222519"/>
                </a:cubicBezTo>
                <a:cubicBezTo>
                  <a:pt x="615918" y="166887"/>
                  <a:pt x="652023" y="178301"/>
                  <a:pt x="652023" y="178301"/>
                </a:cubicBezTo>
                <a:cubicBezTo>
                  <a:pt x="675393" y="237495"/>
                  <a:pt x="660513" y="281722"/>
                  <a:pt x="656268" y="292418"/>
                </a:cubicBezTo>
                <a:cubicBezTo>
                  <a:pt x="683883" y="322370"/>
                  <a:pt x="700163" y="360882"/>
                  <a:pt x="700163" y="407954"/>
                </a:cubicBezTo>
                <a:cubicBezTo>
                  <a:pt x="700163" y="573423"/>
                  <a:pt x="600347" y="609790"/>
                  <a:pt x="504768" y="620495"/>
                </a:cubicBezTo>
                <a:cubicBezTo>
                  <a:pt x="520348" y="634044"/>
                  <a:pt x="533792" y="659716"/>
                  <a:pt x="533792" y="700372"/>
                </a:cubicBezTo>
                <a:cubicBezTo>
                  <a:pt x="533792" y="758139"/>
                  <a:pt x="533092" y="804502"/>
                  <a:pt x="533092" y="818760"/>
                </a:cubicBezTo>
                <a:cubicBezTo>
                  <a:pt x="533092" y="830174"/>
                  <a:pt x="540882" y="843732"/>
                  <a:pt x="562116" y="839452"/>
                </a:cubicBezTo>
                <a:cubicBezTo>
                  <a:pt x="732023" y="782384"/>
                  <a:pt x="854499" y="621204"/>
                  <a:pt x="854499" y="430781"/>
                </a:cubicBezTo>
                <a:cubicBezTo>
                  <a:pt x="855199" y="192559"/>
                  <a:pt x="663349" y="0"/>
                  <a:pt x="427604" y="0"/>
                </a:cubicBezTo>
                <a:close/>
              </a:path>
            </a:pathLst>
          </a:custGeom>
          <a:solidFill>
            <a:srgbClr val="326196"/>
          </a:solidFill>
          <a:ln w="8747" cap="flat">
            <a:noFill/>
            <a:prstDash val="solid"/>
            <a:miter/>
          </a:ln>
        </p:spPr>
        <p:txBody>
          <a:bodyPr rtlCol="0" anchor="ctr"/>
          <a:lstStyle/>
          <a:p>
            <a:endParaRPr lang="en-US"/>
          </a:p>
        </p:txBody>
      </p:sp>
      <p:pic>
        <p:nvPicPr>
          <p:cNvPr id="7" name="Picture 6" descr="A blue and black logo&#10;&#10;Description automatically generated">
            <a:extLst>
              <a:ext uri="{FF2B5EF4-FFF2-40B4-BE49-F238E27FC236}">
                <a16:creationId xmlns:a16="http://schemas.microsoft.com/office/drawing/2014/main" id="{CC68EF7C-0585-4FE7-CF61-3EBBA4267046}"/>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82000"/>
                    </a14:imgEffect>
                    <a14:imgEffect>
                      <a14:brightnessContrast bright="-5000" contrast="-1000"/>
                    </a14:imgEffect>
                  </a14:imgLayer>
                </a14:imgProps>
              </a:ext>
              <a:ext uri="{28A0092B-C50C-407E-A947-70E740481C1C}">
                <a14:useLocalDpi xmlns:a14="http://schemas.microsoft.com/office/drawing/2010/main" val="0"/>
              </a:ext>
            </a:extLst>
          </a:blip>
          <a:stretch>
            <a:fillRect/>
          </a:stretch>
        </p:blipFill>
        <p:spPr>
          <a:xfrm>
            <a:off x="6414218" y="3719169"/>
            <a:ext cx="784271" cy="784266"/>
          </a:xfrm>
          <a:prstGeom prst="rect">
            <a:avLst/>
          </a:prstGeom>
        </p:spPr>
      </p:pic>
    </p:spTree>
    <p:extLst>
      <p:ext uri="{BB962C8B-B14F-4D97-AF65-F5344CB8AC3E}">
        <p14:creationId xmlns:p14="http://schemas.microsoft.com/office/powerpoint/2010/main" val="1158919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B404D2-91D4-A9F4-FF5F-3B1A301F7E3D}"/>
              </a:ext>
            </a:extLst>
          </p:cNvPr>
          <p:cNvPicPr>
            <a:picLocks noChangeAspect="1"/>
          </p:cNvPicPr>
          <p:nvPr/>
        </p:nvPicPr>
        <p:blipFill rotWithShape="1">
          <a:blip r:embed="rId2"/>
          <a:srcRect b="76875"/>
          <a:stretch/>
        </p:blipFill>
        <p:spPr>
          <a:xfrm>
            <a:off x="195263" y="147141"/>
            <a:ext cx="11640680" cy="2570690"/>
          </a:xfrm>
          <a:prstGeom prst="rect">
            <a:avLst/>
          </a:prstGeom>
          <a:ln>
            <a:solidFill>
              <a:srgbClr val="1E1E1F"/>
            </a:solidFill>
          </a:ln>
        </p:spPr>
      </p:pic>
      <p:pic>
        <p:nvPicPr>
          <p:cNvPr id="5" name="Picture 4">
            <a:extLst>
              <a:ext uri="{FF2B5EF4-FFF2-40B4-BE49-F238E27FC236}">
                <a16:creationId xmlns:a16="http://schemas.microsoft.com/office/drawing/2014/main" id="{CC4BCC6B-3762-4955-A5B8-63A6D68D05A8}"/>
              </a:ext>
            </a:extLst>
          </p:cNvPr>
          <p:cNvPicPr>
            <a:picLocks noChangeAspect="1"/>
          </p:cNvPicPr>
          <p:nvPr/>
        </p:nvPicPr>
        <p:blipFill>
          <a:blip r:embed="rId3"/>
          <a:stretch>
            <a:fillRect/>
          </a:stretch>
        </p:blipFill>
        <p:spPr>
          <a:xfrm>
            <a:off x="1550193" y="2070481"/>
            <a:ext cx="10148888" cy="1714880"/>
          </a:xfrm>
          <a:prstGeom prst="rect">
            <a:avLst/>
          </a:prstGeom>
          <a:ln>
            <a:solidFill>
              <a:srgbClr val="1E1E1F"/>
            </a:solidFill>
          </a:ln>
        </p:spPr>
      </p:pic>
      <p:pic>
        <p:nvPicPr>
          <p:cNvPr id="6" name="Picture 5">
            <a:extLst>
              <a:ext uri="{FF2B5EF4-FFF2-40B4-BE49-F238E27FC236}">
                <a16:creationId xmlns:a16="http://schemas.microsoft.com/office/drawing/2014/main" id="{D4243F25-1BCB-7DA0-B97F-0F01FE283A70}"/>
              </a:ext>
            </a:extLst>
          </p:cNvPr>
          <p:cNvPicPr>
            <a:picLocks noChangeAspect="1"/>
          </p:cNvPicPr>
          <p:nvPr/>
        </p:nvPicPr>
        <p:blipFill>
          <a:blip r:embed="rId4"/>
          <a:stretch>
            <a:fillRect/>
          </a:stretch>
        </p:blipFill>
        <p:spPr>
          <a:xfrm>
            <a:off x="2026409" y="2927921"/>
            <a:ext cx="9910832" cy="2781300"/>
          </a:xfrm>
          <a:prstGeom prst="rect">
            <a:avLst/>
          </a:prstGeom>
          <a:ln>
            <a:solidFill>
              <a:srgbClr val="1E1E1F"/>
            </a:solidFill>
          </a:ln>
        </p:spPr>
      </p:pic>
      <p:pic>
        <p:nvPicPr>
          <p:cNvPr id="7" name="Picture 6">
            <a:extLst>
              <a:ext uri="{FF2B5EF4-FFF2-40B4-BE49-F238E27FC236}">
                <a16:creationId xmlns:a16="http://schemas.microsoft.com/office/drawing/2014/main" id="{3796AD41-68B1-4E79-2FF8-2710758BAF5F}"/>
              </a:ext>
            </a:extLst>
          </p:cNvPr>
          <p:cNvPicPr>
            <a:picLocks noChangeAspect="1"/>
          </p:cNvPicPr>
          <p:nvPr/>
        </p:nvPicPr>
        <p:blipFill>
          <a:blip r:embed="rId5"/>
          <a:stretch>
            <a:fillRect/>
          </a:stretch>
        </p:blipFill>
        <p:spPr>
          <a:xfrm>
            <a:off x="332642" y="3596527"/>
            <a:ext cx="10343350" cy="1747954"/>
          </a:xfrm>
          <a:prstGeom prst="rect">
            <a:avLst/>
          </a:prstGeom>
          <a:ln>
            <a:solidFill>
              <a:srgbClr val="1E1E1F"/>
            </a:solidFill>
          </a:ln>
        </p:spPr>
      </p:pic>
      <p:pic>
        <p:nvPicPr>
          <p:cNvPr id="8" name="Picture 7">
            <a:extLst>
              <a:ext uri="{FF2B5EF4-FFF2-40B4-BE49-F238E27FC236}">
                <a16:creationId xmlns:a16="http://schemas.microsoft.com/office/drawing/2014/main" id="{5321E7BE-AF33-28B9-A77D-012FFC75EAA0}"/>
              </a:ext>
            </a:extLst>
          </p:cNvPr>
          <p:cNvPicPr>
            <a:picLocks noChangeAspect="1"/>
          </p:cNvPicPr>
          <p:nvPr/>
        </p:nvPicPr>
        <p:blipFill>
          <a:blip r:embed="rId6"/>
          <a:stretch>
            <a:fillRect/>
          </a:stretch>
        </p:blipFill>
        <p:spPr>
          <a:xfrm>
            <a:off x="1759958" y="4429896"/>
            <a:ext cx="9392250" cy="1829170"/>
          </a:xfrm>
          <a:prstGeom prst="rect">
            <a:avLst/>
          </a:prstGeom>
          <a:ln>
            <a:solidFill>
              <a:srgbClr val="1E1E1F"/>
            </a:solidFill>
          </a:ln>
        </p:spPr>
      </p:pic>
      <p:pic>
        <p:nvPicPr>
          <p:cNvPr id="9" name="Picture 8">
            <a:extLst>
              <a:ext uri="{FF2B5EF4-FFF2-40B4-BE49-F238E27FC236}">
                <a16:creationId xmlns:a16="http://schemas.microsoft.com/office/drawing/2014/main" id="{AC98D5D6-9CD7-CB64-5D1B-A47741EBC99B}"/>
              </a:ext>
            </a:extLst>
          </p:cNvPr>
          <p:cNvPicPr>
            <a:picLocks noChangeAspect="1"/>
          </p:cNvPicPr>
          <p:nvPr/>
        </p:nvPicPr>
        <p:blipFill rotWithShape="1">
          <a:blip r:embed="rId7"/>
          <a:srcRect r="32875" b="56516"/>
          <a:stretch/>
        </p:blipFill>
        <p:spPr>
          <a:xfrm>
            <a:off x="849085" y="2321331"/>
            <a:ext cx="10493830" cy="2215338"/>
          </a:xfrm>
          <a:prstGeom prst="rect">
            <a:avLst/>
          </a:prstGeom>
        </p:spPr>
      </p:pic>
    </p:spTree>
    <p:extLst>
      <p:ext uri="{BB962C8B-B14F-4D97-AF65-F5344CB8AC3E}">
        <p14:creationId xmlns:p14="http://schemas.microsoft.com/office/powerpoint/2010/main" val="256460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9" presetClass="emph" presetSubtype="0" nodeType="withEffect">
                                  <p:stCondLst>
                                    <p:cond delay="0"/>
                                  </p:stCondLst>
                                  <p:childTnLst>
                                    <p:set>
                                      <p:cBhvr>
                                        <p:cTn id="14" dur="indefinite"/>
                                        <p:tgtEl>
                                          <p:spTgt spid="4"/>
                                        </p:tgtEl>
                                        <p:attrNameLst>
                                          <p:attrName>style.opacity</p:attrName>
                                        </p:attrNameLst>
                                      </p:cBhvr>
                                      <p:to>
                                        <p:strVal val="0.5"/>
                                      </p:to>
                                    </p:set>
                                    <p:animEffect filter="image" prLst="opacity: 0.5">
                                      <p:cBhvr rctx="IE">
                                        <p:cTn id="15" dur="indefinite"/>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9" presetClass="emph" presetSubtype="0" nodeType="withEffect">
                                  <p:stCondLst>
                                    <p:cond delay="0"/>
                                  </p:stCondLst>
                                  <p:childTnLst>
                                    <p:set>
                                      <p:cBhvr>
                                        <p:cTn id="22" dur="indefinite"/>
                                        <p:tgtEl>
                                          <p:spTgt spid="5"/>
                                        </p:tgtEl>
                                        <p:attrNameLst>
                                          <p:attrName>style.opacity</p:attrName>
                                        </p:attrNameLst>
                                      </p:cBhvr>
                                      <p:to>
                                        <p:strVal val="0.5"/>
                                      </p:to>
                                    </p:set>
                                    <p:animEffect filter="image" prLst="opacity: 0.5">
                                      <p:cBhvr rctx="IE">
                                        <p:cTn id="23" dur="indefinite"/>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9" presetClass="emph" presetSubtype="0" nodeType="withEffect">
                                  <p:stCondLst>
                                    <p:cond delay="0"/>
                                  </p:stCondLst>
                                  <p:childTnLst>
                                    <p:set>
                                      <p:cBhvr>
                                        <p:cTn id="30" dur="indefinite"/>
                                        <p:tgtEl>
                                          <p:spTgt spid="6"/>
                                        </p:tgtEl>
                                        <p:attrNameLst>
                                          <p:attrName>style.opacity</p:attrName>
                                        </p:attrNameLst>
                                      </p:cBhvr>
                                      <p:to>
                                        <p:strVal val="0.5"/>
                                      </p:to>
                                    </p:set>
                                    <p:animEffect filter="image" prLst="opacity: 0.5">
                                      <p:cBhvr rctx="IE">
                                        <p:cTn id="31" dur="indefinite"/>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9" presetClass="emph" presetSubtype="0" nodeType="withEffect">
                                  <p:stCondLst>
                                    <p:cond delay="0"/>
                                  </p:stCondLst>
                                  <p:childTnLst>
                                    <p:set>
                                      <p:cBhvr>
                                        <p:cTn id="38" dur="indefinite"/>
                                        <p:tgtEl>
                                          <p:spTgt spid="7"/>
                                        </p:tgtEl>
                                        <p:attrNameLst>
                                          <p:attrName>style.opacity</p:attrName>
                                        </p:attrNameLst>
                                      </p:cBhvr>
                                      <p:to>
                                        <p:strVal val="0.5"/>
                                      </p:to>
                                    </p:set>
                                    <p:animEffect filter="image" prLst="opacity: 0.5">
                                      <p:cBhvr rctx="IE">
                                        <p:cTn id="39" dur="indefinite"/>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9" presetClass="emph" presetSubtype="0" nodeType="withEffect">
                                  <p:stCondLst>
                                    <p:cond delay="0"/>
                                  </p:stCondLst>
                                  <p:childTnLst>
                                    <p:set>
                                      <p:cBhvr>
                                        <p:cTn id="46" dur="indefinite"/>
                                        <p:tgtEl>
                                          <p:spTgt spid="8"/>
                                        </p:tgtEl>
                                        <p:attrNameLst>
                                          <p:attrName>style.opacity</p:attrName>
                                        </p:attrNameLst>
                                      </p:cBhvr>
                                      <p:to>
                                        <p:strVal val="0.5"/>
                                      </p:to>
                                    </p:set>
                                    <p:animEffect filter="image" prLst="opacity: 0.5">
                                      <p:cBhvr rctx="IE">
                                        <p:cTn id="47" dur="indefinite"/>
                                        <p:tgtEl>
                                          <p:spTgt spid="8"/>
                                        </p:tgtEl>
                                      </p:cBhvr>
                                    </p:animEffect>
                                  </p:childTnLst>
                                </p:cTn>
                              </p:par>
                              <p:par>
                                <p:cTn id="48" presetID="10" presetClass="exit" presetSubtype="0" fill="hold" nodeType="withEffect">
                                  <p:stCondLst>
                                    <p:cond delay="0"/>
                                  </p:stCondLst>
                                  <p:childTnLst>
                                    <p:animEffect transition="out" filter="fade">
                                      <p:cBhvr>
                                        <p:cTn id="49" dur="500"/>
                                        <p:tgtEl>
                                          <p:spTgt spid="4"/>
                                        </p:tgtEl>
                                      </p:cBhvr>
                                    </p:animEffect>
                                    <p:set>
                                      <p:cBhvr>
                                        <p:cTn id="50" dur="1" fill="hold">
                                          <p:stCondLst>
                                            <p:cond delay="499"/>
                                          </p:stCondLst>
                                        </p:cTn>
                                        <p:tgtEl>
                                          <p:spTgt spid="4"/>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5"/>
                                        </p:tgtEl>
                                      </p:cBhvr>
                                    </p:animEffect>
                                    <p:set>
                                      <p:cBhvr>
                                        <p:cTn id="53" dur="1" fill="hold">
                                          <p:stCondLst>
                                            <p:cond delay="499"/>
                                          </p:stCondLst>
                                        </p:cTn>
                                        <p:tgtEl>
                                          <p:spTgt spid="5"/>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6"/>
                                        </p:tgtEl>
                                      </p:cBhvr>
                                    </p:animEffect>
                                    <p:set>
                                      <p:cBhvr>
                                        <p:cTn id="56" dur="1" fill="hold">
                                          <p:stCondLst>
                                            <p:cond delay="499"/>
                                          </p:stCondLst>
                                        </p:cTn>
                                        <p:tgtEl>
                                          <p:spTgt spid="6"/>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7"/>
                                        </p:tgtEl>
                                      </p:cBhvr>
                                    </p:animEffect>
                                    <p:set>
                                      <p:cBhvr>
                                        <p:cTn id="59" dur="1" fill="hold">
                                          <p:stCondLst>
                                            <p:cond delay="499"/>
                                          </p:stCondLst>
                                        </p:cTn>
                                        <p:tgtEl>
                                          <p:spTgt spid="7"/>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el 3">
            <a:extLst>
              <a:ext uri="{FF2B5EF4-FFF2-40B4-BE49-F238E27FC236}">
                <a16:creationId xmlns:a16="http://schemas.microsoft.com/office/drawing/2014/main" id="{FE808959-CC19-46FF-39D4-219CE9847979}"/>
              </a:ext>
            </a:extLst>
          </p:cNvPr>
          <p:cNvSpPr txBox="1">
            <a:spLocks/>
          </p:cNvSpPr>
          <p:nvPr/>
        </p:nvSpPr>
        <p:spPr>
          <a:xfrm>
            <a:off x="187234" y="2135778"/>
            <a:ext cx="11817532" cy="2586444"/>
          </a:xfrm>
          <a:prstGeom prst="rect">
            <a:avLst/>
          </a:prstGeom>
        </p:spPr>
        <p:txBody>
          <a:bodyPr vert="horz" lIns="91440" tIns="45720" rIns="91440" bIns="45720" rtlCol="0" anchor="b" anchorCtr="0">
            <a:normAutofit lnSpcReduction="10000"/>
          </a:bodyPr>
          <a:lst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a:lstStyle>
          <a:p>
            <a:pPr algn="ctr"/>
            <a:r>
              <a:rPr lang="en-US" sz="11500" dirty="0">
                <a:solidFill>
                  <a:srgbClr val="346296"/>
                </a:solidFill>
                <a:latin typeface="+mn-lt"/>
              </a:rPr>
              <a:t>Identity </a:t>
            </a:r>
            <a:r>
              <a:rPr lang="en-US" sz="4300" dirty="0">
                <a:solidFill>
                  <a:srgbClr val="346296"/>
                </a:solidFill>
                <a:latin typeface="+mn-lt"/>
              </a:rPr>
              <a:t>is the new</a:t>
            </a:r>
            <a:r>
              <a:rPr lang="en-US" sz="11500" dirty="0">
                <a:solidFill>
                  <a:srgbClr val="346296"/>
                </a:solidFill>
                <a:latin typeface="+mn-lt"/>
              </a:rPr>
              <a:t> </a:t>
            </a:r>
            <a:r>
              <a:rPr lang="en-US" sz="8600" dirty="0">
                <a:solidFill>
                  <a:srgbClr val="346296"/>
                </a:solidFill>
                <a:latin typeface="+mn-lt"/>
              </a:rPr>
              <a:t>Perimeter</a:t>
            </a:r>
            <a:endParaRPr lang="en-DE" sz="13800" dirty="0">
              <a:solidFill>
                <a:srgbClr val="346296"/>
              </a:solidFill>
              <a:latin typeface="+mn-lt"/>
            </a:endParaRPr>
          </a:p>
        </p:txBody>
      </p:sp>
      <p:pic>
        <p:nvPicPr>
          <p:cNvPr id="2" name="Picture 1">
            <a:extLst>
              <a:ext uri="{FF2B5EF4-FFF2-40B4-BE49-F238E27FC236}">
                <a16:creationId xmlns:a16="http://schemas.microsoft.com/office/drawing/2014/main" id="{706F114D-81DE-462E-6388-BCD0FB15BDE7}"/>
              </a:ext>
            </a:extLst>
          </p:cNvPr>
          <p:cNvPicPr>
            <a:picLocks noChangeAspect="1"/>
          </p:cNvPicPr>
          <p:nvPr/>
        </p:nvPicPr>
        <p:blipFill>
          <a:blip r:embed="rId2"/>
          <a:stretch>
            <a:fillRect/>
          </a:stretch>
        </p:blipFill>
        <p:spPr>
          <a:xfrm>
            <a:off x="851263" y="418294"/>
            <a:ext cx="7772400" cy="2024178"/>
          </a:xfrm>
          <a:prstGeom prst="rect">
            <a:avLst/>
          </a:prstGeom>
        </p:spPr>
      </p:pic>
      <p:pic>
        <p:nvPicPr>
          <p:cNvPr id="3" name="Picture 2">
            <a:extLst>
              <a:ext uri="{FF2B5EF4-FFF2-40B4-BE49-F238E27FC236}">
                <a16:creationId xmlns:a16="http://schemas.microsoft.com/office/drawing/2014/main" id="{EDA50958-6CA7-E5F9-18D5-49EBD06D5149}"/>
              </a:ext>
            </a:extLst>
          </p:cNvPr>
          <p:cNvPicPr>
            <a:picLocks noChangeAspect="1"/>
          </p:cNvPicPr>
          <p:nvPr/>
        </p:nvPicPr>
        <p:blipFill>
          <a:blip r:embed="rId3"/>
          <a:stretch>
            <a:fillRect/>
          </a:stretch>
        </p:blipFill>
        <p:spPr>
          <a:xfrm>
            <a:off x="3777343" y="1678724"/>
            <a:ext cx="7772400" cy="3892437"/>
          </a:xfrm>
          <a:prstGeom prst="rect">
            <a:avLst/>
          </a:prstGeom>
        </p:spPr>
      </p:pic>
      <p:pic>
        <p:nvPicPr>
          <p:cNvPr id="11" name="Picture 10">
            <a:extLst>
              <a:ext uri="{FF2B5EF4-FFF2-40B4-BE49-F238E27FC236}">
                <a16:creationId xmlns:a16="http://schemas.microsoft.com/office/drawing/2014/main" id="{326470DF-8218-8E3E-6DA8-E7464252EFA3}"/>
              </a:ext>
            </a:extLst>
          </p:cNvPr>
          <p:cNvPicPr>
            <a:picLocks noChangeAspect="1"/>
          </p:cNvPicPr>
          <p:nvPr/>
        </p:nvPicPr>
        <p:blipFill>
          <a:blip r:embed="rId4"/>
          <a:stretch>
            <a:fillRect/>
          </a:stretch>
        </p:blipFill>
        <p:spPr>
          <a:xfrm>
            <a:off x="642257" y="4622255"/>
            <a:ext cx="5168900" cy="1689100"/>
          </a:xfrm>
          <a:prstGeom prst="rect">
            <a:avLst/>
          </a:prstGeom>
        </p:spPr>
      </p:pic>
      <p:pic>
        <p:nvPicPr>
          <p:cNvPr id="13" name="Picture 12">
            <a:extLst>
              <a:ext uri="{FF2B5EF4-FFF2-40B4-BE49-F238E27FC236}">
                <a16:creationId xmlns:a16="http://schemas.microsoft.com/office/drawing/2014/main" id="{578FA723-AF98-AFA7-B5AB-16F489C24A9C}"/>
              </a:ext>
            </a:extLst>
          </p:cNvPr>
          <p:cNvPicPr>
            <a:picLocks noChangeAspect="1"/>
          </p:cNvPicPr>
          <p:nvPr/>
        </p:nvPicPr>
        <p:blipFill>
          <a:blip r:embed="rId5"/>
          <a:stretch>
            <a:fillRect/>
          </a:stretch>
        </p:blipFill>
        <p:spPr>
          <a:xfrm>
            <a:off x="1924957" y="1077390"/>
            <a:ext cx="7772400" cy="1943100"/>
          </a:xfrm>
          <a:prstGeom prst="rect">
            <a:avLst/>
          </a:prstGeom>
        </p:spPr>
      </p:pic>
      <p:pic>
        <p:nvPicPr>
          <p:cNvPr id="14" name="Picture 13">
            <a:extLst>
              <a:ext uri="{FF2B5EF4-FFF2-40B4-BE49-F238E27FC236}">
                <a16:creationId xmlns:a16="http://schemas.microsoft.com/office/drawing/2014/main" id="{13DA6307-9063-1AF3-957F-ED2484F768FA}"/>
              </a:ext>
            </a:extLst>
          </p:cNvPr>
          <p:cNvPicPr>
            <a:picLocks noChangeAspect="1"/>
          </p:cNvPicPr>
          <p:nvPr/>
        </p:nvPicPr>
        <p:blipFill>
          <a:blip r:embed="rId6"/>
          <a:stretch>
            <a:fillRect/>
          </a:stretch>
        </p:blipFill>
        <p:spPr>
          <a:xfrm>
            <a:off x="3111137" y="2520903"/>
            <a:ext cx="7772400" cy="1452117"/>
          </a:xfrm>
          <a:prstGeom prst="rect">
            <a:avLst/>
          </a:prstGeom>
        </p:spPr>
      </p:pic>
      <p:pic>
        <p:nvPicPr>
          <p:cNvPr id="15" name="Picture 14">
            <a:extLst>
              <a:ext uri="{FF2B5EF4-FFF2-40B4-BE49-F238E27FC236}">
                <a16:creationId xmlns:a16="http://schemas.microsoft.com/office/drawing/2014/main" id="{05CE4955-328E-9D33-977A-BE046D2619B0}"/>
              </a:ext>
            </a:extLst>
          </p:cNvPr>
          <p:cNvPicPr>
            <a:picLocks noChangeAspect="1"/>
          </p:cNvPicPr>
          <p:nvPr/>
        </p:nvPicPr>
        <p:blipFill>
          <a:blip r:embed="rId7"/>
          <a:stretch>
            <a:fillRect/>
          </a:stretch>
        </p:blipFill>
        <p:spPr>
          <a:xfrm>
            <a:off x="7163163" y="1077390"/>
            <a:ext cx="2921000" cy="1244600"/>
          </a:xfrm>
          <a:prstGeom prst="rect">
            <a:avLst/>
          </a:prstGeom>
        </p:spPr>
      </p:pic>
      <p:pic>
        <p:nvPicPr>
          <p:cNvPr id="16" name="Picture 15">
            <a:extLst>
              <a:ext uri="{FF2B5EF4-FFF2-40B4-BE49-F238E27FC236}">
                <a16:creationId xmlns:a16="http://schemas.microsoft.com/office/drawing/2014/main" id="{7D163F94-224E-791D-FB56-62F338767ED8}"/>
              </a:ext>
            </a:extLst>
          </p:cNvPr>
          <p:cNvPicPr>
            <a:picLocks noChangeAspect="1"/>
          </p:cNvPicPr>
          <p:nvPr/>
        </p:nvPicPr>
        <p:blipFill>
          <a:blip r:embed="rId8"/>
          <a:stretch>
            <a:fillRect/>
          </a:stretch>
        </p:blipFill>
        <p:spPr>
          <a:xfrm>
            <a:off x="1258751" y="2848871"/>
            <a:ext cx="7772400" cy="996164"/>
          </a:xfrm>
          <a:prstGeom prst="rect">
            <a:avLst/>
          </a:prstGeom>
        </p:spPr>
      </p:pic>
      <p:pic>
        <p:nvPicPr>
          <p:cNvPr id="17" name="Picture 16">
            <a:extLst>
              <a:ext uri="{FF2B5EF4-FFF2-40B4-BE49-F238E27FC236}">
                <a16:creationId xmlns:a16="http://schemas.microsoft.com/office/drawing/2014/main" id="{933011BA-CFDD-A7BA-AA24-3C925945710B}"/>
              </a:ext>
            </a:extLst>
          </p:cNvPr>
          <p:cNvPicPr>
            <a:picLocks noChangeAspect="1"/>
          </p:cNvPicPr>
          <p:nvPr/>
        </p:nvPicPr>
        <p:blipFill>
          <a:blip r:embed="rId9"/>
          <a:stretch>
            <a:fillRect/>
          </a:stretch>
        </p:blipFill>
        <p:spPr>
          <a:xfrm>
            <a:off x="4573633" y="4187857"/>
            <a:ext cx="7277100" cy="1346200"/>
          </a:xfrm>
          <a:prstGeom prst="rect">
            <a:avLst/>
          </a:prstGeom>
        </p:spPr>
      </p:pic>
      <p:pic>
        <p:nvPicPr>
          <p:cNvPr id="18" name="Picture 17">
            <a:extLst>
              <a:ext uri="{FF2B5EF4-FFF2-40B4-BE49-F238E27FC236}">
                <a16:creationId xmlns:a16="http://schemas.microsoft.com/office/drawing/2014/main" id="{264A1BF8-94F7-7B36-D6A0-535662317F58}"/>
              </a:ext>
            </a:extLst>
          </p:cNvPr>
          <p:cNvPicPr>
            <a:picLocks noChangeAspect="1"/>
          </p:cNvPicPr>
          <p:nvPr/>
        </p:nvPicPr>
        <p:blipFill>
          <a:blip r:embed="rId10"/>
          <a:stretch>
            <a:fillRect/>
          </a:stretch>
        </p:blipFill>
        <p:spPr>
          <a:xfrm>
            <a:off x="2773135" y="718619"/>
            <a:ext cx="7670800" cy="1638300"/>
          </a:xfrm>
          <a:prstGeom prst="rect">
            <a:avLst/>
          </a:prstGeom>
        </p:spPr>
      </p:pic>
      <p:pic>
        <p:nvPicPr>
          <p:cNvPr id="19" name="Picture 18">
            <a:extLst>
              <a:ext uri="{FF2B5EF4-FFF2-40B4-BE49-F238E27FC236}">
                <a16:creationId xmlns:a16="http://schemas.microsoft.com/office/drawing/2014/main" id="{B8FCFF73-1FB8-C8DE-1405-E0C31AF4D762}"/>
              </a:ext>
            </a:extLst>
          </p:cNvPr>
          <p:cNvPicPr>
            <a:picLocks noChangeAspect="1"/>
          </p:cNvPicPr>
          <p:nvPr/>
        </p:nvPicPr>
        <p:blipFill>
          <a:blip r:embed="rId11"/>
          <a:stretch>
            <a:fillRect/>
          </a:stretch>
        </p:blipFill>
        <p:spPr>
          <a:xfrm>
            <a:off x="289288" y="4109887"/>
            <a:ext cx="7772400" cy="1785891"/>
          </a:xfrm>
          <a:prstGeom prst="rect">
            <a:avLst/>
          </a:prstGeom>
        </p:spPr>
      </p:pic>
      <p:pic>
        <p:nvPicPr>
          <p:cNvPr id="20" name="Picture 19">
            <a:extLst>
              <a:ext uri="{FF2B5EF4-FFF2-40B4-BE49-F238E27FC236}">
                <a16:creationId xmlns:a16="http://schemas.microsoft.com/office/drawing/2014/main" id="{00383986-E219-6515-4445-B4B2F71F588F}"/>
              </a:ext>
            </a:extLst>
          </p:cNvPr>
          <p:cNvPicPr>
            <a:picLocks noChangeAspect="1"/>
          </p:cNvPicPr>
          <p:nvPr/>
        </p:nvPicPr>
        <p:blipFill>
          <a:blip r:embed="rId12"/>
          <a:stretch>
            <a:fillRect/>
          </a:stretch>
        </p:blipFill>
        <p:spPr>
          <a:xfrm>
            <a:off x="4117794" y="1597858"/>
            <a:ext cx="7772400" cy="1130531"/>
          </a:xfrm>
          <a:prstGeom prst="rect">
            <a:avLst/>
          </a:prstGeom>
        </p:spPr>
      </p:pic>
      <p:pic>
        <p:nvPicPr>
          <p:cNvPr id="21" name="Picture 20">
            <a:extLst>
              <a:ext uri="{FF2B5EF4-FFF2-40B4-BE49-F238E27FC236}">
                <a16:creationId xmlns:a16="http://schemas.microsoft.com/office/drawing/2014/main" id="{08685287-3250-D799-7925-C1C79C7A7375}"/>
              </a:ext>
            </a:extLst>
          </p:cNvPr>
          <p:cNvPicPr>
            <a:picLocks noChangeAspect="1"/>
          </p:cNvPicPr>
          <p:nvPr/>
        </p:nvPicPr>
        <p:blipFill>
          <a:blip r:embed="rId13"/>
          <a:stretch>
            <a:fillRect/>
          </a:stretch>
        </p:blipFill>
        <p:spPr>
          <a:xfrm>
            <a:off x="550273" y="601429"/>
            <a:ext cx="7772400" cy="2339816"/>
          </a:xfrm>
          <a:prstGeom prst="rect">
            <a:avLst/>
          </a:prstGeom>
        </p:spPr>
      </p:pic>
      <p:pic>
        <p:nvPicPr>
          <p:cNvPr id="22" name="Picture 21">
            <a:extLst>
              <a:ext uri="{FF2B5EF4-FFF2-40B4-BE49-F238E27FC236}">
                <a16:creationId xmlns:a16="http://schemas.microsoft.com/office/drawing/2014/main" id="{D260DE6B-3F73-377C-C5C1-0677B82D5412}"/>
              </a:ext>
            </a:extLst>
          </p:cNvPr>
          <p:cNvPicPr>
            <a:picLocks noChangeAspect="1"/>
          </p:cNvPicPr>
          <p:nvPr/>
        </p:nvPicPr>
        <p:blipFill>
          <a:blip r:embed="rId14"/>
          <a:stretch>
            <a:fillRect/>
          </a:stretch>
        </p:blipFill>
        <p:spPr>
          <a:xfrm>
            <a:off x="2171155" y="1352327"/>
            <a:ext cx="7772400" cy="1472754"/>
          </a:xfrm>
          <a:prstGeom prst="rect">
            <a:avLst/>
          </a:prstGeom>
        </p:spPr>
      </p:pic>
      <p:pic>
        <p:nvPicPr>
          <p:cNvPr id="23" name="Picture 22">
            <a:extLst>
              <a:ext uri="{FF2B5EF4-FFF2-40B4-BE49-F238E27FC236}">
                <a16:creationId xmlns:a16="http://schemas.microsoft.com/office/drawing/2014/main" id="{F33C41C6-ED34-8E95-FAD6-04266A3B41ED}"/>
              </a:ext>
            </a:extLst>
          </p:cNvPr>
          <p:cNvPicPr>
            <a:picLocks noChangeAspect="1"/>
          </p:cNvPicPr>
          <p:nvPr/>
        </p:nvPicPr>
        <p:blipFill>
          <a:blip r:embed="rId15"/>
          <a:stretch>
            <a:fillRect/>
          </a:stretch>
        </p:blipFill>
        <p:spPr>
          <a:xfrm>
            <a:off x="4175488" y="2240995"/>
            <a:ext cx="7772400" cy="3842534"/>
          </a:xfrm>
          <a:prstGeom prst="rect">
            <a:avLst/>
          </a:prstGeom>
        </p:spPr>
      </p:pic>
      <p:pic>
        <p:nvPicPr>
          <p:cNvPr id="24" name="Picture 23">
            <a:extLst>
              <a:ext uri="{FF2B5EF4-FFF2-40B4-BE49-F238E27FC236}">
                <a16:creationId xmlns:a16="http://schemas.microsoft.com/office/drawing/2014/main" id="{782C1C6C-6F66-EA69-60CA-5168EAA3B760}"/>
              </a:ext>
            </a:extLst>
          </p:cNvPr>
          <p:cNvPicPr>
            <a:picLocks noChangeAspect="1"/>
          </p:cNvPicPr>
          <p:nvPr/>
        </p:nvPicPr>
        <p:blipFill>
          <a:blip r:embed="rId16"/>
          <a:stretch>
            <a:fillRect/>
          </a:stretch>
        </p:blipFill>
        <p:spPr>
          <a:xfrm>
            <a:off x="592545" y="1663120"/>
            <a:ext cx="6959600" cy="1257300"/>
          </a:xfrm>
          <a:prstGeom prst="rect">
            <a:avLst/>
          </a:prstGeom>
        </p:spPr>
      </p:pic>
      <p:pic>
        <p:nvPicPr>
          <p:cNvPr id="25" name="Picture 24">
            <a:extLst>
              <a:ext uri="{FF2B5EF4-FFF2-40B4-BE49-F238E27FC236}">
                <a16:creationId xmlns:a16="http://schemas.microsoft.com/office/drawing/2014/main" id="{D196F603-5063-B09D-30F8-6BFAFDAB656A}"/>
              </a:ext>
            </a:extLst>
          </p:cNvPr>
          <p:cNvPicPr>
            <a:picLocks noChangeAspect="1"/>
          </p:cNvPicPr>
          <p:nvPr/>
        </p:nvPicPr>
        <p:blipFill>
          <a:blip r:embed="rId17"/>
          <a:stretch>
            <a:fillRect/>
          </a:stretch>
        </p:blipFill>
        <p:spPr>
          <a:xfrm>
            <a:off x="3253558" y="2814286"/>
            <a:ext cx="7772400" cy="2763290"/>
          </a:xfrm>
          <a:prstGeom prst="rect">
            <a:avLst/>
          </a:prstGeom>
        </p:spPr>
      </p:pic>
      <p:pic>
        <p:nvPicPr>
          <p:cNvPr id="26" name="Picture 25">
            <a:extLst>
              <a:ext uri="{FF2B5EF4-FFF2-40B4-BE49-F238E27FC236}">
                <a16:creationId xmlns:a16="http://schemas.microsoft.com/office/drawing/2014/main" id="{A5FA3C12-E922-9049-0952-84CE13D9923E}"/>
              </a:ext>
            </a:extLst>
          </p:cNvPr>
          <p:cNvPicPr>
            <a:picLocks noChangeAspect="1"/>
          </p:cNvPicPr>
          <p:nvPr/>
        </p:nvPicPr>
        <p:blipFill>
          <a:blip r:embed="rId18"/>
          <a:stretch>
            <a:fillRect/>
          </a:stretch>
        </p:blipFill>
        <p:spPr>
          <a:xfrm>
            <a:off x="359591" y="1694212"/>
            <a:ext cx="8925309" cy="3178234"/>
          </a:xfrm>
          <a:prstGeom prst="rect">
            <a:avLst/>
          </a:prstGeom>
        </p:spPr>
      </p:pic>
      <p:pic>
        <p:nvPicPr>
          <p:cNvPr id="27" name="Picture 26">
            <a:extLst>
              <a:ext uri="{FF2B5EF4-FFF2-40B4-BE49-F238E27FC236}">
                <a16:creationId xmlns:a16="http://schemas.microsoft.com/office/drawing/2014/main" id="{94790220-BFD1-429E-993C-ECA06605607A}"/>
              </a:ext>
            </a:extLst>
          </p:cNvPr>
          <p:cNvPicPr>
            <a:picLocks noChangeAspect="1"/>
          </p:cNvPicPr>
          <p:nvPr/>
        </p:nvPicPr>
        <p:blipFill>
          <a:blip r:embed="rId19"/>
          <a:stretch>
            <a:fillRect/>
          </a:stretch>
        </p:blipFill>
        <p:spPr>
          <a:xfrm>
            <a:off x="1161596" y="2858582"/>
            <a:ext cx="6057900" cy="3644900"/>
          </a:xfrm>
          <a:prstGeom prst="rect">
            <a:avLst/>
          </a:prstGeom>
        </p:spPr>
      </p:pic>
      <p:pic>
        <p:nvPicPr>
          <p:cNvPr id="28" name="Picture 27">
            <a:extLst>
              <a:ext uri="{FF2B5EF4-FFF2-40B4-BE49-F238E27FC236}">
                <a16:creationId xmlns:a16="http://schemas.microsoft.com/office/drawing/2014/main" id="{312A27DA-7763-8AE7-1C5C-F6B2C5268B24}"/>
              </a:ext>
            </a:extLst>
          </p:cNvPr>
          <p:cNvPicPr>
            <a:picLocks noChangeAspect="1"/>
          </p:cNvPicPr>
          <p:nvPr/>
        </p:nvPicPr>
        <p:blipFill>
          <a:blip r:embed="rId20"/>
          <a:stretch>
            <a:fillRect/>
          </a:stretch>
        </p:blipFill>
        <p:spPr>
          <a:xfrm>
            <a:off x="2594449" y="872373"/>
            <a:ext cx="7772400" cy="1409319"/>
          </a:xfrm>
          <a:prstGeom prst="rect">
            <a:avLst/>
          </a:prstGeom>
        </p:spPr>
      </p:pic>
      <p:sp>
        <p:nvSpPr>
          <p:cNvPr id="30" name="Rectangle 29">
            <a:extLst>
              <a:ext uri="{FF2B5EF4-FFF2-40B4-BE49-F238E27FC236}">
                <a16:creationId xmlns:a16="http://schemas.microsoft.com/office/drawing/2014/main" id="{B332E68A-5A15-4DCC-F4C9-E42B9BC8D112}"/>
              </a:ext>
            </a:extLst>
          </p:cNvPr>
          <p:cNvSpPr/>
          <p:nvPr/>
        </p:nvSpPr>
        <p:spPr>
          <a:xfrm>
            <a:off x="0" y="0"/>
            <a:ext cx="12192000" cy="6858000"/>
          </a:xfrm>
          <a:prstGeom prst="rect">
            <a:avLst/>
          </a:prstGeom>
          <a:solidFill>
            <a:srgbClr val="404F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19A85CD7-125E-7151-79A1-652BCF2364CB}"/>
              </a:ext>
            </a:extLst>
          </p:cNvPr>
          <p:cNvPicPr>
            <a:picLocks noChangeAspect="1"/>
          </p:cNvPicPr>
          <p:nvPr/>
        </p:nvPicPr>
        <p:blipFill>
          <a:blip r:embed="rId21"/>
          <a:stretch>
            <a:fillRect/>
          </a:stretch>
        </p:blipFill>
        <p:spPr>
          <a:xfrm>
            <a:off x="782005" y="1772415"/>
            <a:ext cx="10992528" cy="2950018"/>
          </a:xfrm>
          <a:prstGeom prst="rect">
            <a:avLst/>
          </a:prstGeom>
          <a:effectLst>
            <a:softEdge rad="0"/>
          </a:effectLst>
        </p:spPr>
      </p:pic>
      <p:pic>
        <p:nvPicPr>
          <p:cNvPr id="1026" name="Picture 2" descr="#queue from When words fail">
            <a:extLst>
              <a:ext uri="{FF2B5EF4-FFF2-40B4-BE49-F238E27FC236}">
                <a16:creationId xmlns:a16="http://schemas.microsoft.com/office/drawing/2014/main" id="{C4ACFA95-2856-A937-682A-21CC9570D61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0553" y="962222"/>
            <a:ext cx="11690894" cy="4933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94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300"/>
                                        <p:tgtEl>
                                          <p:spTgt spid="14"/>
                                        </p:tgtEl>
                                      </p:cBhvr>
                                    </p:animEffect>
                                  </p:childTnLst>
                                </p:cTn>
                              </p:par>
                            </p:childTnLst>
                          </p:cTn>
                        </p:par>
                        <p:par>
                          <p:cTn id="28" fill="hold">
                            <p:stCondLst>
                              <p:cond delay="3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300"/>
                                        <p:tgtEl>
                                          <p:spTgt spid="15"/>
                                        </p:tgtEl>
                                      </p:cBhvr>
                                    </p:animEffect>
                                  </p:childTnLst>
                                </p:cTn>
                              </p:par>
                            </p:childTnLst>
                          </p:cTn>
                        </p:par>
                        <p:par>
                          <p:cTn id="32" fill="hold">
                            <p:stCondLst>
                              <p:cond delay="600"/>
                            </p:stCondLst>
                            <p:childTnLst>
                              <p:par>
                                <p:cTn id="33" presetID="10" presetClass="entr" presetSubtype="0"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300"/>
                                        <p:tgtEl>
                                          <p:spTgt spid="16"/>
                                        </p:tgtEl>
                                      </p:cBhvr>
                                    </p:animEffect>
                                  </p:childTnLst>
                                </p:cTn>
                              </p:par>
                            </p:childTnLst>
                          </p:cTn>
                        </p:par>
                        <p:par>
                          <p:cTn id="36" fill="hold">
                            <p:stCondLst>
                              <p:cond delay="900"/>
                            </p:stCondLst>
                            <p:childTnLst>
                              <p:par>
                                <p:cTn id="37" presetID="10" presetClass="entr" presetSubtype="0"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00"/>
                                        <p:tgtEl>
                                          <p:spTgt spid="17"/>
                                        </p:tgtEl>
                                      </p:cBhvr>
                                    </p:animEffect>
                                  </p:childTnLst>
                                </p:cTn>
                              </p:par>
                            </p:childTnLst>
                          </p:cTn>
                        </p:par>
                        <p:par>
                          <p:cTn id="40" fill="hold">
                            <p:stCondLst>
                              <p:cond delay="110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200"/>
                                        <p:tgtEl>
                                          <p:spTgt spid="18"/>
                                        </p:tgtEl>
                                      </p:cBhvr>
                                    </p:animEffect>
                                  </p:childTnLst>
                                </p:cTn>
                              </p:par>
                            </p:childTnLst>
                          </p:cTn>
                        </p:par>
                        <p:par>
                          <p:cTn id="44" fill="hold">
                            <p:stCondLst>
                              <p:cond delay="1300"/>
                            </p:stCondLst>
                            <p:childTnLst>
                              <p:par>
                                <p:cTn id="45" presetID="10" presetClass="entr" presetSubtype="0"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200"/>
                                        <p:tgtEl>
                                          <p:spTgt spid="19"/>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200"/>
                                        <p:tgtEl>
                                          <p:spTgt spid="20"/>
                                        </p:tgtEl>
                                      </p:cBhvr>
                                    </p:animEffect>
                                  </p:childTnLst>
                                </p:cTn>
                              </p:par>
                            </p:childTnLst>
                          </p:cTn>
                        </p:par>
                        <p:par>
                          <p:cTn id="52" fill="hold">
                            <p:stCondLst>
                              <p:cond delay="1700"/>
                            </p:stCondLst>
                            <p:childTnLst>
                              <p:par>
                                <p:cTn id="53" presetID="10" presetClass="entr" presetSubtype="0"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200"/>
                                        <p:tgtEl>
                                          <p:spTgt spid="21"/>
                                        </p:tgtEl>
                                      </p:cBhvr>
                                    </p:animEffect>
                                  </p:childTnLst>
                                </p:cTn>
                              </p:par>
                            </p:childTnLst>
                          </p:cTn>
                        </p:par>
                        <p:par>
                          <p:cTn id="56" fill="hold">
                            <p:stCondLst>
                              <p:cond delay="1900"/>
                            </p:stCondLst>
                            <p:childTnLst>
                              <p:par>
                                <p:cTn id="57" presetID="10" presetClass="entr" presetSubtype="0"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20"/>
                                        <p:tgtEl>
                                          <p:spTgt spid="22"/>
                                        </p:tgtEl>
                                      </p:cBhvr>
                                    </p:animEffect>
                                  </p:childTnLst>
                                </p:cTn>
                              </p:par>
                            </p:childTnLst>
                          </p:cTn>
                        </p:par>
                        <p:par>
                          <p:cTn id="60" fill="hold">
                            <p:stCondLst>
                              <p:cond delay="2020"/>
                            </p:stCondLst>
                            <p:childTnLst>
                              <p:par>
                                <p:cTn id="61" presetID="10" presetClass="entr" presetSubtype="0" fill="hold"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120"/>
                                        <p:tgtEl>
                                          <p:spTgt spid="23"/>
                                        </p:tgtEl>
                                      </p:cBhvr>
                                    </p:animEffect>
                                  </p:childTnLst>
                                </p:cTn>
                              </p:par>
                            </p:childTnLst>
                          </p:cTn>
                        </p:par>
                        <p:par>
                          <p:cTn id="64" fill="hold">
                            <p:stCondLst>
                              <p:cond delay="2140"/>
                            </p:stCondLst>
                            <p:childTnLst>
                              <p:par>
                                <p:cTn id="65" presetID="10" presetClass="entr" presetSubtype="0" fill="hold"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120"/>
                                        <p:tgtEl>
                                          <p:spTgt spid="24"/>
                                        </p:tgtEl>
                                      </p:cBhvr>
                                    </p:animEffect>
                                  </p:childTnLst>
                                </p:cTn>
                              </p:par>
                            </p:childTnLst>
                          </p:cTn>
                        </p:par>
                        <p:par>
                          <p:cTn id="68" fill="hold">
                            <p:stCondLst>
                              <p:cond delay="2260"/>
                            </p:stCondLst>
                            <p:childTnLst>
                              <p:par>
                                <p:cTn id="69" presetID="10" presetClass="entr" presetSubtype="0" fill="hold" nodeType="after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120"/>
                                        <p:tgtEl>
                                          <p:spTgt spid="25"/>
                                        </p:tgtEl>
                                      </p:cBhvr>
                                    </p:animEffect>
                                  </p:childTnLst>
                                </p:cTn>
                              </p:par>
                            </p:childTnLst>
                          </p:cTn>
                        </p:par>
                        <p:par>
                          <p:cTn id="72" fill="hold">
                            <p:stCondLst>
                              <p:cond delay="2380"/>
                            </p:stCondLst>
                            <p:childTnLst>
                              <p:par>
                                <p:cTn id="73" presetID="10" presetClass="entr" presetSubtype="0" fill="hold"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120"/>
                                        <p:tgtEl>
                                          <p:spTgt spid="26"/>
                                        </p:tgtEl>
                                      </p:cBhvr>
                                    </p:animEffect>
                                  </p:childTnLst>
                                </p:cTn>
                              </p:par>
                            </p:childTnLst>
                          </p:cTn>
                        </p:par>
                        <p:par>
                          <p:cTn id="76" fill="hold">
                            <p:stCondLst>
                              <p:cond delay="2500"/>
                            </p:stCondLst>
                            <p:childTnLst>
                              <p:par>
                                <p:cTn id="77" presetID="10" presetClass="entr" presetSubtype="0" fill="hold"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80"/>
                                        <p:tgtEl>
                                          <p:spTgt spid="27"/>
                                        </p:tgtEl>
                                      </p:cBhvr>
                                    </p:animEffect>
                                  </p:childTnLst>
                                </p:cTn>
                              </p:par>
                            </p:childTnLst>
                          </p:cTn>
                        </p:par>
                        <p:par>
                          <p:cTn id="80" fill="hold">
                            <p:stCondLst>
                              <p:cond delay="2580"/>
                            </p:stCondLst>
                            <p:childTnLst>
                              <p:par>
                                <p:cTn id="81" presetID="10" presetClass="entr" presetSubtype="0" fill="hold"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80"/>
                                        <p:tgtEl>
                                          <p:spTgt spid="28"/>
                                        </p:tgtEl>
                                      </p:cBhvr>
                                    </p:animEffect>
                                  </p:childTnLst>
                                </p:cTn>
                              </p:par>
                            </p:childTnLst>
                          </p:cTn>
                        </p:par>
                        <p:par>
                          <p:cTn id="84" fill="hold">
                            <p:stCondLst>
                              <p:cond delay="2660"/>
                            </p:stCondLst>
                            <p:childTnLst>
                              <p:par>
                                <p:cTn id="85" presetID="10" presetClass="entr" presetSubtype="0" fill="hold" nodeType="after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80"/>
                                        <p:tgtEl>
                                          <p:spTgt spid="29"/>
                                        </p:tgtEl>
                                      </p:cBhvr>
                                    </p:animEffect>
                                  </p:childTnLst>
                                </p:cTn>
                              </p:par>
                            </p:childTnLst>
                          </p:cTn>
                        </p:par>
                      </p:childTnLst>
                    </p:cTn>
                  </p:par>
                  <p:par>
                    <p:cTn id="88" fill="hold">
                      <p:stCondLst>
                        <p:cond delay="indefinite"/>
                      </p:stCondLst>
                      <p:childTnLst>
                        <p:par>
                          <p:cTn id="89" fill="hold">
                            <p:stCondLst>
                              <p:cond delay="0"/>
                            </p:stCondLst>
                            <p:childTnLst>
                              <p:par>
                                <p:cTn id="90" presetID="23" presetClass="entr" presetSubtype="16" fill="hold" grpId="0" nodeType="clickEffect">
                                  <p:stCondLst>
                                    <p:cond delay="0"/>
                                  </p:stCondLst>
                                  <p:childTnLst>
                                    <p:set>
                                      <p:cBhvr>
                                        <p:cTn id="91" dur="1" fill="hold">
                                          <p:stCondLst>
                                            <p:cond delay="0"/>
                                          </p:stCondLst>
                                        </p:cTn>
                                        <p:tgtEl>
                                          <p:spTgt spid="30"/>
                                        </p:tgtEl>
                                        <p:attrNameLst>
                                          <p:attrName>style.visibility</p:attrName>
                                        </p:attrNameLst>
                                      </p:cBhvr>
                                      <p:to>
                                        <p:strVal val="visible"/>
                                      </p:to>
                                    </p:set>
                                    <p:anim calcmode="lin" valueType="num">
                                      <p:cBhvr>
                                        <p:cTn id="92" dur="1000" fill="hold"/>
                                        <p:tgtEl>
                                          <p:spTgt spid="30"/>
                                        </p:tgtEl>
                                        <p:attrNameLst>
                                          <p:attrName>ppt_w</p:attrName>
                                        </p:attrNameLst>
                                      </p:cBhvr>
                                      <p:tavLst>
                                        <p:tav tm="0">
                                          <p:val>
                                            <p:fltVal val="0"/>
                                          </p:val>
                                        </p:tav>
                                        <p:tav tm="100000">
                                          <p:val>
                                            <p:strVal val="#ppt_w"/>
                                          </p:val>
                                        </p:tav>
                                      </p:tavLst>
                                    </p:anim>
                                    <p:anim calcmode="lin" valueType="num">
                                      <p:cBhvr>
                                        <p:cTn id="93" dur="1000" fill="hold"/>
                                        <p:tgtEl>
                                          <p:spTgt spid="30"/>
                                        </p:tgtEl>
                                        <p:attrNameLst>
                                          <p:attrName>ppt_h</p:attrName>
                                        </p:attrNameLst>
                                      </p:cBhvr>
                                      <p:tavLst>
                                        <p:tav tm="0">
                                          <p:val>
                                            <p:fltVal val="0"/>
                                          </p:val>
                                        </p:tav>
                                        <p:tav tm="100000">
                                          <p:val>
                                            <p:strVal val="#ppt_h"/>
                                          </p:val>
                                        </p:tav>
                                      </p:tavLst>
                                    </p:anim>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Une image contenant texte, Police, logo, Graphique&#10;&#10;Description générée automatiquement">
            <a:extLst>
              <a:ext uri="{FF2B5EF4-FFF2-40B4-BE49-F238E27FC236}">
                <a16:creationId xmlns:a16="http://schemas.microsoft.com/office/drawing/2014/main" id="{0A5C8598-C2B4-AEF3-BCA6-18E8A9AE4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266" y="2500447"/>
            <a:ext cx="9288075" cy="2302011"/>
          </a:xfrm>
          <a:prstGeom prst="rect">
            <a:avLst/>
          </a:prstGeom>
        </p:spPr>
      </p:pic>
      <p:sp>
        <p:nvSpPr>
          <p:cNvPr id="4" name="Titel 3">
            <a:extLst>
              <a:ext uri="{FF2B5EF4-FFF2-40B4-BE49-F238E27FC236}">
                <a16:creationId xmlns:a16="http://schemas.microsoft.com/office/drawing/2014/main" id="{D531CB4D-40EE-4CEA-4C1F-A86C158A8A50}"/>
              </a:ext>
            </a:extLst>
          </p:cNvPr>
          <p:cNvSpPr>
            <a:spLocks noGrp="1"/>
          </p:cNvSpPr>
          <p:nvPr>
            <p:ph type="title" idx="4294967295"/>
          </p:nvPr>
        </p:nvSpPr>
        <p:spPr>
          <a:xfrm>
            <a:off x="1009061" y="630961"/>
            <a:ext cx="9733280" cy="1325563"/>
          </a:xfrm>
        </p:spPr>
        <p:txBody>
          <a:bodyPr/>
          <a:lstStyle/>
          <a:p>
            <a:pPr rtl="0" eaLnBrk="1" latinLnBrk="0" hangingPunct="1"/>
            <a:r>
              <a:rPr lang="fr-FR" sz="4000" b="1" kern="1200">
                <a:solidFill>
                  <a:srgbClr val="346296"/>
                </a:solidFill>
                <a:effectLst/>
                <a:latin typeface="Calibri" panose="020F0502020204030204" pitchFamily="34" charset="0"/>
                <a:ea typeface="+mn-ea"/>
                <a:cs typeface="+mn-cs"/>
              </a:rPr>
              <a:t>Many thanks to our sponsors:</a:t>
            </a:r>
            <a:endParaRPr lang="en-DE"/>
          </a:p>
        </p:txBody>
      </p:sp>
    </p:spTree>
    <p:extLst>
      <p:ext uri="{BB962C8B-B14F-4D97-AF65-F5344CB8AC3E}">
        <p14:creationId xmlns:p14="http://schemas.microsoft.com/office/powerpoint/2010/main" val="3984835757"/>
      </p:ext>
    </p:extLst>
  </p:cSld>
  <p:clrMapOvr>
    <a:masterClrMapping/>
  </p:clrMapOvr>
</p:sld>
</file>

<file path=ppt/theme/theme1.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Speaker's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a:themeElements>
    <a:clrScheme name="Custom 2">
      <a:dk1>
        <a:srgbClr val="000000"/>
      </a:dk1>
      <a:lt1>
        <a:srgbClr val="FFFFFF"/>
      </a:lt1>
      <a:dk2>
        <a:srgbClr val="44546A"/>
      </a:dk2>
      <a:lt2>
        <a:srgbClr val="E7E6E6"/>
      </a:lt2>
      <a:accent1>
        <a:srgbClr val="326198"/>
      </a:accent1>
      <a:accent2>
        <a:srgbClr val="ED7D31"/>
      </a:accent2>
      <a:accent3>
        <a:srgbClr val="A5A5A5"/>
      </a:accent3>
      <a:accent4>
        <a:srgbClr val="5A9AD5"/>
      </a:accent4>
      <a:accent5>
        <a:srgbClr val="5B9BD5"/>
      </a:accent5>
      <a:accent6>
        <a:srgbClr val="70AD47"/>
      </a:accent6>
      <a:hlink>
        <a:srgbClr val="0563C1"/>
      </a:hlink>
      <a:folHlink>
        <a:srgbClr val="0563C1"/>
      </a:folHlink>
    </a:clrScheme>
    <a:fontScheme name="PSConfEU202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Content">
  <a:themeElements>
    <a:clrScheme name="Custom 2">
      <a:dk1>
        <a:srgbClr val="000000"/>
      </a:dk1>
      <a:lt1>
        <a:srgbClr val="FFFFFF"/>
      </a:lt1>
      <a:dk2>
        <a:srgbClr val="44546A"/>
      </a:dk2>
      <a:lt2>
        <a:srgbClr val="E7E6E6"/>
      </a:lt2>
      <a:accent1>
        <a:srgbClr val="326198"/>
      </a:accent1>
      <a:accent2>
        <a:srgbClr val="ED7D31"/>
      </a:accent2>
      <a:accent3>
        <a:srgbClr val="A5A5A5"/>
      </a:accent3>
      <a:accent4>
        <a:srgbClr val="5A9AD5"/>
      </a:accent4>
      <a:accent5>
        <a:srgbClr val="5B9BD5"/>
      </a:accent5>
      <a:accent6>
        <a:srgbClr val="70AD47"/>
      </a:accent6>
      <a:hlink>
        <a:srgbClr val="0563C1"/>
      </a:hlink>
      <a:folHlink>
        <a:srgbClr val="0563C1"/>
      </a:folHlink>
    </a:clrScheme>
    <a:fontScheme name="PSConfEU202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ntent">
  <a:themeElements>
    <a:clrScheme name="Custom 2">
      <a:dk1>
        <a:srgbClr val="000000"/>
      </a:dk1>
      <a:lt1>
        <a:srgbClr val="FFFFFF"/>
      </a:lt1>
      <a:dk2>
        <a:srgbClr val="44546A"/>
      </a:dk2>
      <a:lt2>
        <a:srgbClr val="E7E6E6"/>
      </a:lt2>
      <a:accent1>
        <a:srgbClr val="326198"/>
      </a:accent1>
      <a:accent2>
        <a:srgbClr val="ED7D31"/>
      </a:accent2>
      <a:accent3>
        <a:srgbClr val="A5A5A5"/>
      </a:accent3>
      <a:accent4>
        <a:srgbClr val="5A9AD5"/>
      </a:accent4>
      <a:accent5>
        <a:srgbClr val="5B9BD5"/>
      </a:accent5>
      <a:accent6>
        <a:srgbClr val="70AD47"/>
      </a:accent6>
      <a:hlink>
        <a:srgbClr val="0563C1"/>
      </a:hlink>
      <a:folHlink>
        <a:srgbClr val="0563C1"/>
      </a:folHlink>
    </a:clrScheme>
    <a:fontScheme name="PSConfEU202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000000"/>
    </a:dk1>
    <a:lt1>
      <a:srgbClr val="FFFFFF"/>
    </a:lt1>
    <a:dk2>
      <a:srgbClr val="44546A"/>
    </a:dk2>
    <a:lt2>
      <a:srgbClr val="E7E6E6"/>
    </a:lt2>
    <a:accent1>
      <a:srgbClr val="326198"/>
    </a:accent1>
    <a:accent2>
      <a:srgbClr val="ED7D31"/>
    </a:accent2>
    <a:accent3>
      <a:srgbClr val="A5A5A5"/>
    </a:accent3>
    <a:accent4>
      <a:srgbClr val="5A9AD5"/>
    </a:accent4>
    <a:accent5>
      <a:srgbClr val="5B9BD5"/>
    </a:accent5>
    <a:accent6>
      <a:srgbClr val="70AD47"/>
    </a:accent6>
    <a:hlink>
      <a:srgbClr val="0563C1"/>
    </a:hlink>
    <a:folHlink>
      <a:srgbClr val="0563C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347cc20-e10c-452d-848a-c18e83138525">
      <Terms xmlns="http://schemas.microsoft.com/office/infopath/2007/PartnerControls"/>
    </lcf76f155ced4ddcb4097134ff3c332f>
    <TaxCatchAll xmlns="85c0ce47-fe9c-4809-bf88-519c39a738e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65209AEF8DBB7418260C2A216A09DE4" ma:contentTypeVersion="13" ma:contentTypeDescription="Crée un document." ma:contentTypeScope="" ma:versionID="aacbea182e442c081ba3c266ed8afaf1">
  <xsd:schema xmlns:xsd="http://www.w3.org/2001/XMLSchema" xmlns:xs="http://www.w3.org/2001/XMLSchema" xmlns:p="http://schemas.microsoft.com/office/2006/metadata/properties" xmlns:ns2="2347cc20-e10c-452d-848a-c18e83138525" xmlns:ns3="85c0ce47-fe9c-4809-bf88-519c39a738e6" targetNamespace="http://schemas.microsoft.com/office/2006/metadata/properties" ma:root="true" ma:fieldsID="fe2d8c2794f7059c45f035c586269f9a" ns2:_="" ns3:_="">
    <xsd:import namespace="2347cc20-e10c-452d-848a-c18e83138525"/>
    <xsd:import namespace="85c0ce47-fe9c-4809-bf88-519c39a738e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ServiceLocatio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47cc20-e10c-452d-848a-c18e83138525"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alises d’images" ma:readOnly="false" ma:fieldId="{5cf76f15-5ced-4ddc-b409-7134ff3c332f}" ma:taxonomyMulti="true" ma:sspId="bd613703-4b30-4a23-b3bf-9e58a81c4af7"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5c0ce47-fe9c-4809-bf88-519c39a738e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b00c35df-3d68-4454-bcf4-f7f3572bf991}" ma:internalName="TaxCatchAll" ma:showField="CatchAllData" ma:web="85c0ce47-fe9c-4809-bf88-519c39a738e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9C06E3-346E-408E-B352-32E922A070CE}">
  <ds:schemaRefs>
    <ds:schemaRef ds:uri="http://schemas.microsoft.com/office/2006/metadata/properties"/>
    <ds:schemaRef ds:uri="http://purl.org/dc/terms/"/>
    <ds:schemaRef ds:uri="http://schemas.openxmlformats.org/package/2006/metadata/core-properties"/>
    <ds:schemaRef ds:uri="http://purl.org/dc/elements/1.1/"/>
    <ds:schemaRef ds:uri="http://schemas.microsoft.com/office/2006/documentManagement/types"/>
    <ds:schemaRef ds:uri="2347cc20-e10c-452d-848a-c18e83138525"/>
    <ds:schemaRef ds:uri="85c0ce47-fe9c-4809-bf88-519c39a738e6"/>
    <ds:schemaRef ds:uri="http://www.w3.org/XML/1998/namespace"/>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57D9B22B-F436-4FE5-B6C0-65AB2260F593}">
  <ds:schemaRefs>
    <ds:schemaRef ds:uri="http://schemas.microsoft.com/sharepoint/v3/contenttype/forms"/>
  </ds:schemaRefs>
</ds:datastoreItem>
</file>

<file path=customXml/itemProps3.xml><?xml version="1.0" encoding="utf-8"?>
<ds:datastoreItem xmlns:ds="http://schemas.openxmlformats.org/officeDocument/2006/customXml" ds:itemID="{2D49AF2C-D145-4497-874A-78CB337234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47cc20-e10c-452d-848a-c18e83138525"/>
    <ds:schemaRef ds:uri="85c0ce47-fe9c-4809-bf88-519c39a73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2799</Words>
  <Application>Microsoft Macintosh PowerPoint</Application>
  <PresentationFormat>Widescreen</PresentationFormat>
  <Paragraphs>562</Paragraphs>
  <Slides>64</Slides>
  <Notes>29</Notes>
  <HiddenSlides>3</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64</vt:i4>
      </vt:variant>
    </vt:vector>
  </HeadingPairs>
  <TitlesOfParts>
    <vt:vector size="82" baseType="lpstr">
      <vt:lpstr>Aptos</vt:lpstr>
      <vt:lpstr>Arial</vt:lpstr>
      <vt:lpstr>Calibri</vt:lpstr>
      <vt:lpstr>Cascadia Code</vt:lpstr>
      <vt:lpstr>Cascadia Code SemiBold</vt:lpstr>
      <vt:lpstr>inherit</vt:lpstr>
      <vt:lpstr>Segoe UI</vt:lpstr>
      <vt:lpstr>Segoe UI Light</vt:lpstr>
      <vt:lpstr>Stencil</vt:lpstr>
      <vt:lpstr>Ubuntu</vt:lpstr>
      <vt:lpstr>Ubuntu Condensed</vt:lpstr>
      <vt:lpstr>Wingdings</vt:lpstr>
      <vt:lpstr>Title</vt:lpstr>
      <vt:lpstr>Blank</vt:lpstr>
      <vt:lpstr>Speaker's slide</vt:lpstr>
      <vt:lpstr>Content</vt:lpstr>
      <vt:lpstr>2_Content</vt:lpstr>
      <vt:lpstr>1_Content</vt:lpstr>
      <vt:lpstr>README</vt:lpstr>
      <vt:lpstr>Next Up:</vt:lpstr>
      <vt:lpstr>3</vt:lpstr>
      <vt:lpstr>2</vt:lpstr>
      <vt:lpstr>1</vt:lpstr>
      <vt:lpstr>From Cloudy to Clear: Demystifying Azure Authentication</vt:lpstr>
      <vt:lpstr>PowerPoint Presentation</vt:lpstr>
      <vt:lpstr>PowerPoint Presentation</vt:lpstr>
      <vt:lpstr>Many thanks to our sponsors:</vt:lpstr>
      <vt:lpstr>Emanuel Palm</vt:lpstr>
      <vt:lpstr>PowerPoint Presentation</vt:lpstr>
      <vt:lpstr>What is the State of Cloud Permissions?</vt:lpstr>
      <vt:lpstr>PowerPoint Presentation</vt:lpstr>
      <vt:lpstr>Let’s Talk Security</vt:lpstr>
      <vt:lpstr>Agenda Notes / Session Overview </vt:lpstr>
      <vt:lpstr>Notes</vt:lpstr>
      <vt:lpstr>Session Overview</vt:lpstr>
      <vt:lpstr>Session Overview</vt:lpstr>
      <vt:lpstr>Identity Types</vt:lpstr>
      <vt:lpstr>Identity Types</vt:lpstr>
      <vt:lpstr>Identity Types</vt:lpstr>
      <vt:lpstr>Workload Identity</vt:lpstr>
      <vt:lpstr>Service Accounts?</vt:lpstr>
      <vt:lpstr>Workload Identity Types</vt:lpstr>
      <vt:lpstr>PowerPoint Presentation</vt:lpstr>
      <vt:lpstr>Workload Identity Types</vt:lpstr>
      <vt:lpstr>PowerPoint Presentation</vt:lpstr>
      <vt:lpstr>PowerPoint Presentation</vt:lpstr>
      <vt:lpstr>Application Registrations</vt:lpstr>
      <vt:lpstr>Demo – App Registration</vt:lpstr>
      <vt:lpstr>What APIs are there in Azure?</vt:lpstr>
      <vt:lpstr>PowerPoint Presentation</vt:lpstr>
      <vt:lpstr>OAuth 2.0</vt:lpstr>
      <vt:lpstr>Azure APIs (OAuth Resources)</vt:lpstr>
      <vt:lpstr>Well-known Applications</vt:lpstr>
      <vt:lpstr>Break!</vt:lpstr>
      <vt:lpstr>Break over!</vt:lpstr>
      <vt:lpstr>Permissions</vt:lpstr>
      <vt:lpstr>Microsoft Graph</vt:lpstr>
      <vt:lpstr>Azure Resource Manager</vt:lpstr>
      <vt:lpstr>Permissions</vt:lpstr>
      <vt:lpstr>PowerPoint Presentation</vt:lpstr>
      <vt:lpstr>PowerPoint Presentation</vt:lpstr>
      <vt:lpstr>PowerPoint Presentation</vt:lpstr>
      <vt:lpstr>PowerPoint Presentation</vt:lpstr>
      <vt:lpstr>JSON Web Token (JWT)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 AzAuth</vt:lpstr>
      <vt:lpstr>Summary</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2024-03-26T13:08:23Z</dcterms:created>
  <dcterms:modified xsi:type="dcterms:W3CDTF">2024-06-26T15:37:56Z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0x010100465209AEF8DBB7418260C2A216A09DE4</vt:lpwstr>
  </property>
</Properties>
</file>